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8" r:id="rId15"/>
    <p:sldId id="272" r:id="rId16"/>
    <p:sldId id="269" r:id="rId17"/>
    <p:sldId id="271" r:id="rId18"/>
    <p:sldId id="270" r:id="rId19"/>
    <p:sldId id="273" r:id="rId20"/>
    <p:sldId id="275" r:id="rId21"/>
    <p:sldId id="276" r:id="rId22"/>
    <p:sldId id="277" r:id="rId23"/>
    <p:sldId id="280" r:id="rId24"/>
    <p:sldId id="286" r:id="rId25"/>
    <p:sldId id="287" r:id="rId26"/>
    <p:sldId id="281" r:id="rId27"/>
    <p:sldId id="288" r:id="rId28"/>
    <p:sldId id="289" r:id="rId29"/>
    <p:sldId id="274" r:id="rId30"/>
    <p:sldId id="278" r:id="rId31"/>
    <p:sldId id="279" r:id="rId32"/>
    <p:sldId id="282" r:id="rId33"/>
    <p:sldId id="295" r:id="rId34"/>
    <p:sldId id="296" r:id="rId35"/>
    <p:sldId id="297" r:id="rId36"/>
    <p:sldId id="283" r:id="rId37"/>
    <p:sldId id="284" r:id="rId38"/>
    <p:sldId id="285" r:id="rId39"/>
    <p:sldId id="290" r:id="rId40"/>
    <p:sldId id="291" r:id="rId41"/>
    <p:sldId id="299" r:id="rId4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0:04:44.373"/>
    </inkml:context>
    <inkml:brush xml:id="br0">
      <inkml:brushProperty name="width" value="0.05" units="cm"/>
      <inkml:brushProperty name="height" value="0.05" units="cm"/>
      <inkml:brushProperty name="color" value="#E71224"/>
    </inkml:brush>
  </inkml:definitions>
  <inkml:trace contextRef="#ctx0" brushRef="#br0">1 2 24575,'0'1'0,"0"0"0,1 0 0,-1 1 0,1-1 0,0 0 0,-1 0 0,1 0 0,0 0 0,-1 0 0,1 0 0,0 0 0,0-1 0,0 1 0,0 0 0,0 0 0,0-1 0,0 1 0,0-1 0,0 1 0,0-1 0,1 1 0,-1-1 0,0 1 0,0-1 0,0 0 0,1 0 0,1 0 0,39 5 0,-37-4 0,419 2 0,-217-6 0,2938 3 0,-3119 2 0,1 0 0,27 7 0,-25-4 0,45 3 0,78 5 0,22 1 0,-166-14 0,42-1 0,0 2 0,76 13 0,-64-6 0,1-3 0,1-2 0,62-7 0,-6 2 0,882 2 0,-961-2 0,49-9 0,23-1 0,363 10 0,-246 4 0,-211-4 0,-1 1 0,35-9 0,25-3 0,198-12 0,71-3 0,419 27 0,-373 3 0,-336 1 0,70 12 0,-65-7 0,-21 0 0,0 2 0,-1 1 0,39 17 0,-13-5 0,-25-9 0,-7-1 0,1-1 0,0-2 0,1-2 0,0-1 0,0-1 0,45 0 0,404 12 0,-249 8 0,154-19 0,-224-9 0,567 2 0,-581-13 0,-5 0 0,-127 11 0,0 0 0,0-2 0,-1 0 0,26-9 0,-21 6 0,0 1 0,31-4 0,590-18 0,-611 26 0,-1-2 0,57-13 0,-23 4 0,29-4 0,1 4 0,129 0 0,1454 16 0,-894-5 0,-629 16 0,-3 0 0,-7-2 0,0 1 0,1096-14 0,-950-12 0,25 0 0,-274 12 0,0 3 0,-1 1 0,1 2 0,49 12 0,163 51 0,-233-64 0,0 0 0,1-1 0,-1-2 0,0 0 0,1-1 0,24-4 0,-37 2 0,-1-1 0,0 0 0,1-1 0,-1 0 0,-1 0 0,1-1 0,16-11 0,35-15 0,102-37 0,-105 54 111,-24 7-1587,-12 1-5350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0:04:48.525"/>
    </inkml:context>
    <inkml:brush xml:id="br0">
      <inkml:brushProperty name="width" value="0.05" units="cm"/>
      <inkml:brushProperty name="height" value="0.05" units="cm"/>
      <inkml:brushProperty name="color" value="#E71224"/>
    </inkml:brush>
  </inkml:definitions>
  <inkml:trace contextRef="#ctx0" brushRef="#br0">1 28 24575,'721'0'0,"-689"-1"0,54-11 0,23 0 0,705 10 79,-399 4-1523,-390-2-5382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0:04:52.454"/>
    </inkml:context>
    <inkml:brush xml:id="br0">
      <inkml:brushProperty name="width" value="0.05" units="cm"/>
      <inkml:brushProperty name="height" value="0.05" units="cm"/>
      <inkml:brushProperty name="color" value="#E71224"/>
    </inkml:brush>
  </inkml:definitions>
  <inkml:trace contextRef="#ctx0" brushRef="#br0">0 0 24575,'1354'0'0,"-1308"2"0,50 9 0,30 2 0,366-11 61,-257-4-1487,-207 2-5400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0:04:59.301"/>
    </inkml:context>
    <inkml:brush xml:id="br0">
      <inkml:brushProperty name="width" value="0.05" units="cm"/>
      <inkml:brushProperty name="height" value="0.05" units="cm"/>
      <inkml:brushProperty name="color" value="#E71224"/>
    </inkml:brush>
  </inkml:definitions>
  <inkml:trace contextRef="#ctx0" brushRef="#br0">0 11 24575,'566'0'0,"-515"-5"-1365,-29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0:05:01.840"/>
    </inkml:context>
    <inkml:brush xml:id="br0">
      <inkml:brushProperty name="width" value="0.05" units="cm"/>
      <inkml:brushProperty name="height" value="0.05" units="cm"/>
      <inkml:brushProperty name="color" value="#E71224"/>
    </inkml:brush>
  </inkml:definitions>
  <inkml:trace contextRef="#ctx0" brushRef="#br0">0 1 24575,'1532'0'-1365,"-1504"0"-5461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0:07:37.674"/>
    </inkml:context>
    <inkml:brush xml:id="br0">
      <inkml:brushProperty name="width" value="0.05" units="cm"/>
      <inkml:brushProperty name="height" value="0.05" units="cm"/>
      <inkml:brushProperty name="color" value="#E71224"/>
    </inkml:brush>
  </inkml:definitions>
  <inkml:trace contextRef="#ctx0" brushRef="#br0">1 0 24575,'2157'0'0,"-2136"2"0,-1 0 0,0 1 0,0 1 0,31 11 0,-29-8 0,0-1 0,0-1 0,36 3 0,443-5 0,-247-6 0,2583 3 0,-2807 1 0,55 11 0,-52-7 0,44 3 0,20-7 0,225 13 0,251-1 0,-355-16 0,632 3 0,-821-1 0,-1-2 0,30-6 0,-29 3 0,56-2 0,-59 8 0,0-2 0,0 0 0,34-8 0,-17 3 0,-1 2 0,1 2 0,83 5 0,-31 1 0,651-3-1365,-723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00:08:21.04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31,'44'2,"53"9,-54-5,57 1,-51-5,57 10,-69-6,0-2,-1-2,58-3,-85-1,0 0,0 0,0-1,0-1,-1 1,1-1,-1-1,12-8,-12 7,0 1,0 1,1-1,-1 1,1 1,0-1,0 2,14-4,50 2,95 5,-51 2,-95-3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00:08:24.0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1,'770'0,"-748"0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6T00:08:26.19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3,'155'-2,"166"5,-220 9,-58-5,53 0,114-8,-189 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5355"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75355"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C1F3B-AA80-440F-8E63-4CC881C4A5E7}"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pic>
        <p:nvPicPr>
          <p:cNvPr id="8" name="Picture 7" descr="A black background with blue and green text&#10;&#10;Description automatically generated">
            <a:extLst>
              <a:ext uri="{FF2B5EF4-FFF2-40B4-BE49-F238E27FC236}">
                <a16:creationId xmlns:a16="http://schemas.microsoft.com/office/drawing/2014/main" id="{D4FE4278-7238-8D92-C3D0-B8A6F10A8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3122" y="4927601"/>
            <a:ext cx="2115347" cy="1627190"/>
          </a:xfrm>
          <a:prstGeom prst="rect">
            <a:avLst/>
          </a:prstGeom>
        </p:spPr>
      </p:pic>
      <p:cxnSp>
        <p:nvCxnSpPr>
          <p:cNvPr id="9" name="Straight Connector 8">
            <a:extLst>
              <a:ext uri="{FF2B5EF4-FFF2-40B4-BE49-F238E27FC236}">
                <a16:creationId xmlns:a16="http://schemas.microsoft.com/office/drawing/2014/main" id="{7AD9F405-141D-DA37-56AE-32AADCD1301C}"/>
              </a:ext>
            </a:extLst>
          </p:cNvPr>
          <p:cNvCxnSpPr>
            <a:cxnSpLocks/>
          </p:cNvCxnSpPr>
          <p:nvPr/>
        </p:nvCxnSpPr>
        <p:spPr>
          <a:xfrm flipV="1">
            <a:off x="9923528" y="3224550"/>
            <a:ext cx="1994232" cy="1158664"/>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9B53936-F8EF-D2A0-444D-18F3833DAEA7}"/>
              </a:ext>
            </a:extLst>
          </p:cNvPr>
          <p:cNvSpPr/>
          <p:nvPr/>
        </p:nvSpPr>
        <p:spPr>
          <a:xfrm>
            <a:off x="-7541" y="0"/>
            <a:ext cx="35192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22402EF-A07C-5A70-10BF-2A55E30EEE2E}"/>
              </a:ext>
            </a:extLst>
          </p:cNvPr>
          <p:cNvCxnSpPr>
            <a:cxnSpLocks/>
          </p:cNvCxnSpPr>
          <p:nvPr/>
        </p:nvCxnSpPr>
        <p:spPr>
          <a:xfrm>
            <a:off x="11917760" y="465389"/>
            <a:ext cx="0" cy="2750499"/>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30">
            <a:extLst>
              <a:ext uri="{FF2B5EF4-FFF2-40B4-BE49-F238E27FC236}">
                <a16:creationId xmlns:a16="http://schemas.microsoft.com/office/drawing/2014/main" id="{FDCF7A76-174E-A615-8D43-E98DA816E16A}"/>
              </a:ext>
            </a:extLst>
          </p:cNvPr>
          <p:cNvSpPr/>
          <p:nvPr/>
        </p:nvSpPr>
        <p:spPr>
          <a:xfrm flipH="1">
            <a:off x="9461110" y="-16470"/>
            <a:ext cx="2734764" cy="4944071"/>
          </a:xfrm>
          <a:custGeom>
            <a:avLst/>
            <a:gdLst>
              <a:gd name="connsiteX0" fmla="*/ 0 w 2727715"/>
              <a:gd name="connsiteY0" fmla="*/ 0 h 4800600"/>
              <a:gd name="connsiteX1" fmla="*/ 2727715 w 2727715"/>
              <a:gd name="connsiteY1" fmla="*/ 0 h 4800600"/>
              <a:gd name="connsiteX2" fmla="*/ 2727715 w 2727715"/>
              <a:gd name="connsiteY2" fmla="*/ 4800600 h 4800600"/>
              <a:gd name="connsiteX3" fmla="*/ 0 w 2727715"/>
              <a:gd name="connsiteY3" fmla="*/ 4800600 h 4800600"/>
              <a:gd name="connsiteX4" fmla="*/ 0 w 2727715"/>
              <a:gd name="connsiteY4" fmla="*/ 0 h 4800600"/>
              <a:gd name="connsiteX0" fmla="*/ 0 w 2727715"/>
              <a:gd name="connsiteY0" fmla="*/ 0 h 4800600"/>
              <a:gd name="connsiteX1" fmla="*/ 2727715 w 2727715"/>
              <a:gd name="connsiteY1" fmla="*/ 0 h 4800600"/>
              <a:gd name="connsiteX2" fmla="*/ 2727715 w 2727715"/>
              <a:gd name="connsiteY2" fmla="*/ 4800600 h 4800600"/>
              <a:gd name="connsiteX3" fmla="*/ 0 w 2727715"/>
              <a:gd name="connsiteY3" fmla="*/ 3530600 h 4800600"/>
              <a:gd name="connsiteX4" fmla="*/ 0 w 2727715"/>
              <a:gd name="connsiteY4" fmla="*/ 0 h 4800600"/>
              <a:gd name="connsiteX0" fmla="*/ 0 w 2727715"/>
              <a:gd name="connsiteY0" fmla="*/ 0 h 5092700"/>
              <a:gd name="connsiteX1" fmla="*/ 2727715 w 2727715"/>
              <a:gd name="connsiteY1" fmla="*/ 0 h 5092700"/>
              <a:gd name="connsiteX2" fmla="*/ 2727715 w 2727715"/>
              <a:gd name="connsiteY2" fmla="*/ 5092700 h 5092700"/>
              <a:gd name="connsiteX3" fmla="*/ 0 w 2727715"/>
              <a:gd name="connsiteY3" fmla="*/ 3530600 h 5092700"/>
              <a:gd name="connsiteX4" fmla="*/ 0 w 2727715"/>
              <a:gd name="connsiteY4" fmla="*/ 0 h 5092700"/>
              <a:gd name="connsiteX0" fmla="*/ 0 w 2727715"/>
              <a:gd name="connsiteY0" fmla="*/ 0 h 5092700"/>
              <a:gd name="connsiteX1" fmla="*/ 2715854 w 2727715"/>
              <a:gd name="connsiteY1" fmla="*/ 1175657 h 5092700"/>
              <a:gd name="connsiteX2" fmla="*/ 2727715 w 2727715"/>
              <a:gd name="connsiteY2" fmla="*/ 5092700 h 5092700"/>
              <a:gd name="connsiteX3" fmla="*/ 0 w 2727715"/>
              <a:gd name="connsiteY3" fmla="*/ 3530600 h 5092700"/>
              <a:gd name="connsiteX4" fmla="*/ 0 w 2727715"/>
              <a:gd name="connsiteY4" fmla="*/ 0 h 5092700"/>
              <a:gd name="connsiteX0" fmla="*/ 0 w 2728856"/>
              <a:gd name="connsiteY0" fmla="*/ 320634 h 5413334"/>
              <a:gd name="connsiteX1" fmla="*/ 2727715 w 2728856"/>
              <a:gd name="connsiteY1" fmla="*/ 0 h 5413334"/>
              <a:gd name="connsiteX2" fmla="*/ 2727715 w 2728856"/>
              <a:gd name="connsiteY2" fmla="*/ 5413334 h 5413334"/>
              <a:gd name="connsiteX3" fmla="*/ 0 w 2728856"/>
              <a:gd name="connsiteY3" fmla="*/ 3851234 h 5413334"/>
              <a:gd name="connsiteX4" fmla="*/ 0 w 2728856"/>
              <a:gd name="connsiteY4" fmla="*/ 320634 h 5413334"/>
              <a:gd name="connsiteX0" fmla="*/ 0 w 2728856"/>
              <a:gd name="connsiteY0" fmla="*/ 0 h 5413334"/>
              <a:gd name="connsiteX1" fmla="*/ 2727715 w 2728856"/>
              <a:gd name="connsiteY1" fmla="*/ 0 h 5413334"/>
              <a:gd name="connsiteX2" fmla="*/ 2727715 w 2728856"/>
              <a:gd name="connsiteY2" fmla="*/ 5413334 h 5413334"/>
              <a:gd name="connsiteX3" fmla="*/ 0 w 2728856"/>
              <a:gd name="connsiteY3" fmla="*/ 3851234 h 5413334"/>
              <a:gd name="connsiteX4" fmla="*/ 0 w 2728856"/>
              <a:gd name="connsiteY4" fmla="*/ 0 h 5413334"/>
              <a:gd name="connsiteX0" fmla="*/ 0 w 2728856"/>
              <a:gd name="connsiteY0" fmla="*/ 991402 h 6404736"/>
              <a:gd name="connsiteX1" fmla="*/ 2727715 w 2728856"/>
              <a:gd name="connsiteY1" fmla="*/ 0 h 6404736"/>
              <a:gd name="connsiteX2" fmla="*/ 2727715 w 2728856"/>
              <a:gd name="connsiteY2" fmla="*/ 6404736 h 6404736"/>
              <a:gd name="connsiteX3" fmla="*/ 0 w 2728856"/>
              <a:gd name="connsiteY3" fmla="*/ 4842636 h 6404736"/>
              <a:gd name="connsiteX4" fmla="*/ 0 w 2728856"/>
              <a:gd name="connsiteY4" fmla="*/ 991402 h 6404736"/>
              <a:gd name="connsiteX0" fmla="*/ 0 w 2738470"/>
              <a:gd name="connsiteY0" fmla="*/ 0 h 6423987"/>
              <a:gd name="connsiteX1" fmla="*/ 2737329 w 2738470"/>
              <a:gd name="connsiteY1" fmla="*/ 19251 h 6423987"/>
              <a:gd name="connsiteX2" fmla="*/ 2737329 w 2738470"/>
              <a:gd name="connsiteY2" fmla="*/ 6423987 h 6423987"/>
              <a:gd name="connsiteX3" fmla="*/ 9614 w 2738470"/>
              <a:gd name="connsiteY3" fmla="*/ 4861887 h 6423987"/>
              <a:gd name="connsiteX4" fmla="*/ 0 w 2738470"/>
              <a:gd name="connsiteY4" fmla="*/ 0 h 6423987"/>
              <a:gd name="connsiteX0" fmla="*/ 0 w 2738470"/>
              <a:gd name="connsiteY0" fmla="*/ 9625 h 6404736"/>
              <a:gd name="connsiteX1" fmla="*/ 2737329 w 2738470"/>
              <a:gd name="connsiteY1" fmla="*/ 0 h 6404736"/>
              <a:gd name="connsiteX2" fmla="*/ 2737329 w 2738470"/>
              <a:gd name="connsiteY2" fmla="*/ 6404736 h 6404736"/>
              <a:gd name="connsiteX3" fmla="*/ 9614 w 2738470"/>
              <a:gd name="connsiteY3" fmla="*/ 4842636 h 6404736"/>
              <a:gd name="connsiteX4" fmla="*/ 0 w 2738470"/>
              <a:gd name="connsiteY4" fmla="*/ 9625 h 6404736"/>
              <a:gd name="connsiteX0" fmla="*/ 0 w 2737329"/>
              <a:gd name="connsiteY0" fmla="*/ 6 h 6395117"/>
              <a:gd name="connsiteX1" fmla="*/ 2725467 w 2737329"/>
              <a:gd name="connsiteY1" fmla="*/ 1451046 h 6395117"/>
              <a:gd name="connsiteX2" fmla="*/ 2737329 w 2737329"/>
              <a:gd name="connsiteY2" fmla="*/ 6395117 h 6395117"/>
              <a:gd name="connsiteX3" fmla="*/ 9614 w 2737329"/>
              <a:gd name="connsiteY3" fmla="*/ 4833017 h 6395117"/>
              <a:gd name="connsiteX4" fmla="*/ 0 w 2737329"/>
              <a:gd name="connsiteY4" fmla="*/ 6 h 6395117"/>
              <a:gd name="connsiteX0" fmla="*/ 0 w 2737329"/>
              <a:gd name="connsiteY0" fmla="*/ 0 h 4946321"/>
              <a:gd name="connsiteX1" fmla="*/ 2725467 w 2737329"/>
              <a:gd name="connsiteY1" fmla="*/ 2250 h 4946321"/>
              <a:gd name="connsiteX2" fmla="*/ 2737329 w 2737329"/>
              <a:gd name="connsiteY2" fmla="*/ 4946321 h 4946321"/>
              <a:gd name="connsiteX3" fmla="*/ 9614 w 2737329"/>
              <a:gd name="connsiteY3" fmla="*/ 3384221 h 4946321"/>
              <a:gd name="connsiteX4" fmla="*/ 0 w 2737329"/>
              <a:gd name="connsiteY4" fmla="*/ 0 h 4946321"/>
              <a:gd name="connsiteX0" fmla="*/ 0 w 2737329"/>
              <a:gd name="connsiteY0" fmla="*/ 9252 h 4944071"/>
              <a:gd name="connsiteX1" fmla="*/ 2725467 w 2737329"/>
              <a:gd name="connsiteY1" fmla="*/ 0 h 4944071"/>
              <a:gd name="connsiteX2" fmla="*/ 2737329 w 2737329"/>
              <a:gd name="connsiteY2" fmla="*/ 4944071 h 4944071"/>
              <a:gd name="connsiteX3" fmla="*/ 9614 w 2737329"/>
              <a:gd name="connsiteY3" fmla="*/ 3381971 h 4944071"/>
              <a:gd name="connsiteX4" fmla="*/ 0 w 2737329"/>
              <a:gd name="connsiteY4" fmla="*/ 9252 h 4944071"/>
              <a:gd name="connsiteX0" fmla="*/ 0 w 2731585"/>
              <a:gd name="connsiteY0" fmla="*/ 3501 h 4944071"/>
              <a:gd name="connsiteX1" fmla="*/ 2719723 w 2731585"/>
              <a:gd name="connsiteY1" fmla="*/ 0 h 4944071"/>
              <a:gd name="connsiteX2" fmla="*/ 2731585 w 2731585"/>
              <a:gd name="connsiteY2" fmla="*/ 4944071 h 4944071"/>
              <a:gd name="connsiteX3" fmla="*/ 3870 w 2731585"/>
              <a:gd name="connsiteY3" fmla="*/ 3381971 h 4944071"/>
              <a:gd name="connsiteX4" fmla="*/ 0 w 2731585"/>
              <a:gd name="connsiteY4" fmla="*/ 3501 h 494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585" h="4944071">
                <a:moveTo>
                  <a:pt x="0" y="3501"/>
                </a:moveTo>
                <a:lnTo>
                  <a:pt x="2719723" y="0"/>
                </a:lnTo>
                <a:cubicBezTo>
                  <a:pt x="2723677" y="1305681"/>
                  <a:pt x="2727631" y="3638390"/>
                  <a:pt x="2731585" y="4944071"/>
                </a:cubicBezTo>
                <a:lnTo>
                  <a:pt x="3870" y="3381971"/>
                </a:lnTo>
                <a:cubicBezTo>
                  <a:pt x="665" y="1761342"/>
                  <a:pt x="3205" y="1624130"/>
                  <a:pt x="0" y="3501"/>
                </a:cubicBezTo>
                <a:close/>
              </a:path>
            </a:pathLst>
          </a:cu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cxnSp>
        <p:nvCxnSpPr>
          <p:cNvPr id="13" name="Straight Connector 12">
            <a:extLst>
              <a:ext uri="{FF2B5EF4-FFF2-40B4-BE49-F238E27FC236}">
                <a16:creationId xmlns:a16="http://schemas.microsoft.com/office/drawing/2014/main" id="{D678DF6A-C5C4-F472-0A02-01720B749164}"/>
              </a:ext>
            </a:extLst>
          </p:cNvPr>
          <p:cNvCxnSpPr>
            <a:cxnSpLocks/>
          </p:cNvCxnSpPr>
          <p:nvPr/>
        </p:nvCxnSpPr>
        <p:spPr>
          <a:xfrm flipV="1">
            <a:off x="9923528" y="3224550"/>
            <a:ext cx="1994232" cy="1158664"/>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2A4338D0-632D-FBE3-0174-2688CD11F5D8}"/>
              </a:ext>
            </a:extLst>
          </p:cNvPr>
          <p:cNvSpPr/>
          <p:nvPr/>
        </p:nvSpPr>
        <p:spPr>
          <a:xfrm rot="16200000">
            <a:off x="9241192" y="424667"/>
            <a:ext cx="3172273" cy="2734718"/>
          </a:xfrm>
          <a:prstGeom prst="triangle">
            <a:avLst>
              <a:gd name="adj" fmla="val 49584"/>
            </a:avLst>
          </a:prstGeom>
          <a:solidFill>
            <a:schemeClr val="accent3">
              <a:lumMod val="60000"/>
              <a:lumOff val="40000"/>
              <a:alpha val="248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32DD29C-9E6C-E1E6-1FA4-30C893FEF67A}"/>
              </a:ext>
            </a:extLst>
          </p:cNvPr>
          <p:cNvCxnSpPr>
            <a:cxnSpLocks/>
          </p:cNvCxnSpPr>
          <p:nvPr/>
        </p:nvCxnSpPr>
        <p:spPr>
          <a:xfrm>
            <a:off x="11917760" y="465389"/>
            <a:ext cx="0" cy="2750499"/>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riangle 8">
            <a:extLst>
              <a:ext uri="{FF2B5EF4-FFF2-40B4-BE49-F238E27FC236}">
                <a16:creationId xmlns:a16="http://schemas.microsoft.com/office/drawing/2014/main" id="{E0F44261-BBAF-1903-67B9-C290BCE1E40A}"/>
              </a:ext>
            </a:extLst>
          </p:cNvPr>
          <p:cNvSpPr/>
          <p:nvPr/>
        </p:nvSpPr>
        <p:spPr>
          <a:xfrm rot="16200000">
            <a:off x="10035710" y="-571455"/>
            <a:ext cx="1579861" cy="2728970"/>
          </a:xfrm>
          <a:custGeom>
            <a:avLst/>
            <a:gdLst>
              <a:gd name="connsiteX0" fmla="*/ 0 w 3172273"/>
              <a:gd name="connsiteY0" fmla="*/ 2734718 h 2734718"/>
              <a:gd name="connsiteX1" fmla="*/ 1572940 w 3172273"/>
              <a:gd name="connsiteY1" fmla="*/ 0 h 2734718"/>
              <a:gd name="connsiteX2" fmla="*/ 3172273 w 3172273"/>
              <a:gd name="connsiteY2" fmla="*/ 2734718 h 2734718"/>
              <a:gd name="connsiteX3" fmla="*/ 0 w 3172273"/>
              <a:gd name="connsiteY3" fmla="*/ 2734718 h 2734718"/>
              <a:gd name="connsiteX0" fmla="*/ 0 w 1596517"/>
              <a:gd name="connsiteY0" fmla="*/ 2734718 h 2734718"/>
              <a:gd name="connsiteX1" fmla="*/ 1572940 w 1596517"/>
              <a:gd name="connsiteY1" fmla="*/ 0 h 2734718"/>
              <a:gd name="connsiteX2" fmla="*/ 1596517 w 1596517"/>
              <a:gd name="connsiteY2" fmla="*/ 2728970 h 2734718"/>
              <a:gd name="connsiteX3" fmla="*/ 0 w 1596517"/>
              <a:gd name="connsiteY3" fmla="*/ 2734718 h 2734718"/>
              <a:gd name="connsiteX0" fmla="*/ 0 w 1596517"/>
              <a:gd name="connsiteY0" fmla="*/ 2740469 h 2740469"/>
              <a:gd name="connsiteX1" fmla="*/ 1572940 w 1596517"/>
              <a:gd name="connsiteY1" fmla="*/ 0 h 2740469"/>
              <a:gd name="connsiteX2" fmla="*/ 1596517 w 1596517"/>
              <a:gd name="connsiteY2" fmla="*/ 2734721 h 2740469"/>
              <a:gd name="connsiteX3" fmla="*/ 0 w 1596517"/>
              <a:gd name="connsiteY3" fmla="*/ 2740469 h 2740469"/>
              <a:gd name="connsiteX0" fmla="*/ 0 w 1573513"/>
              <a:gd name="connsiteY0" fmla="*/ 2740469 h 2740469"/>
              <a:gd name="connsiteX1" fmla="*/ 1572940 w 1573513"/>
              <a:gd name="connsiteY1" fmla="*/ 0 h 2740469"/>
              <a:gd name="connsiteX2" fmla="*/ 1573513 w 1573513"/>
              <a:gd name="connsiteY2" fmla="*/ 2728970 h 2740469"/>
              <a:gd name="connsiteX3" fmla="*/ 0 w 1573513"/>
              <a:gd name="connsiteY3" fmla="*/ 2740469 h 2740469"/>
              <a:gd name="connsiteX0" fmla="*/ 0 w 1576688"/>
              <a:gd name="connsiteY0" fmla="*/ 2734119 h 2734119"/>
              <a:gd name="connsiteX1" fmla="*/ 1576115 w 1576688"/>
              <a:gd name="connsiteY1" fmla="*/ 0 h 2734119"/>
              <a:gd name="connsiteX2" fmla="*/ 1576688 w 1576688"/>
              <a:gd name="connsiteY2" fmla="*/ 2728970 h 2734119"/>
              <a:gd name="connsiteX3" fmla="*/ 0 w 1576688"/>
              <a:gd name="connsiteY3" fmla="*/ 2734119 h 2734119"/>
              <a:gd name="connsiteX0" fmla="*/ 0 w 1579861"/>
              <a:gd name="connsiteY0" fmla="*/ 2727772 h 2728970"/>
              <a:gd name="connsiteX1" fmla="*/ 1579288 w 1579861"/>
              <a:gd name="connsiteY1" fmla="*/ 0 h 2728970"/>
              <a:gd name="connsiteX2" fmla="*/ 1579861 w 1579861"/>
              <a:gd name="connsiteY2" fmla="*/ 2728970 h 2728970"/>
              <a:gd name="connsiteX3" fmla="*/ 0 w 1579861"/>
              <a:gd name="connsiteY3" fmla="*/ 2727772 h 2728970"/>
            </a:gdLst>
            <a:ahLst/>
            <a:cxnLst>
              <a:cxn ang="0">
                <a:pos x="connsiteX0" y="connsiteY0"/>
              </a:cxn>
              <a:cxn ang="0">
                <a:pos x="connsiteX1" y="connsiteY1"/>
              </a:cxn>
              <a:cxn ang="0">
                <a:pos x="connsiteX2" y="connsiteY2"/>
              </a:cxn>
              <a:cxn ang="0">
                <a:pos x="connsiteX3" y="connsiteY3"/>
              </a:cxn>
            </a:cxnLst>
            <a:rect l="l" t="t" r="r" b="b"/>
            <a:pathLst>
              <a:path w="1579861" h="2728970">
                <a:moveTo>
                  <a:pt x="0" y="2727772"/>
                </a:moveTo>
                <a:lnTo>
                  <a:pt x="1579288" y="0"/>
                </a:lnTo>
                <a:lnTo>
                  <a:pt x="1579861" y="2728970"/>
                </a:lnTo>
                <a:lnTo>
                  <a:pt x="0" y="2727772"/>
                </a:lnTo>
                <a:close/>
              </a:path>
            </a:pathLst>
          </a:custGeom>
          <a:solidFill>
            <a:schemeClr val="accent3">
              <a:lumMod val="60000"/>
              <a:lumOff val="4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8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EB20A5-BE0F-4A5D-8545-738E2ABB972B}"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40754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FE69FB-10F9-4160-AFD1-74DF664FE8AC}"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88578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06039322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887A49-F366-4D88-3797-076601CE485C}"/>
              </a:ext>
            </a:extLst>
          </p:cNvPr>
          <p:cNvSpPr/>
          <p:nvPr/>
        </p:nvSpPr>
        <p:spPr>
          <a:xfrm>
            <a:off x="-28876" y="0"/>
            <a:ext cx="950261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solidFill>
                  <a:schemeClr val="bg1"/>
                </a:solidFill>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3/27/2024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2"/>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2"/>
                </a:solidFill>
                <a:latin typeface="Arial"/>
              </a:rPr>
              <a:t>”</a:t>
            </a:r>
            <a:endParaRPr lang="en-US" dirty="0">
              <a:solidFill>
                <a:schemeClr val="accent2"/>
              </a:solidFill>
              <a:latin typeface="Arial"/>
            </a:endParaRPr>
          </a:p>
        </p:txBody>
      </p:sp>
    </p:spTree>
    <p:extLst>
      <p:ext uri="{BB962C8B-B14F-4D97-AF65-F5344CB8AC3E}">
        <p14:creationId xmlns:p14="http://schemas.microsoft.com/office/powerpoint/2010/main" val="16941881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7451313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98E67C-D45D-F0A8-9395-56FDD57366FF}"/>
              </a:ext>
            </a:extLst>
          </p:cNvPr>
          <p:cNvSpPr/>
          <p:nvPr/>
        </p:nvSpPr>
        <p:spPr>
          <a:xfrm>
            <a:off x="-28876" y="0"/>
            <a:ext cx="950261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solidFill>
                  <a:schemeClr val="bg1"/>
                </a:solidFill>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1BE615B-F2B1-42CC-9BF4-74644FD3D70C}" type="datetime1">
              <a:rPr lang="en-US" smtClean="0"/>
              <a:pPr/>
              <a:t>3/27/2024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352CBF5-17B8-4387-88A6-ABF9F8C64D5A}"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2"/>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2"/>
                </a:solidFill>
                <a:effectLst/>
                <a:latin typeface="Arial"/>
              </a:rPr>
              <a:t>”</a:t>
            </a:r>
          </a:p>
        </p:txBody>
      </p:sp>
    </p:spTree>
    <p:extLst>
      <p:ext uri="{BB962C8B-B14F-4D97-AF65-F5344CB8AC3E}">
        <p14:creationId xmlns:p14="http://schemas.microsoft.com/office/powerpoint/2010/main" val="568456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3705958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0FBE3-4410-4A55-9915-8E6BA6A84421}"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50528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plit - Wide Content Are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D97FC6-F92F-F521-9F1F-788120867373}"/>
              </a:ext>
            </a:extLst>
          </p:cNvPr>
          <p:cNvSpPr/>
          <p:nvPr/>
        </p:nvSpPr>
        <p:spPr>
          <a:xfrm>
            <a:off x="3676851" y="-19250"/>
            <a:ext cx="8515150" cy="6886876"/>
          </a:xfrm>
          <a:custGeom>
            <a:avLst/>
            <a:gdLst>
              <a:gd name="connsiteX0" fmla="*/ 0 w 7783629"/>
              <a:gd name="connsiteY0" fmla="*/ 0 h 6858000"/>
              <a:gd name="connsiteX1" fmla="*/ 7783629 w 7783629"/>
              <a:gd name="connsiteY1" fmla="*/ 0 h 6858000"/>
              <a:gd name="connsiteX2" fmla="*/ 7783629 w 7783629"/>
              <a:gd name="connsiteY2" fmla="*/ 6858000 h 6858000"/>
              <a:gd name="connsiteX3" fmla="*/ 0 w 7783629"/>
              <a:gd name="connsiteY3" fmla="*/ 6858000 h 6858000"/>
              <a:gd name="connsiteX4" fmla="*/ 0 w 7783629"/>
              <a:gd name="connsiteY4" fmla="*/ 0 h 6858000"/>
              <a:gd name="connsiteX0" fmla="*/ 0 w 7783629"/>
              <a:gd name="connsiteY0" fmla="*/ 0 h 6858000"/>
              <a:gd name="connsiteX1" fmla="*/ 7783629 w 7783629"/>
              <a:gd name="connsiteY1" fmla="*/ 0 h 6858000"/>
              <a:gd name="connsiteX2" fmla="*/ 7783629 w 7783629"/>
              <a:gd name="connsiteY2" fmla="*/ 6858000 h 6858000"/>
              <a:gd name="connsiteX3" fmla="*/ 972152 w 7783629"/>
              <a:gd name="connsiteY3" fmla="*/ 6858000 h 6858000"/>
              <a:gd name="connsiteX4" fmla="*/ 0 w 7783629"/>
              <a:gd name="connsiteY4" fmla="*/ 0 h 6858000"/>
              <a:gd name="connsiteX0" fmla="*/ 0 w 8505524"/>
              <a:gd name="connsiteY0" fmla="*/ 0 h 6867625"/>
              <a:gd name="connsiteX1" fmla="*/ 7783629 w 8505524"/>
              <a:gd name="connsiteY1" fmla="*/ 0 h 6867625"/>
              <a:gd name="connsiteX2" fmla="*/ 8505524 w 8505524"/>
              <a:gd name="connsiteY2" fmla="*/ 6867625 h 6867625"/>
              <a:gd name="connsiteX3" fmla="*/ 972152 w 8505524"/>
              <a:gd name="connsiteY3" fmla="*/ 6858000 h 6867625"/>
              <a:gd name="connsiteX4" fmla="*/ 0 w 8505524"/>
              <a:gd name="connsiteY4" fmla="*/ 0 h 6867625"/>
              <a:gd name="connsiteX0" fmla="*/ 0 w 8505524"/>
              <a:gd name="connsiteY0" fmla="*/ 28876 h 6896501"/>
              <a:gd name="connsiteX1" fmla="*/ 8505523 w 8505524"/>
              <a:gd name="connsiteY1" fmla="*/ 0 h 6896501"/>
              <a:gd name="connsiteX2" fmla="*/ 8505524 w 8505524"/>
              <a:gd name="connsiteY2" fmla="*/ 6896501 h 6896501"/>
              <a:gd name="connsiteX3" fmla="*/ 972152 w 8505524"/>
              <a:gd name="connsiteY3" fmla="*/ 6886876 h 6896501"/>
              <a:gd name="connsiteX4" fmla="*/ 0 w 8505524"/>
              <a:gd name="connsiteY4" fmla="*/ 28876 h 6896501"/>
              <a:gd name="connsiteX0" fmla="*/ 0 w 8505524"/>
              <a:gd name="connsiteY0" fmla="*/ 19251 h 6886876"/>
              <a:gd name="connsiteX1" fmla="*/ 8505523 w 8505524"/>
              <a:gd name="connsiteY1" fmla="*/ 0 h 6886876"/>
              <a:gd name="connsiteX2" fmla="*/ 8505524 w 8505524"/>
              <a:gd name="connsiteY2" fmla="*/ 6886876 h 6886876"/>
              <a:gd name="connsiteX3" fmla="*/ 972152 w 8505524"/>
              <a:gd name="connsiteY3" fmla="*/ 6877251 h 6886876"/>
              <a:gd name="connsiteX4" fmla="*/ 0 w 8505524"/>
              <a:gd name="connsiteY4" fmla="*/ 19251 h 6886876"/>
              <a:gd name="connsiteX0" fmla="*/ 0 w 8505524"/>
              <a:gd name="connsiteY0" fmla="*/ 19251 h 6886876"/>
              <a:gd name="connsiteX1" fmla="*/ 8505523 w 8505524"/>
              <a:gd name="connsiteY1" fmla="*/ 0 h 6886876"/>
              <a:gd name="connsiteX2" fmla="*/ 8505524 w 8505524"/>
              <a:gd name="connsiteY2" fmla="*/ 6886876 h 6886876"/>
              <a:gd name="connsiteX3" fmla="*/ 972152 w 8505524"/>
              <a:gd name="connsiteY3" fmla="*/ 6877251 h 6886876"/>
              <a:gd name="connsiteX4" fmla="*/ 0 w 8505524"/>
              <a:gd name="connsiteY4" fmla="*/ 19251 h 6886876"/>
              <a:gd name="connsiteX0" fmla="*/ 0 w 8515150"/>
              <a:gd name="connsiteY0" fmla="*/ 9626 h 6886876"/>
              <a:gd name="connsiteX1" fmla="*/ 8515149 w 8515150"/>
              <a:gd name="connsiteY1" fmla="*/ 0 h 6886876"/>
              <a:gd name="connsiteX2" fmla="*/ 8515150 w 8515150"/>
              <a:gd name="connsiteY2" fmla="*/ 6886876 h 6886876"/>
              <a:gd name="connsiteX3" fmla="*/ 981778 w 8515150"/>
              <a:gd name="connsiteY3" fmla="*/ 6877251 h 6886876"/>
              <a:gd name="connsiteX4" fmla="*/ 0 w 8515150"/>
              <a:gd name="connsiteY4" fmla="*/ 9626 h 688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50" h="6886876">
                <a:moveTo>
                  <a:pt x="0" y="9626"/>
                </a:moveTo>
                <a:lnTo>
                  <a:pt x="8515149" y="0"/>
                </a:lnTo>
                <a:cubicBezTo>
                  <a:pt x="8515149" y="2298834"/>
                  <a:pt x="8515150" y="4588042"/>
                  <a:pt x="8515150" y="6886876"/>
                </a:cubicBezTo>
                <a:lnTo>
                  <a:pt x="981778" y="6877251"/>
                </a:lnTo>
                <a:lnTo>
                  <a:pt x="0" y="962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A6609ACC-3970-75F2-6A54-AFA99B2969A7}"/>
              </a:ext>
            </a:extLst>
          </p:cNvPr>
          <p:cNvSpPr>
            <a:spLocks noGrp="1"/>
          </p:cNvSpPr>
          <p:nvPr>
            <p:ph type="dt" sz="half" idx="10"/>
          </p:nvPr>
        </p:nvSpPr>
        <p:spPr>
          <a:xfrm>
            <a:off x="7139509" y="6374176"/>
            <a:ext cx="911939" cy="365125"/>
          </a:xfrm>
        </p:spPr>
        <p:txBody>
          <a:bodyPr/>
          <a:lstStyle>
            <a:lvl1pPr>
              <a:defRPr>
                <a:solidFill>
                  <a:schemeClr val="bg1"/>
                </a:solidFill>
              </a:defRPr>
            </a:lvl1pPr>
          </a:lstStyle>
          <a:p>
            <a:fld id="{049D9987-0B37-44DD-904E-808FDF6F7341}" type="datetime1">
              <a:rPr lang="en-US" smtClean="0"/>
              <a:pPr/>
              <a:t>3/27/2024</a:t>
            </a:fld>
            <a:endParaRPr lang="en-US" dirty="0"/>
          </a:p>
        </p:txBody>
      </p:sp>
      <p:sp>
        <p:nvSpPr>
          <p:cNvPr id="8" name="Footer Placeholder 4">
            <a:extLst>
              <a:ext uri="{FF2B5EF4-FFF2-40B4-BE49-F238E27FC236}">
                <a16:creationId xmlns:a16="http://schemas.microsoft.com/office/drawing/2014/main" id="{2D8373A2-56B1-FAC7-DDC2-27C7EB245249}"/>
              </a:ext>
            </a:extLst>
          </p:cNvPr>
          <p:cNvSpPr>
            <a:spLocks noGrp="1"/>
          </p:cNvSpPr>
          <p:nvPr>
            <p:ph type="ftr" sz="quarter" idx="11"/>
          </p:nvPr>
        </p:nvSpPr>
        <p:spPr>
          <a:xfrm>
            <a:off x="611710" y="6374176"/>
            <a:ext cx="6297612" cy="365125"/>
          </a:xfrm>
        </p:spPr>
        <p:txBody>
          <a:bodyPr/>
          <a:lstStyle/>
          <a:p>
            <a:endParaRPr lang="en-US" dirty="0"/>
          </a:p>
        </p:txBody>
      </p:sp>
      <p:sp>
        <p:nvSpPr>
          <p:cNvPr id="9" name="Slide Number Placeholder 5">
            <a:extLst>
              <a:ext uri="{FF2B5EF4-FFF2-40B4-BE49-F238E27FC236}">
                <a16:creationId xmlns:a16="http://schemas.microsoft.com/office/drawing/2014/main" id="{8944D69C-A96E-31AE-817A-2E675702890A}"/>
              </a:ext>
            </a:extLst>
          </p:cNvPr>
          <p:cNvSpPr>
            <a:spLocks noGrp="1"/>
          </p:cNvSpPr>
          <p:nvPr>
            <p:ph type="sldNum" sz="quarter" idx="12"/>
          </p:nvPr>
        </p:nvSpPr>
        <p:spPr>
          <a:xfrm>
            <a:off x="8525039" y="6374176"/>
            <a:ext cx="683339" cy="365125"/>
          </a:xfrm>
        </p:spPr>
        <p:txBody>
          <a:bodyPr/>
          <a:lstStyle>
            <a:lvl1pPr>
              <a:defRPr>
                <a:solidFill>
                  <a:schemeClr val="bg1"/>
                </a:solidFill>
              </a:defRPr>
            </a:lvl1pPr>
          </a:lstStyle>
          <a:p>
            <a:fld id="{3352CBF5-17B8-4387-88A6-ABF9F8C64D5A}" type="slidenum">
              <a:rPr lang="en-US" smtClean="0"/>
              <a:pPr/>
              <a:t>‹#›</a:t>
            </a:fld>
            <a:endParaRPr lang="en-US" dirty="0"/>
          </a:p>
        </p:txBody>
      </p:sp>
    </p:spTree>
    <p:extLst>
      <p:ext uri="{BB962C8B-B14F-4D97-AF65-F5344CB8AC3E}">
        <p14:creationId xmlns:p14="http://schemas.microsoft.com/office/powerpoint/2010/main" val="7236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 Wide Content Ar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52D5C-C12F-09EC-EECC-892DCC61F358}"/>
              </a:ext>
            </a:extLst>
          </p:cNvPr>
          <p:cNvSpPr/>
          <p:nvPr/>
        </p:nvSpPr>
        <p:spPr>
          <a:xfrm>
            <a:off x="529389" y="0"/>
            <a:ext cx="1166261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32F0AAE0-741A-F6E2-4022-E554E16C044B}"/>
              </a:ext>
            </a:extLst>
          </p:cNvPr>
          <p:cNvSpPr>
            <a:spLocks noGrp="1"/>
          </p:cNvSpPr>
          <p:nvPr>
            <p:ph type="dt" sz="half" idx="10"/>
          </p:nvPr>
        </p:nvSpPr>
        <p:spPr>
          <a:xfrm>
            <a:off x="7139509" y="6374176"/>
            <a:ext cx="911939" cy="365125"/>
          </a:xfrm>
        </p:spPr>
        <p:txBody>
          <a:bodyPr/>
          <a:lstStyle/>
          <a:p>
            <a:fld id="{049D9987-0B37-44DD-904E-808FDF6F7341}" type="datetime1">
              <a:rPr lang="en-US" smtClean="0"/>
              <a:t>3/27/2024</a:t>
            </a:fld>
            <a:endParaRPr lang="en-US" dirty="0"/>
          </a:p>
        </p:txBody>
      </p:sp>
      <p:sp>
        <p:nvSpPr>
          <p:cNvPr id="4" name="Footer Placeholder 4">
            <a:extLst>
              <a:ext uri="{FF2B5EF4-FFF2-40B4-BE49-F238E27FC236}">
                <a16:creationId xmlns:a16="http://schemas.microsoft.com/office/drawing/2014/main" id="{BE64100A-1BA2-587F-5200-F37E7E95B840}"/>
              </a:ext>
            </a:extLst>
          </p:cNvPr>
          <p:cNvSpPr>
            <a:spLocks noGrp="1"/>
          </p:cNvSpPr>
          <p:nvPr>
            <p:ph type="ftr" sz="quarter" idx="11"/>
          </p:nvPr>
        </p:nvSpPr>
        <p:spPr>
          <a:xfrm>
            <a:off x="611710" y="6374176"/>
            <a:ext cx="6297612" cy="365125"/>
          </a:xfrm>
        </p:spPr>
        <p:txBody>
          <a:bodyPr/>
          <a:lstStyle/>
          <a:p>
            <a:endParaRPr lang="en-US" dirty="0"/>
          </a:p>
        </p:txBody>
      </p:sp>
      <p:sp>
        <p:nvSpPr>
          <p:cNvPr id="5" name="Slide Number Placeholder 5">
            <a:extLst>
              <a:ext uri="{FF2B5EF4-FFF2-40B4-BE49-F238E27FC236}">
                <a16:creationId xmlns:a16="http://schemas.microsoft.com/office/drawing/2014/main" id="{39C03EB9-5044-3503-C57E-DE24974CB94E}"/>
              </a:ext>
            </a:extLst>
          </p:cNvPr>
          <p:cNvSpPr>
            <a:spLocks noGrp="1"/>
          </p:cNvSpPr>
          <p:nvPr>
            <p:ph type="sldNum" sz="quarter" idx="12"/>
          </p:nvPr>
        </p:nvSpPr>
        <p:spPr>
          <a:xfrm>
            <a:off x="8525039" y="6374176"/>
            <a:ext cx="683339" cy="365125"/>
          </a:xfrm>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08988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D9987-0B37-44DD-904E-808FDF6F7341}"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22855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023E0-2639-45CD-BBEB-17360F5DB124}"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62725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876FE-FC8A-460D-95A0-03315EBCEB8C}" type="datetime1">
              <a:rPr lang="en-US" smtClean="0"/>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39915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DCBC4-E1E2-4F52-B6CD-BBA9C3A0AC4D}" type="datetime1">
              <a:rPr lang="en-US" smtClean="0"/>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78084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A0A1C-E13C-4005-AD6B-40EB15D52A4B}" type="datetime1">
              <a:rPr lang="en-US" smtClean="0"/>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62761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Rectangle 30">
            <a:extLst>
              <a:ext uri="{FF2B5EF4-FFF2-40B4-BE49-F238E27FC236}">
                <a16:creationId xmlns:a16="http://schemas.microsoft.com/office/drawing/2014/main" id="{389C2D09-D892-FCDB-CB0F-3D01928AA90F}"/>
              </a:ext>
            </a:extLst>
          </p:cNvPr>
          <p:cNvSpPr/>
          <p:nvPr/>
        </p:nvSpPr>
        <p:spPr>
          <a:xfrm flipH="1">
            <a:off x="9461110" y="-16470"/>
            <a:ext cx="2734764" cy="4944071"/>
          </a:xfrm>
          <a:custGeom>
            <a:avLst/>
            <a:gdLst>
              <a:gd name="connsiteX0" fmla="*/ 0 w 2727715"/>
              <a:gd name="connsiteY0" fmla="*/ 0 h 4800600"/>
              <a:gd name="connsiteX1" fmla="*/ 2727715 w 2727715"/>
              <a:gd name="connsiteY1" fmla="*/ 0 h 4800600"/>
              <a:gd name="connsiteX2" fmla="*/ 2727715 w 2727715"/>
              <a:gd name="connsiteY2" fmla="*/ 4800600 h 4800600"/>
              <a:gd name="connsiteX3" fmla="*/ 0 w 2727715"/>
              <a:gd name="connsiteY3" fmla="*/ 4800600 h 4800600"/>
              <a:gd name="connsiteX4" fmla="*/ 0 w 2727715"/>
              <a:gd name="connsiteY4" fmla="*/ 0 h 4800600"/>
              <a:gd name="connsiteX0" fmla="*/ 0 w 2727715"/>
              <a:gd name="connsiteY0" fmla="*/ 0 h 4800600"/>
              <a:gd name="connsiteX1" fmla="*/ 2727715 w 2727715"/>
              <a:gd name="connsiteY1" fmla="*/ 0 h 4800600"/>
              <a:gd name="connsiteX2" fmla="*/ 2727715 w 2727715"/>
              <a:gd name="connsiteY2" fmla="*/ 4800600 h 4800600"/>
              <a:gd name="connsiteX3" fmla="*/ 0 w 2727715"/>
              <a:gd name="connsiteY3" fmla="*/ 3530600 h 4800600"/>
              <a:gd name="connsiteX4" fmla="*/ 0 w 2727715"/>
              <a:gd name="connsiteY4" fmla="*/ 0 h 4800600"/>
              <a:gd name="connsiteX0" fmla="*/ 0 w 2727715"/>
              <a:gd name="connsiteY0" fmla="*/ 0 h 5092700"/>
              <a:gd name="connsiteX1" fmla="*/ 2727715 w 2727715"/>
              <a:gd name="connsiteY1" fmla="*/ 0 h 5092700"/>
              <a:gd name="connsiteX2" fmla="*/ 2727715 w 2727715"/>
              <a:gd name="connsiteY2" fmla="*/ 5092700 h 5092700"/>
              <a:gd name="connsiteX3" fmla="*/ 0 w 2727715"/>
              <a:gd name="connsiteY3" fmla="*/ 3530600 h 5092700"/>
              <a:gd name="connsiteX4" fmla="*/ 0 w 2727715"/>
              <a:gd name="connsiteY4" fmla="*/ 0 h 5092700"/>
              <a:gd name="connsiteX0" fmla="*/ 0 w 2727715"/>
              <a:gd name="connsiteY0" fmla="*/ 0 h 5092700"/>
              <a:gd name="connsiteX1" fmla="*/ 2715854 w 2727715"/>
              <a:gd name="connsiteY1" fmla="*/ 1175657 h 5092700"/>
              <a:gd name="connsiteX2" fmla="*/ 2727715 w 2727715"/>
              <a:gd name="connsiteY2" fmla="*/ 5092700 h 5092700"/>
              <a:gd name="connsiteX3" fmla="*/ 0 w 2727715"/>
              <a:gd name="connsiteY3" fmla="*/ 3530600 h 5092700"/>
              <a:gd name="connsiteX4" fmla="*/ 0 w 2727715"/>
              <a:gd name="connsiteY4" fmla="*/ 0 h 5092700"/>
              <a:gd name="connsiteX0" fmla="*/ 0 w 2728856"/>
              <a:gd name="connsiteY0" fmla="*/ 320634 h 5413334"/>
              <a:gd name="connsiteX1" fmla="*/ 2727715 w 2728856"/>
              <a:gd name="connsiteY1" fmla="*/ 0 h 5413334"/>
              <a:gd name="connsiteX2" fmla="*/ 2727715 w 2728856"/>
              <a:gd name="connsiteY2" fmla="*/ 5413334 h 5413334"/>
              <a:gd name="connsiteX3" fmla="*/ 0 w 2728856"/>
              <a:gd name="connsiteY3" fmla="*/ 3851234 h 5413334"/>
              <a:gd name="connsiteX4" fmla="*/ 0 w 2728856"/>
              <a:gd name="connsiteY4" fmla="*/ 320634 h 5413334"/>
              <a:gd name="connsiteX0" fmla="*/ 0 w 2728856"/>
              <a:gd name="connsiteY0" fmla="*/ 0 h 5413334"/>
              <a:gd name="connsiteX1" fmla="*/ 2727715 w 2728856"/>
              <a:gd name="connsiteY1" fmla="*/ 0 h 5413334"/>
              <a:gd name="connsiteX2" fmla="*/ 2727715 w 2728856"/>
              <a:gd name="connsiteY2" fmla="*/ 5413334 h 5413334"/>
              <a:gd name="connsiteX3" fmla="*/ 0 w 2728856"/>
              <a:gd name="connsiteY3" fmla="*/ 3851234 h 5413334"/>
              <a:gd name="connsiteX4" fmla="*/ 0 w 2728856"/>
              <a:gd name="connsiteY4" fmla="*/ 0 h 5413334"/>
              <a:gd name="connsiteX0" fmla="*/ 0 w 2728856"/>
              <a:gd name="connsiteY0" fmla="*/ 991402 h 6404736"/>
              <a:gd name="connsiteX1" fmla="*/ 2727715 w 2728856"/>
              <a:gd name="connsiteY1" fmla="*/ 0 h 6404736"/>
              <a:gd name="connsiteX2" fmla="*/ 2727715 w 2728856"/>
              <a:gd name="connsiteY2" fmla="*/ 6404736 h 6404736"/>
              <a:gd name="connsiteX3" fmla="*/ 0 w 2728856"/>
              <a:gd name="connsiteY3" fmla="*/ 4842636 h 6404736"/>
              <a:gd name="connsiteX4" fmla="*/ 0 w 2728856"/>
              <a:gd name="connsiteY4" fmla="*/ 991402 h 6404736"/>
              <a:gd name="connsiteX0" fmla="*/ 0 w 2738470"/>
              <a:gd name="connsiteY0" fmla="*/ 0 h 6423987"/>
              <a:gd name="connsiteX1" fmla="*/ 2737329 w 2738470"/>
              <a:gd name="connsiteY1" fmla="*/ 19251 h 6423987"/>
              <a:gd name="connsiteX2" fmla="*/ 2737329 w 2738470"/>
              <a:gd name="connsiteY2" fmla="*/ 6423987 h 6423987"/>
              <a:gd name="connsiteX3" fmla="*/ 9614 w 2738470"/>
              <a:gd name="connsiteY3" fmla="*/ 4861887 h 6423987"/>
              <a:gd name="connsiteX4" fmla="*/ 0 w 2738470"/>
              <a:gd name="connsiteY4" fmla="*/ 0 h 6423987"/>
              <a:gd name="connsiteX0" fmla="*/ 0 w 2738470"/>
              <a:gd name="connsiteY0" fmla="*/ 9625 h 6404736"/>
              <a:gd name="connsiteX1" fmla="*/ 2737329 w 2738470"/>
              <a:gd name="connsiteY1" fmla="*/ 0 h 6404736"/>
              <a:gd name="connsiteX2" fmla="*/ 2737329 w 2738470"/>
              <a:gd name="connsiteY2" fmla="*/ 6404736 h 6404736"/>
              <a:gd name="connsiteX3" fmla="*/ 9614 w 2738470"/>
              <a:gd name="connsiteY3" fmla="*/ 4842636 h 6404736"/>
              <a:gd name="connsiteX4" fmla="*/ 0 w 2738470"/>
              <a:gd name="connsiteY4" fmla="*/ 9625 h 6404736"/>
              <a:gd name="connsiteX0" fmla="*/ 0 w 2737329"/>
              <a:gd name="connsiteY0" fmla="*/ 6 h 6395117"/>
              <a:gd name="connsiteX1" fmla="*/ 2725467 w 2737329"/>
              <a:gd name="connsiteY1" fmla="*/ 1451046 h 6395117"/>
              <a:gd name="connsiteX2" fmla="*/ 2737329 w 2737329"/>
              <a:gd name="connsiteY2" fmla="*/ 6395117 h 6395117"/>
              <a:gd name="connsiteX3" fmla="*/ 9614 w 2737329"/>
              <a:gd name="connsiteY3" fmla="*/ 4833017 h 6395117"/>
              <a:gd name="connsiteX4" fmla="*/ 0 w 2737329"/>
              <a:gd name="connsiteY4" fmla="*/ 6 h 6395117"/>
              <a:gd name="connsiteX0" fmla="*/ 0 w 2737329"/>
              <a:gd name="connsiteY0" fmla="*/ 0 h 4946321"/>
              <a:gd name="connsiteX1" fmla="*/ 2725467 w 2737329"/>
              <a:gd name="connsiteY1" fmla="*/ 2250 h 4946321"/>
              <a:gd name="connsiteX2" fmla="*/ 2737329 w 2737329"/>
              <a:gd name="connsiteY2" fmla="*/ 4946321 h 4946321"/>
              <a:gd name="connsiteX3" fmla="*/ 9614 w 2737329"/>
              <a:gd name="connsiteY3" fmla="*/ 3384221 h 4946321"/>
              <a:gd name="connsiteX4" fmla="*/ 0 w 2737329"/>
              <a:gd name="connsiteY4" fmla="*/ 0 h 4946321"/>
              <a:gd name="connsiteX0" fmla="*/ 0 w 2737329"/>
              <a:gd name="connsiteY0" fmla="*/ 9252 h 4944071"/>
              <a:gd name="connsiteX1" fmla="*/ 2725467 w 2737329"/>
              <a:gd name="connsiteY1" fmla="*/ 0 h 4944071"/>
              <a:gd name="connsiteX2" fmla="*/ 2737329 w 2737329"/>
              <a:gd name="connsiteY2" fmla="*/ 4944071 h 4944071"/>
              <a:gd name="connsiteX3" fmla="*/ 9614 w 2737329"/>
              <a:gd name="connsiteY3" fmla="*/ 3381971 h 4944071"/>
              <a:gd name="connsiteX4" fmla="*/ 0 w 2737329"/>
              <a:gd name="connsiteY4" fmla="*/ 9252 h 4944071"/>
              <a:gd name="connsiteX0" fmla="*/ 0 w 2731585"/>
              <a:gd name="connsiteY0" fmla="*/ 3501 h 4944071"/>
              <a:gd name="connsiteX1" fmla="*/ 2719723 w 2731585"/>
              <a:gd name="connsiteY1" fmla="*/ 0 h 4944071"/>
              <a:gd name="connsiteX2" fmla="*/ 2731585 w 2731585"/>
              <a:gd name="connsiteY2" fmla="*/ 4944071 h 4944071"/>
              <a:gd name="connsiteX3" fmla="*/ 3870 w 2731585"/>
              <a:gd name="connsiteY3" fmla="*/ 3381971 h 4944071"/>
              <a:gd name="connsiteX4" fmla="*/ 0 w 2731585"/>
              <a:gd name="connsiteY4" fmla="*/ 3501 h 494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585" h="4944071">
                <a:moveTo>
                  <a:pt x="0" y="3501"/>
                </a:moveTo>
                <a:lnTo>
                  <a:pt x="2719723" y="0"/>
                </a:lnTo>
                <a:cubicBezTo>
                  <a:pt x="2723677" y="1305681"/>
                  <a:pt x="2727631" y="3638390"/>
                  <a:pt x="2731585" y="4944071"/>
                </a:cubicBezTo>
                <a:lnTo>
                  <a:pt x="3870" y="3381971"/>
                </a:lnTo>
                <a:cubicBezTo>
                  <a:pt x="665" y="1761342"/>
                  <a:pt x="3205" y="1624130"/>
                  <a:pt x="0" y="3501"/>
                </a:cubicBezTo>
                <a:close/>
              </a:path>
            </a:pathLst>
          </a:cu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 name="Title Placeholder 1"/>
          <p:cNvSpPr>
            <a:spLocks noGrp="1"/>
          </p:cNvSpPr>
          <p:nvPr>
            <p:ph type="title"/>
          </p:nvPr>
        </p:nvSpPr>
        <p:spPr>
          <a:xfrm>
            <a:off x="611710"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11710"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39509" y="6374176"/>
            <a:ext cx="911939" cy="365125"/>
          </a:xfrm>
          <a:prstGeom prst="rect">
            <a:avLst/>
          </a:prstGeom>
        </p:spPr>
        <p:txBody>
          <a:bodyPr vert="horz" lIns="91440" tIns="45720" rIns="91440" bIns="45720" rtlCol="0" anchor="ctr"/>
          <a:lstStyle>
            <a:lvl1pPr algn="r">
              <a:defRPr sz="9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C1BE615B-F2B1-42CC-9BF4-74644FD3D70C}" type="datetime1">
              <a:rPr lang="en-US" smtClean="0"/>
              <a:pPr/>
              <a:t>3/27/2024</a:t>
            </a:fld>
            <a:endParaRPr lang="en-US" dirty="0"/>
          </a:p>
        </p:txBody>
      </p:sp>
      <p:sp>
        <p:nvSpPr>
          <p:cNvPr id="5" name="Footer Placeholder 4"/>
          <p:cNvSpPr>
            <a:spLocks noGrp="1"/>
          </p:cNvSpPr>
          <p:nvPr>
            <p:ph type="ftr" sz="quarter" idx="3"/>
          </p:nvPr>
        </p:nvSpPr>
        <p:spPr>
          <a:xfrm>
            <a:off x="611710" y="6374176"/>
            <a:ext cx="6297612" cy="365125"/>
          </a:xfrm>
          <a:prstGeom prst="rect">
            <a:avLst/>
          </a:prstGeom>
        </p:spPr>
        <p:txBody>
          <a:bodyPr vert="horz" lIns="91440" tIns="45720" rIns="91440" bIns="45720" rtlCol="0" anchor="ctr"/>
          <a:lstStyle>
            <a:lvl1pPr algn="l">
              <a:defRPr sz="9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8525039" y="6374176"/>
            <a:ext cx="683339" cy="365125"/>
          </a:xfrm>
          <a:prstGeom prst="rect">
            <a:avLst/>
          </a:prstGeom>
        </p:spPr>
        <p:txBody>
          <a:bodyPr vert="horz" lIns="91440" tIns="45720" rIns="91440" bIns="45720" rtlCol="0" anchor="ctr"/>
          <a:lstStyle>
            <a:lvl1pPr algn="r">
              <a:defRPr sz="9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3352CBF5-17B8-4387-88A6-ABF9F8C64D5A}" type="slidenum">
              <a:rPr lang="en-US" smtClean="0"/>
              <a:pPr/>
              <a:t>‹#›</a:t>
            </a:fld>
            <a:endParaRPr lang="en-US" dirty="0"/>
          </a:p>
        </p:txBody>
      </p:sp>
      <p:pic>
        <p:nvPicPr>
          <p:cNvPr id="11" name="Picture 10" descr="A black background with blue and green text&#10;&#10;Description automatically generated">
            <a:extLst>
              <a:ext uri="{FF2B5EF4-FFF2-40B4-BE49-F238E27FC236}">
                <a16:creationId xmlns:a16="http://schemas.microsoft.com/office/drawing/2014/main" id="{09BEE289-E719-DCCC-3A44-90F4F391A20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722386" y="4976545"/>
            <a:ext cx="2206508" cy="1697314"/>
          </a:xfrm>
          <a:prstGeom prst="rect">
            <a:avLst/>
          </a:prstGeom>
        </p:spPr>
      </p:pic>
      <p:cxnSp>
        <p:nvCxnSpPr>
          <p:cNvPr id="58" name="Straight Connector 57">
            <a:extLst>
              <a:ext uri="{FF2B5EF4-FFF2-40B4-BE49-F238E27FC236}">
                <a16:creationId xmlns:a16="http://schemas.microsoft.com/office/drawing/2014/main" id="{F4EFD041-BDE9-22EF-B649-84C7A73DC200}"/>
              </a:ext>
            </a:extLst>
          </p:cNvPr>
          <p:cNvCxnSpPr>
            <a:cxnSpLocks/>
          </p:cNvCxnSpPr>
          <p:nvPr/>
        </p:nvCxnSpPr>
        <p:spPr>
          <a:xfrm flipH="1">
            <a:off x="611710" y="6268923"/>
            <a:ext cx="85966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97CC75-E810-A5BF-4ECE-B162B1FA6C9C}"/>
              </a:ext>
            </a:extLst>
          </p:cNvPr>
          <p:cNvCxnSpPr>
            <a:cxnSpLocks/>
          </p:cNvCxnSpPr>
          <p:nvPr/>
        </p:nvCxnSpPr>
        <p:spPr>
          <a:xfrm flipV="1">
            <a:off x="9923528" y="3224550"/>
            <a:ext cx="1994232" cy="1158664"/>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riangle 71">
            <a:extLst>
              <a:ext uri="{FF2B5EF4-FFF2-40B4-BE49-F238E27FC236}">
                <a16:creationId xmlns:a16="http://schemas.microsoft.com/office/drawing/2014/main" id="{175BF7DB-DEC2-ABEC-D6DE-DC8C37620E36}"/>
              </a:ext>
            </a:extLst>
          </p:cNvPr>
          <p:cNvSpPr/>
          <p:nvPr/>
        </p:nvSpPr>
        <p:spPr>
          <a:xfrm rot="16200000">
            <a:off x="9241192" y="424667"/>
            <a:ext cx="3172273" cy="2734718"/>
          </a:xfrm>
          <a:prstGeom prst="triangle">
            <a:avLst>
              <a:gd name="adj" fmla="val 49584"/>
            </a:avLst>
          </a:prstGeom>
          <a:solidFill>
            <a:schemeClr val="accent3">
              <a:lumMod val="60000"/>
              <a:lumOff val="40000"/>
              <a:alpha val="248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084A5E7-0CE0-90AA-CD2D-EB006029E538}"/>
              </a:ext>
            </a:extLst>
          </p:cNvPr>
          <p:cNvSpPr/>
          <p:nvPr/>
        </p:nvSpPr>
        <p:spPr>
          <a:xfrm>
            <a:off x="-7541" y="0"/>
            <a:ext cx="35192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DB6A19B-4159-1406-5616-A2B2D71F31DB}"/>
              </a:ext>
            </a:extLst>
          </p:cNvPr>
          <p:cNvCxnSpPr>
            <a:cxnSpLocks/>
          </p:cNvCxnSpPr>
          <p:nvPr/>
        </p:nvCxnSpPr>
        <p:spPr>
          <a:xfrm>
            <a:off x="11917760" y="465389"/>
            <a:ext cx="0" cy="2750499"/>
          </a:xfrm>
          <a:prstGeom prst="line">
            <a:avLst/>
          </a:prstGeom>
          <a:ln w="19050" cap="sq">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8B3667A2-4DD2-9591-7CC3-3998E3679E6F}"/>
              </a:ext>
            </a:extLst>
          </p:cNvPr>
          <p:cNvSpPr/>
          <p:nvPr/>
        </p:nvSpPr>
        <p:spPr>
          <a:xfrm rot="16200000">
            <a:off x="10035710" y="-571455"/>
            <a:ext cx="1579861" cy="2728970"/>
          </a:xfrm>
          <a:custGeom>
            <a:avLst/>
            <a:gdLst>
              <a:gd name="connsiteX0" fmla="*/ 0 w 3172273"/>
              <a:gd name="connsiteY0" fmla="*/ 2734718 h 2734718"/>
              <a:gd name="connsiteX1" fmla="*/ 1572940 w 3172273"/>
              <a:gd name="connsiteY1" fmla="*/ 0 h 2734718"/>
              <a:gd name="connsiteX2" fmla="*/ 3172273 w 3172273"/>
              <a:gd name="connsiteY2" fmla="*/ 2734718 h 2734718"/>
              <a:gd name="connsiteX3" fmla="*/ 0 w 3172273"/>
              <a:gd name="connsiteY3" fmla="*/ 2734718 h 2734718"/>
              <a:gd name="connsiteX0" fmla="*/ 0 w 1596517"/>
              <a:gd name="connsiteY0" fmla="*/ 2734718 h 2734718"/>
              <a:gd name="connsiteX1" fmla="*/ 1572940 w 1596517"/>
              <a:gd name="connsiteY1" fmla="*/ 0 h 2734718"/>
              <a:gd name="connsiteX2" fmla="*/ 1596517 w 1596517"/>
              <a:gd name="connsiteY2" fmla="*/ 2728970 h 2734718"/>
              <a:gd name="connsiteX3" fmla="*/ 0 w 1596517"/>
              <a:gd name="connsiteY3" fmla="*/ 2734718 h 2734718"/>
              <a:gd name="connsiteX0" fmla="*/ 0 w 1596517"/>
              <a:gd name="connsiteY0" fmla="*/ 2740469 h 2740469"/>
              <a:gd name="connsiteX1" fmla="*/ 1572940 w 1596517"/>
              <a:gd name="connsiteY1" fmla="*/ 0 h 2740469"/>
              <a:gd name="connsiteX2" fmla="*/ 1596517 w 1596517"/>
              <a:gd name="connsiteY2" fmla="*/ 2734721 h 2740469"/>
              <a:gd name="connsiteX3" fmla="*/ 0 w 1596517"/>
              <a:gd name="connsiteY3" fmla="*/ 2740469 h 2740469"/>
              <a:gd name="connsiteX0" fmla="*/ 0 w 1573513"/>
              <a:gd name="connsiteY0" fmla="*/ 2740469 h 2740469"/>
              <a:gd name="connsiteX1" fmla="*/ 1572940 w 1573513"/>
              <a:gd name="connsiteY1" fmla="*/ 0 h 2740469"/>
              <a:gd name="connsiteX2" fmla="*/ 1573513 w 1573513"/>
              <a:gd name="connsiteY2" fmla="*/ 2728970 h 2740469"/>
              <a:gd name="connsiteX3" fmla="*/ 0 w 1573513"/>
              <a:gd name="connsiteY3" fmla="*/ 2740469 h 2740469"/>
              <a:gd name="connsiteX0" fmla="*/ 0 w 1576688"/>
              <a:gd name="connsiteY0" fmla="*/ 2734119 h 2734119"/>
              <a:gd name="connsiteX1" fmla="*/ 1576115 w 1576688"/>
              <a:gd name="connsiteY1" fmla="*/ 0 h 2734119"/>
              <a:gd name="connsiteX2" fmla="*/ 1576688 w 1576688"/>
              <a:gd name="connsiteY2" fmla="*/ 2728970 h 2734119"/>
              <a:gd name="connsiteX3" fmla="*/ 0 w 1576688"/>
              <a:gd name="connsiteY3" fmla="*/ 2734119 h 2734119"/>
              <a:gd name="connsiteX0" fmla="*/ 0 w 1579861"/>
              <a:gd name="connsiteY0" fmla="*/ 2727772 h 2728970"/>
              <a:gd name="connsiteX1" fmla="*/ 1579288 w 1579861"/>
              <a:gd name="connsiteY1" fmla="*/ 0 h 2728970"/>
              <a:gd name="connsiteX2" fmla="*/ 1579861 w 1579861"/>
              <a:gd name="connsiteY2" fmla="*/ 2728970 h 2728970"/>
              <a:gd name="connsiteX3" fmla="*/ 0 w 1579861"/>
              <a:gd name="connsiteY3" fmla="*/ 2727772 h 2728970"/>
            </a:gdLst>
            <a:ahLst/>
            <a:cxnLst>
              <a:cxn ang="0">
                <a:pos x="connsiteX0" y="connsiteY0"/>
              </a:cxn>
              <a:cxn ang="0">
                <a:pos x="connsiteX1" y="connsiteY1"/>
              </a:cxn>
              <a:cxn ang="0">
                <a:pos x="connsiteX2" y="connsiteY2"/>
              </a:cxn>
              <a:cxn ang="0">
                <a:pos x="connsiteX3" y="connsiteY3"/>
              </a:cxn>
            </a:cxnLst>
            <a:rect l="l" t="t" r="r" b="b"/>
            <a:pathLst>
              <a:path w="1579861" h="2728970">
                <a:moveTo>
                  <a:pt x="0" y="2727772"/>
                </a:moveTo>
                <a:lnTo>
                  <a:pt x="1579288" y="0"/>
                </a:lnTo>
                <a:lnTo>
                  <a:pt x="1579861" y="2728970"/>
                </a:lnTo>
                <a:lnTo>
                  <a:pt x="0" y="2727772"/>
                </a:lnTo>
                <a:close/>
              </a:path>
            </a:pathLst>
          </a:custGeom>
          <a:solidFill>
            <a:schemeClr val="accent3">
              <a:lumMod val="60000"/>
              <a:lumOff val="4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020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5" r:id="rId3"/>
    <p:sldLayoutId id="2147483706"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hdr="0" ftr="0" dt="0"/>
  <p:txStyles>
    <p:titleStyle>
      <a:lvl1pPr algn="l" defTabSz="457200" rtl="0" eaLnBrk="1" latinLnBrk="0" hangingPunct="1">
        <a:spcBef>
          <a:spcPct val="0"/>
        </a:spcBef>
        <a:buNone/>
        <a:defRPr sz="3600" b="1" i="0" kern="120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uncanstephen.co.uk/tag/google/"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view-image.php?image=152197&amp;picture=&amp;jazyk=JP"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pt/vectors/inunda%C3%A7%C3%A3o-porta-bagun%C3%A7a-fechar-24420/"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1527773"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info@tuitionexchang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xfuel.com/en/free-photo-emabm"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pngall.com/july-png/download/61797"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tuitionexchange.org" TargetMode="External"/><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hyperlink" Target="https://pixabay.com/en/access-data-password-mask-matrix-694538/" TargetMode="Externa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2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34.png"/><Relationship Id="rId4" Type="http://schemas.openxmlformats.org/officeDocument/2006/relationships/image" Target="../media/image310.png"/><Relationship Id="rId9" Type="http://schemas.openxmlformats.org/officeDocument/2006/relationships/customXml" Target="../ink/ink4.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7.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9.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ublicdomainpictures.net/view-image.php?image=268463&amp;picture=thankful-greeting-card" TargetMode="External"/><Relationship Id="rId7" Type="http://schemas.openxmlformats.org/officeDocument/2006/relationships/image" Target="../media/image46.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pixabay.com/en/tulip-bouquet-nature-easter-flower-3043233/" TargetMode="Externa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5579-81A7-B320-0C04-238495DBDB83}"/>
              </a:ext>
            </a:extLst>
          </p:cNvPr>
          <p:cNvSpPr>
            <a:spLocks noGrp="1"/>
          </p:cNvSpPr>
          <p:nvPr>
            <p:ph type="ctrTitle"/>
          </p:nvPr>
        </p:nvSpPr>
        <p:spPr/>
        <p:txBody>
          <a:bodyPr/>
          <a:lstStyle/>
          <a:p>
            <a:r>
              <a:rPr lang="en-US" dirty="0"/>
              <a:t>New System Updates continued</a:t>
            </a:r>
          </a:p>
        </p:txBody>
      </p:sp>
      <p:sp>
        <p:nvSpPr>
          <p:cNvPr id="3" name="Subtitle 2">
            <a:extLst>
              <a:ext uri="{FF2B5EF4-FFF2-40B4-BE49-F238E27FC236}">
                <a16:creationId xmlns:a16="http://schemas.microsoft.com/office/drawing/2014/main" id="{092FCB86-37AF-597A-8618-02F2FCEE96F4}"/>
              </a:ext>
            </a:extLst>
          </p:cNvPr>
          <p:cNvSpPr>
            <a:spLocks noGrp="1"/>
          </p:cNvSpPr>
          <p:nvPr>
            <p:ph type="subTitle" idx="1"/>
          </p:nvPr>
        </p:nvSpPr>
        <p:spPr/>
        <p:txBody>
          <a:bodyPr/>
          <a:lstStyle/>
          <a:p>
            <a:r>
              <a:rPr lang="en-US" dirty="0"/>
              <a:t>TE Central Staff</a:t>
            </a:r>
          </a:p>
          <a:p>
            <a:r>
              <a:rPr lang="en-US" dirty="0"/>
              <a:t>March 2024</a:t>
            </a:r>
          </a:p>
        </p:txBody>
      </p:sp>
      <p:sp>
        <p:nvSpPr>
          <p:cNvPr id="4" name="Slide Number Placeholder 3">
            <a:extLst>
              <a:ext uri="{FF2B5EF4-FFF2-40B4-BE49-F238E27FC236}">
                <a16:creationId xmlns:a16="http://schemas.microsoft.com/office/drawing/2014/main" id="{9932943B-F598-52E7-C19F-95D4496600FA}"/>
              </a:ext>
            </a:extLst>
          </p:cNvPr>
          <p:cNvSpPr>
            <a:spLocks noGrp="1"/>
          </p:cNvSpPr>
          <p:nvPr>
            <p:ph type="sldNum" sz="quarter" idx="12"/>
          </p:nvPr>
        </p:nvSpPr>
        <p:spPr/>
        <p:txBody>
          <a:bodyPr/>
          <a:lstStyle/>
          <a:p>
            <a:fld id="{3352CBF5-17B8-4387-88A6-ABF9F8C64D5A}" type="slidenum">
              <a:rPr lang="en-US" smtClean="0"/>
              <a:t>1</a:t>
            </a:fld>
            <a:endParaRPr lang="en-US" dirty="0"/>
          </a:p>
        </p:txBody>
      </p:sp>
    </p:spTree>
    <p:extLst>
      <p:ext uri="{BB962C8B-B14F-4D97-AF65-F5344CB8AC3E}">
        <p14:creationId xmlns:p14="http://schemas.microsoft.com/office/powerpoint/2010/main" val="31565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C158-4E68-0D3B-016D-517177C6B49A}"/>
              </a:ext>
            </a:extLst>
          </p:cNvPr>
          <p:cNvSpPr>
            <a:spLocks noGrp="1"/>
          </p:cNvSpPr>
          <p:nvPr>
            <p:ph type="title"/>
          </p:nvPr>
        </p:nvSpPr>
        <p:spPr/>
        <p:txBody>
          <a:bodyPr/>
          <a:lstStyle/>
          <a:p>
            <a:r>
              <a:rPr lang="en-US" dirty="0"/>
              <a:t>Changes to the Annual Aid year profile</a:t>
            </a:r>
          </a:p>
        </p:txBody>
      </p:sp>
      <p:sp>
        <p:nvSpPr>
          <p:cNvPr id="3" name="Content Placeholder 2">
            <a:extLst>
              <a:ext uri="{FF2B5EF4-FFF2-40B4-BE49-F238E27FC236}">
                <a16:creationId xmlns:a16="http://schemas.microsoft.com/office/drawing/2014/main" id="{30D4566A-AE33-30FB-F94E-01C9516A5C1F}"/>
              </a:ext>
            </a:extLst>
          </p:cNvPr>
          <p:cNvSpPr>
            <a:spLocks noGrp="1"/>
          </p:cNvSpPr>
          <p:nvPr>
            <p:ph idx="1"/>
          </p:nvPr>
        </p:nvSpPr>
        <p:spPr>
          <a:xfrm>
            <a:off x="611710" y="1819747"/>
            <a:ext cx="8596668" cy="3971453"/>
          </a:xfrm>
        </p:spPr>
        <p:txBody>
          <a:bodyPr>
            <a:normAutofit fontScale="85000" lnSpcReduction="20000"/>
          </a:bodyPr>
          <a:lstStyle/>
          <a:p>
            <a:r>
              <a:rPr lang="en-US" dirty="0"/>
              <a:t>We broadened the language regarding programs that could be considered for a TE scholarship at your school: </a:t>
            </a:r>
          </a:p>
          <a:p>
            <a:pPr lvl="1"/>
            <a:r>
              <a:rPr lang="en-US" dirty="0"/>
              <a:t>All undergraduate programs.</a:t>
            </a:r>
          </a:p>
          <a:p>
            <a:pPr lvl="1"/>
            <a:r>
              <a:rPr lang="en-US" dirty="0"/>
              <a:t>All undergraduate programs except: – </a:t>
            </a:r>
            <a:r>
              <a:rPr lang="en-US" u="sng" dirty="0">
                <a:highlight>
                  <a:srgbClr val="FFFF00"/>
                </a:highlight>
              </a:rPr>
              <a:t>you fill in the blank</a:t>
            </a:r>
          </a:p>
          <a:p>
            <a:pPr lvl="1"/>
            <a:r>
              <a:rPr lang="en-US" dirty="0"/>
              <a:t> Off-campus/study abroad semester.</a:t>
            </a:r>
          </a:p>
          <a:p>
            <a:pPr lvl="1"/>
            <a:r>
              <a:rPr lang="en-US" dirty="0"/>
              <a:t>All Online programs.</a:t>
            </a:r>
          </a:p>
          <a:p>
            <a:pPr lvl="1"/>
            <a:r>
              <a:rPr lang="en-US" dirty="0"/>
              <a:t>All Online programs except: – </a:t>
            </a:r>
            <a:r>
              <a:rPr lang="en-US" u="sng" dirty="0">
                <a:highlight>
                  <a:srgbClr val="FFFF00"/>
                </a:highlight>
              </a:rPr>
              <a:t>you fill in the blank</a:t>
            </a:r>
          </a:p>
          <a:p>
            <a:pPr lvl="1"/>
            <a:r>
              <a:rPr lang="en-US" dirty="0"/>
              <a:t>All Certificate programs.</a:t>
            </a:r>
          </a:p>
          <a:p>
            <a:pPr lvl="1"/>
            <a:r>
              <a:rPr lang="en-US" dirty="0"/>
              <a:t>All Certificate programs except: – </a:t>
            </a:r>
            <a:r>
              <a:rPr lang="en-US" u="sng" dirty="0">
                <a:highlight>
                  <a:srgbClr val="FFFF00"/>
                </a:highlight>
              </a:rPr>
              <a:t>you fill in the blank</a:t>
            </a:r>
          </a:p>
          <a:p>
            <a:pPr lvl="1"/>
            <a:r>
              <a:rPr lang="en-US" dirty="0"/>
              <a:t>Master’s degrees.</a:t>
            </a:r>
          </a:p>
          <a:p>
            <a:pPr lvl="1"/>
            <a:r>
              <a:rPr lang="en-US" dirty="0"/>
              <a:t>Doctoral degrees.</a:t>
            </a:r>
          </a:p>
          <a:p>
            <a:r>
              <a:rPr lang="en-US" dirty="0"/>
              <a:t>You can select one or several – items can be adjusted throughout the year. </a:t>
            </a:r>
          </a:p>
          <a:p>
            <a:r>
              <a:rPr lang="en-US" dirty="0"/>
              <a:t>A change log will track actions performed in the system and why whom. </a:t>
            </a:r>
          </a:p>
        </p:txBody>
      </p:sp>
      <p:sp>
        <p:nvSpPr>
          <p:cNvPr id="4" name="Slide Number Placeholder 3">
            <a:extLst>
              <a:ext uri="{FF2B5EF4-FFF2-40B4-BE49-F238E27FC236}">
                <a16:creationId xmlns:a16="http://schemas.microsoft.com/office/drawing/2014/main" id="{5147FED0-F5F7-CA12-807B-B59F1991E7DB}"/>
              </a:ext>
            </a:extLst>
          </p:cNvPr>
          <p:cNvSpPr>
            <a:spLocks noGrp="1"/>
          </p:cNvSpPr>
          <p:nvPr>
            <p:ph type="sldNum" sz="quarter" idx="12"/>
          </p:nvPr>
        </p:nvSpPr>
        <p:spPr/>
        <p:txBody>
          <a:bodyPr/>
          <a:lstStyle/>
          <a:p>
            <a:fld id="{3352CBF5-17B8-4387-88A6-ABF9F8C64D5A}" type="slidenum">
              <a:rPr lang="en-US" smtClean="0"/>
              <a:t>10</a:t>
            </a:fld>
            <a:endParaRPr lang="en-US" dirty="0"/>
          </a:p>
        </p:txBody>
      </p:sp>
    </p:spTree>
    <p:extLst>
      <p:ext uri="{BB962C8B-B14F-4D97-AF65-F5344CB8AC3E}">
        <p14:creationId xmlns:p14="http://schemas.microsoft.com/office/powerpoint/2010/main" val="363269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AEA6-29C6-B603-BDAF-04025C256355}"/>
              </a:ext>
            </a:extLst>
          </p:cNvPr>
          <p:cNvSpPr>
            <a:spLocks noGrp="1"/>
          </p:cNvSpPr>
          <p:nvPr>
            <p:ph type="title"/>
          </p:nvPr>
        </p:nvSpPr>
        <p:spPr/>
        <p:txBody>
          <a:bodyPr/>
          <a:lstStyle/>
          <a:p>
            <a:r>
              <a:rPr lang="en-US" dirty="0"/>
              <a:t>Deadline Maintenance</a:t>
            </a:r>
          </a:p>
        </p:txBody>
      </p:sp>
      <p:sp>
        <p:nvSpPr>
          <p:cNvPr id="3" name="Content Placeholder 2">
            <a:extLst>
              <a:ext uri="{FF2B5EF4-FFF2-40B4-BE49-F238E27FC236}">
                <a16:creationId xmlns:a16="http://schemas.microsoft.com/office/drawing/2014/main" id="{94E96BDE-8B0B-6BB3-4349-577B61255C8E}"/>
              </a:ext>
            </a:extLst>
          </p:cNvPr>
          <p:cNvSpPr>
            <a:spLocks noGrp="1"/>
          </p:cNvSpPr>
          <p:nvPr>
            <p:ph idx="1"/>
          </p:nvPr>
        </p:nvSpPr>
        <p:spPr>
          <a:xfrm>
            <a:off x="611710" y="1488613"/>
            <a:ext cx="8596668" cy="3880773"/>
          </a:xfrm>
        </p:spPr>
        <p:txBody>
          <a:bodyPr/>
          <a:lstStyle/>
          <a:p>
            <a:r>
              <a:rPr lang="en-US" dirty="0"/>
              <a:t>Deadlines must be entered for your school to appear on the school listings.</a:t>
            </a:r>
          </a:p>
          <a:p>
            <a:pPr lvl="1"/>
            <a:r>
              <a:rPr lang="en-US" dirty="0"/>
              <a:t>You will enter two separate deadlines – yes, they can be the same but…</a:t>
            </a:r>
          </a:p>
          <a:p>
            <a:r>
              <a:rPr lang="en-US" dirty="0"/>
              <a:t>A deadline for receipt of Export candidate applications. </a:t>
            </a:r>
          </a:p>
          <a:p>
            <a:r>
              <a:rPr lang="en-US" dirty="0"/>
              <a:t>A deadline for receipt of Import candidate applications.</a:t>
            </a:r>
          </a:p>
          <a:p>
            <a:r>
              <a:rPr lang="en-US" dirty="0"/>
              <a:t>The deadlines are flexible and can be updated or changed.</a:t>
            </a:r>
          </a:p>
          <a:p>
            <a:r>
              <a:rPr lang="en-US" dirty="0"/>
              <a:t>The Daily Digest keeps you informed.</a:t>
            </a:r>
          </a:p>
          <a:p>
            <a:endParaRPr lang="en-US" dirty="0"/>
          </a:p>
          <a:p>
            <a:pPr lvl="1"/>
            <a:endParaRPr lang="en-US" dirty="0"/>
          </a:p>
        </p:txBody>
      </p:sp>
      <p:sp>
        <p:nvSpPr>
          <p:cNvPr id="4" name="Slide Number Placeholder 3">
            <a:extLst>
              <a:ext uri="{FF2B5EF4-FFF2-40B4-BE49-F238E27FC236}">
                <a16:creationId xmlns:a16="http://schemas.microsoft.com/office/drawing/2014/main" id="{873AC141-B06D-99F6-8F43-03957FD2905B}"/>
              </a:ext>
            </a:extLst>
          </p:cNvPr>
          <p:cNvSpPr>
            <a:spLocks noGrp="1"/>
          </p:cNvSpPr>
          <p:nvPr>
            <p:ph type="sldNum" sz="quarter" idx="12"/>
          </p:nvPr>
        </p:nvSpPr>
        <p:spPr/>
        <p:txBody>
          <a:bodyPr/>
          <a:lstStyle/>
          <a:p>
            <a:fld id="{3352CBF5-17B8-4387-88A6-ABF9F8C64D5A}" type="slidenum">
              <a:rPr lang="en-US" smtClean="0"/>
              <a:t>11</a:t>
            </a:fld>
            <a:endParaRPr lang="en-US" dirty="0"/>
          </a:p>
        </p:txBody>
      </p:sp>
      <p:pic>
        <p:nvPicPr>
          <p:cNvPr id="6" name="Picture 5">
            <a:extLst>
              <a:ext uri="{FF2B5EF4-FFF2-40B4-BE49-F238E27FC236}">
                <a16:creationId xmlns:a16="http://schemas.microsoft.com/office/drawing/2014/main" id="{334B9C64-A78E-76B2-79ED-706E1639C184}"/>
              </a:ext>
            </a:extLst>
          </p:cNvPr>
          <p:cNvPicPr>
            <a:picLocks noChangeAspect="1"/>
          </p:cNvPicPr>
          <p:nvPr/>
        </p:nvPicPr>
        <p:blipFill>
          <a:blip r:embed="rId2"/>
          <a:stretch>
            <a:fillRect/>
          </a:stretch>
        </p:blipFill>
        <p:spPr>
          <a:xfrm>
            <a:off x="611710" y="4102384"/>
            <a:ext cx="8116433" cy="1267002"/>
          </a:xfrm>
          <a:prstGeom prst="rect">
            <a:avLst/>
          </a:prstGeom>
        </p:spPr>
      </p:pic>
    </p:spTree>
    <p:extLst>
      <p:ext uri="{BB962C8B-B14F-4D97-AF65-F5344CB8AC3E}">
        <p14:creationId xmlns:p14="http://schemas.microsoft.com/office/powerpoint/2010/main" val="28870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AE1F-271B-F120-A764-95409B943825}"/>
              </a:ext>
            </a:extLst>
          </p:cNvPr>
          <p:cNvSpPr>
            <a:spLocks noGrp="1"/>
          </p:cNvSpPr>
          <p:nvPr>
            <p:ph type="title"/>
          </p:nvPr>
        </p:nvSpPr>
        <p:spPr>
          <a:xfrm>
            <a:off x="611710" y="609600"/>
            <a:ext cx="8596668" cy="1320800"/>
          </a:xfrm>
        </p:spPr>
        <p:txBody>
          <a:bodyPr anchor="t">
            <a:normAutofit/>
          </a:bodyPr>
          <a:lstStyle/>
          <a:p>
            <a:r>
              <a:rPr lang="en-US" dirty="0"/>
              <a:t>Export or Import Enrollment Fee</a:t>
            </a:r>
          </a:p>
        </p:txBody>
      </p:sp>
      <p:sp>
        <p:nvSpPr>
          <p:cNvPr id="3" name="Content Placeholder 2">
            <a:extLst>
              <a:ext uri="{FF2B5EF4-FFF2-40B4-BE49-F238E27FC236}">
                <a16:creationId xmlns:a16="http://schemas.microsoft.com/office/drawing/2014/main" id="{C27584C1-2052-18C6-5B64-6376722F01BB}"/>
              </a:ext>
            </a:extLst>
          </p:cNvPr>
          <p:cNvSpPr>
            <a:spLocks noGrp="1"/>
          </p:cNvSpPr>
          <p:nvPr>
            <p:ph sz="half" idx="1"/>
          </p:nvPr>
        </p:nvSpPr>
        <p:spPr>
          <a:xfrm>
            <a:off x="587843" y="1539089"/>
            <a:ext cx="4184035" cy="4191755"/>
          </a:xfrm>
        </p:spPr>
        <p:txBody>
          <a:bodyPr>
            <a:normAutofit fontScale="92500" lnSpcReduction="10000"/>
          </a:bodyPr>
          <a:lstStyle/>
          <a:p>
            <a:r>
              <a:rPr lang="en-US" dirty="0"/>
              <a:t>Tuition Exchange does not oppose charging a reasonable and justifiable Export or Import Enrollment fee. </a:t>
            </a:r>
          </a:p>
          <a:p>
            <a:r>
              <a:rPr lang="en-US" dirty="0"/>
              <a:t>School may charge Exports or Imports a fee.</a:t>
            </a:r>
          </a:p>
          <a:p>
            <a:r>
              <a:rPr lang="en-US" dirty="0"/>
              <a:t>Consumer Information guidelines require that the information be disclosed in advance. Answering the questions as shown on the right does not meet federal Consumer Information requirements. </a:t>
            </a:r>
          </a:p>
          <a:p>
            <a:r>
              <a:rPr lang="en-US" dirty="0"/>
              <a:t>If the answer is yes, the question of annual or one-time is asked.</a:t>
            </a:r>
          </a:p>
          <a:p>
            <a:r>
              <a:rPr lang="en-US" dirty="0"/>
              <a:t>A dollar amount is required.</a:t>
            </a:r>
          </a:p>
          <a:p>
            <a:endParaRPr lang="en-US" dirty="0"/>
          </a:p>
        </p:txBody>
      </p:sp>
      <p:pic>
        <p:nvPicPr>
          <p:cNvPr id="6" name="Picture 5">
            <a:extLst>
              <a:ext uri="{FF2B5EF4-FFF2-40B4-BE49-F238E27FC236}">
                <a16:creationId xmlns:a16="http://schemas.microsoft.com/office/drawing/2014/main" id="{430BA073-E511-9CFE-5B3C-B82A43EDF0C3}"/>
              </a:ext>
            </a:extLst>
          </p:cNvPr>
          <p:cNvPicPr>
            <a:picLocks noChangeAspect="1"/>
          </p:cNvPicPr>
          <p:nvPr/>
        </p:nvPicPr>
        <p:blipFill>
          <a:blip r:embed="rId2"/>
          <a:stretch>
            <a:fillRect/>
          </a:stretch>
        </p:blipFill>
        <p:spPr>
          <a:xfrm>
            <a:off x="4861369" y="1930401"/>
            <a:ext cx="4412635" cy="3305494"/>
          </a:xfrm>
          <a:prstGeom prst="rect">
            <a:avLst/>
          </a:prstGeom>
          <a:noFill/>
        </p:spPr>
      </p:pic>
      <p:sp>
        <p:nvSpPr>
          <p:cNvPr id="4" name="Slide Number Placeholder 3">
            <a:extLst>
              <a:ext uri="{FF2B5EF4-FFF2-40B4-BE49-F238E27FC236}">
                <a16:creationId xmlns:a16="http://schemas.microsoft.com/office/drawing/2014/main" id="{168DDE8C-8176-9733-E5C9-D610A0F3A69B}"/>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12</a:t>
            </a:fld>
            <a:endParaRPr lang="en-US"/>
          </a:p>
        </p:txBody>
      </p:sp>
      <p:sp>
        <p:nvSpPr>
          <p:cNvPr id="16" name="Arrow: Down 15">
            <a:extLst>
              <a:ext uri="{FF2B5EF4-FFF2-40B4-BE49-F238E27FC236}">
                <a16:creationId xmlns:a16="http://schemas.microsoft.com/office/drawing/2014/main" id="{756F655C-CC38-BCE1-515D-A693FCDF9ABB}"/>
              </a:ext>
            </a:extLst>
          </p:cNvPr>
          <p:cNvSpPr/>
          <p:nvPr/>
        </p:nvSpPr>
        <p:spPr>
          <a:xfrm>
            <a:off x="5694630" y="1539089"/>
            <a:ext cx="484632" cy="5791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C8D5312A-33AE-40F7-FB1C-56EA871BD501}"/>
              </a:ext>
            </a:extLst>
          </p:cNvPr>
          <p:cNvSpPr/>
          <p:nvPr/>
        </p:nvSpPr>
        <p:spPr>
          <a:xfrm>
            <a:off x="5774603" y="3521803"/>
            <a:ext cx="484632" cy="5791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DE9A234-B78E-80D8-4A89-61380F38762F}"/>
              </a:ext>
            </a:extLst>
          </p:cNvPr>
          <p:cNvPicPr>
            <a:picLocks noChangeAspect="1"/>
          </p:cNvPicPr>
          <p:nvPr/>
        </p:nvPicPr>
        <p:blipFill>
          <a:blip r:embed="rId3"/>
          <a:stretch>
            <a:fillRect/>
          </a:stretch>
        </p:blipFill>
        <p:spPr>
          <a:xfrm>
            <a:off x="8253743" y="2777312"/>
            <a:ext cx="542591" cy="603556"/>
          </a:xfrm>
          <a:prstGeom prst="rect">
            <a:avLst/>
          </a:prstGeom>
        </p:spPr>
      </p:pic>
      <p:pic>
        <p:nvPicPr>
          <p:cNvPr id="19" name="Picture 18">
            <a:extLst>
              <a:ext uri="{FF2B5EF4-FFF2-40B4-BE49-F238E27FC236}">
                <a16:creationId xmlns:a16="http://schemas.microsoft.com/office/drawing/2014/main" id="{24477474-2E78-458C-0EBC-1A36C9C4C59E}"/>
              </a:ext>
            </a:extLst>
          </p:cNvPr>
          <p:cNvPicPr>
            <a:picLocks noChangeAspect="1"/>
          </p:cNvPicPr>
          <p:nvPr/>
        </p:nvPicPr>
        <p:blipFill>
          <a:blip r:embed="rId3"/>
          <a:stretch>
            <a:fillRect/>
          </a:stretch>
        </p:blipFill>
        <p:spPr>
          <a:xfrm>
            <a:off x="8130012" y="4206962"/>
            <a:ext cx="542591" cy="603556"/>
          </a:xfrm>
          <a:prstGeom prst="rect">
            <a:avLst/>
          </a:prstGeom>
        </p:spPr>
      </p:pic>
    </p:spTree>
    <p:extLst>
      <p:ext uri="{BB962C8B-B14F-4D97-AF65-F5344CB8AC3E}">
        <p14:creationId xmlns:p14="http://schemas.microsoft.com/office/powerpoint/2010/main" val="325223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D5AF-3913-57DF-6BB5-8A4885A86878}"/>
              </a:ext>
            </a:extLst>
          </p:cNvPr>
          <p:cNvSpPr>
            <a:spLocks noGrp="1"/>
          </p:cNvSpPr>
          <p:nvPr>
            <p:ph type="title"/>
          </p:nvPr>
        </p:nvSpPr>
        <p:spPr/>
        <p:txBody>
          <a:bodyPr/>
          <a:lstStyle/>
          <a:p>
            <a:r>
              <a:rPr lang="en-US" dirty="0"/>
              <a:t>New system expectations and requirements review</a:t>
            </a:r>
          </a:p>
        </p:txBody>
      </p:sp>
      <p:sp>
        <p:nvSpPr>
          <p:cNvPr id="3" name="Content Placeholder 2">
            <a:extLst>
              <a:ext uri="{FF2B5EF4-FFF2-40B4-BE49-F238E27FC236}">
                <a16:creationId xmlns:a16="http://schemas.microsoft.com/office/drawing/2014/main" id="{48B20A02-1115-12C5-0CE5-B397196E39B2}"/>
              </a:ext>
            </a:extLst>
          </p:cNvPr>
          <p:cNvSpPr>
            <a:spLocks noGrp="1"/>
          </p:cNvSpPr>
          <p:nvPr>
            <p:ph idx="1"/>
          </p:nvPr>
        </p:nvSpPr>
        <p:spPr>
          <a:xfrm>
            <a:off x="611710" y="1711105"/>
            <a:ext cx="8596668" cy="4330257"/>
          </a:xfrm>
        </p:spPr>
        <p:txBody>
          <a:bodyPr>
            <a:normAutofit/>
          </a:bodyPr>
          <a:lstStyle/>
          <a:p>
            <a:r>
              <a:rPr lang="en-US" dirty="0"/>
              <a:t>Primary TELO maintains the system’s information and users.</a:t>
            </a:r>
          </a:p>
          <a:p>
            <a:r>
              <a:rPr lang="en-US" dirty="0"/>
              <a:t>Secondary TELO required; in case the primary TELO is unavailable.</a:t>
            </a:r>
          </a:p>
          <a:p>
            <a:r>
              <a:rPr lang="en-US" dirty="0"/>
              <a:t>Maintain School Profile, including Program settings and utilizing the three custom fields.</a:t>
            </a:r>
          </a:p>
          <a:p>
            <a:r>
              <a:rPr lang="en-US" dirty="0"/>
              <a:t>Adds and maintains all TE system users.</a:t>
            </a:r>
          </a:p>
          <a:p>
            <a:pPr lvl="1"/>
            <a:r>
              <a:rPr lang="en-US" dirty="0"/>
              <a:t>remove inactive or individuals no longer employed by the college.</a:t>
            </a:r>
          </a:p>
          <a:p>
            <a:r>
              <a:rPr lang="en-US" dirty="0"/>
              <a:t>Complete the Annual Aid year School Information timely.</a:t>
            </a:r>
          </a:p>
          <a:p>
            <a:r>
              <a:rPr lang="en-US" dirty="0"/>
              <a:t>Attend Annual Training and system update training sessions.</a:t>
            </a:r>
          </a:p>
          <a:p>
            <a:pPr lvl="1"/>
            <a:r>
              <a:rPr lang="en-US" dirty="0"/>
              <a:t>All training is recorded and posted on the TE website, inside the Liaison Officers section.</a:t>
            </a:r>
          </a:p>
          <a:p>
            <a:r>
              <a:rPr lang="en-US" dirty="0"/>
              <a:t>Remit promptly the annual membership dues and participation fees.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2C4010F-4207-5B5A-6D45-88596EDE50B0}"/>
              </a:ext>
            </a:extLst>
          </p:cNvPr>
          <p:cNvSpPr>
            <a:spLocks noGrp="1"/>
          </p:cNvSpPr>
          <p:nvPr>
            <p:ph type="sldNum" sz="quarter" idx="12"/>
          </p:nvPr>
        </p:nvSpPr>
        <p:spPr/>
        <p:txBody>
          <a:bodyPr/>
          <a:lstStyle/>
          <a:p>
            <a:fld id="{3352CBF5-17B8-4387-88A6-ABF9F8C64D5A}" type="slidenum">
              <a:rPr lang="en-US" smtClean="0"/>
              <a:t>13</a:t>
            </a:fld>
            <a:endParaRPr lang="en-US" dirty="0"/>
          </a:p>
        </p:txBody>
      </p:sp>
    </p:spTree>
    <p:extLst>
      <p:ext uri="{BB962C8B-B14F-4D97-AF65-F5344CB8AC3E}">
        <p14:creationId xmlns:p14="http://schemas.microsoft.com/office/powerpoint/2010/main" val="2712535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A7C4-7B44-E4C5-3332-7D20CE41637B}"/>
              </a:ext>
            </a:extLst>
          </p:cNvPr>
          <p:cNvSpPr>
            <a:spLocks noGrp="1"/>
          </p:cNvSpPr>
          <p:nvPr>
            <p:ph type="title"/>
          </p:nvPr>
        </p:nvSpPr>
        <p:spPr/>
        <p:txBody>
          <a:bodyPr/>
          <a:lstStyle/>
          <a:p>
            <a:r>
              <a:rPr lang="en-US" dirty="0"/>
              <a:t>So, exactly what is the Daily Digest email?</a:t>
            </a:r>
          </a:p>
        </p:txBody>
      </p:sp>
      <p:sp>
        <p:nvSpPr>
          <p:cNvPr id="3" name="Content Placeholder 2">
            <a:extLst>
              <a:ext uri="{FF2B5EF4-FFF2-40B4-BE49-F238E27FC236}">
                <a16:creationId xmlns:a16="http://schemas.microsoft.com/office/drawing/2014/main" id="{26E154AC-1E58-CEAD-68FB-7132BE8394E5}"/>
              </a:ext>
            </a:extLst>
          </p:cNvPr>
          <p:cNvSpPr>
            <a:spLocks noGrp="1"/>
          </p:cNvSpPr>
          <p:nvPr>
            <p:ph idx="1"/>
          </p:nvPr>
        </p:nvSpPr>
        <p:spPr>
          <a:xfrm>
            <a:off x="611710" y="1819747"/>
            <a:ext cx="8596668" cy="4221615"/>
          </a:xfrm>
        </p:spPr>
        <p:txBody>
          <a:bodyPr/>
          <a:lstStyle/>
          <a:p>
            <a:r>
              <a:rPr lang="en-US" sz="1800" kern="100" dirty="0">
                <a:effectLst/>
                <a:latin typeface="Calibri" panose="020F0502020204030204" pitchFamily="34" charset="0"/>
                <a:ea typeface="Times New Roman" panose="02020603050405020304" pitchFamily="18" charset="0"/>
                <a:cs typeface="Arial" panose="020B0604020202020204" pitchFamily="34" charset="0"/>
              </a:rPr>
              <a:t>The daily digest email will:</a:t>
            </a:r>
          </a:p>
          <a:p>
            <a:pPr lvl="1"/>
            <a:r>
              <a:rPr lang="en-US" sz="1400" kern="100" dirty="0"/>
              <a:t>Remind </a:t>
            </a:r>
            <a:r>
              <a:rPr lang="en-US" sz="1400" kern="100" dirty="0">
                <a:effectLst/>
              </a:rPr>
              <a:t>TELOs of tasks to complete.</a:t>
            </a:r>
          </a:p>
          <a:p>
            <a:pPr lvl="1"/>
            <a:r>
              <a:rPr lang="en-US" sz="1400" kern="100" dirty="0"/>
              <a:t>Determined by </a:t>
            </a:r>
            <a:r>
              <a:rPr lang="en-US" sz="1400" kern="100" dirty="0">
                <a:effectLst/>
              </a:rPr>
              <a:t>actions that happened in the system the previous day. </a:t>
            </a:r>
          </a:p>
          <a:p>
            <a:pPr lvl="2"/>
            <a:r>
              <a:rPr lang="en-US" kern="100" dirty="0">
                <a:effectLst/>
              </a:rPr>
              <a:t>For example:</a:t>
            </a:r>
          </a:p>
          <a:p>
            <a:pPr lvl="3"/>
            <a:r>
              <a:rPr lang="en-US" sz="1400" kern="100" dirty="0">
                <a:effectLst/>
              </a:rPr>
              <a:t>Application changes that occurred; </a:t>
            </a:r>
          </a:p>
          <a:p>
            <a:pPr lvl="3"/>
            <a:r>
              <a:rPr lang="en-US" sz="1400" kern="100" dirty="0">
                <a:effectLst/>
              </a:rPr>
              <a:t>Det</a:t>
            </a:r>
            <a:r>
              <a:rPr lang="en-US" sz="1400" kern="100" dirty="0"/>
              <a:t>ail reminders such as </a:t>
            </a:r>
            <a:r>
              <a:rPr lang="en-US" sz="1400" kern="100" dirty="0">
                <a:effectLst/>
              </a:rPr>
              <a:t>there are exports to work;</a:t>
            </a:r>
          </a:p>
          <a:p>
            <a:pPr lvl="3"/>
            <a:r>
              <a:rPr lang="en-US" sz="1400" kern="100" dirty="0"/>
              <a:t>There are still outstanding I</a:t>
            </a:r>
            <a:r>
              <a:rPr lang="en-US" sz="1400" kern="100" dirty="0">
                <a:effectLst/>
              </a:rPr>
              <a:t>mports to work;</a:t>
            </a:r>
          </a:p>
          <a:p>
            <a:pPr lvl="3"/>
            <a:r>
              <a:rPr lang="en-US" sz="1400" kern="100" dirty="0"/>
              <a:t>A </a:t>
            </a:r>
            <a:r>
              <a:rPr lang="en-US" sz="1400" kern="100" dirty="0">
                <a:effectLst/>
              </a:rPr>
              <a:t>student is no longer eligible; </a:t>
            </a:r>
          </a:p>
          <a:p>
            <a:pPr lvl="3"/>
            <a:r>
              <a:rPr lang="en-US" sz="1400" kern="100" dirty="0"/>
              <a:t>And so on.</a:t>
            </a:r>
            <a:endParaRPr lang="en-US" sz="1400" kern="100" dirty="0">
              <a:effectLst/>
            </a:endParaRPr>
          </a:p>
          <a:p>
            <a:pPr marL="0" indent="0">
              <a:buNone/>
            </a:pPr>
            <a:endParaRPr lang="en-US" dirty="0"/>
          </a:p>
        </p:txBody>
      </p:sp>
      <p:sp>
        <p:nvSpPr>
          <p:cNvPr id="4" name="Slide Number Placeholder 3">
            <a:extLst>
              <a:ext uri="{FF2B5EF4-FFF2-40B4-BE49-F238E27FC236}">
                <a16:creationId xmlns:a16="http://schemas.microsoft.com/office/drawing/2014/main" id="{F40DAD49-C87C-5662-09A4-9B1D620A827B}"/>
              </a:ext>
            </a:extLst>
          </p:cNvPr>
          <p:cNvSpPr>
            <a:spLocks noGrp="1"/>
          </p:cNvSpPr>
          <p:nvPr>
            <p:ph type="sldNum" sz="quarter" idx="12"/>
          </p:nvPr>
        </p:nvSpPr>
        <p:spPr/>
        <p:txBody>
          <a:bodyPr/>
          <a:lstStyle/>
          <a:p>
            <a:fld id="{3352CBF5-17B8-4387-88A6-ABF9F8C64D5A}" type="slidenum">
              <a:rPr lang="en-US" smtClean="0"/>
              <a:t>14</a:t>
            </a:fld>
            <a:endParaRPr lang="en-US" dirty="0"/>
          </a:p>
        </p:txBody>
      </p:sp>
      <p:pic>
        <p:nvPicPr>
          <p:cNvPr id="9" name="Picture 8">
            <a:extLst>
              <a:ext uri="{FF2B5EF4-FFF2-40B4-BE49-F238E27FC236}">
                <a16:creationId xmlns:a16="http://schemas.microsoft.com/office/drawing/2014/main" id="{A8D4CD91-FB6B-0DA5-5CF1-DE31B998BF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18082" y="4265437"/>
            <a:ext cx="2725093" cy="1192228"/>
          </a:xfrm>
          <a:prstGeom prst="rect">
            <a:avLst/>
          </a:prstGeom>
        </p:spPr>
      </p:pic>
      <p:sp>
        <p:nvSpPr>
          <p:cNvPr id="10" name="TextBox 9">
            <a:extLst>
              <a:ext uri="{FF2B5EF4-FFF2-40B4-BE49-F238E27FC236}">
                <a16:creationId xmlns:a16="http://schemas.microsoft.com/office/drawing/2014/main" id="{5C7CF4FF-6668-669C-75DB-061D1089F9A9}"/>
              </a:ext>
            </a:extLst>
          </p:cNvPr>
          <p:cNvSpPr txBox="1"/>
          <p:nvPr/>
        </p:nvSpPr>
        <p:spPr>
          <a:xfrm>
            <a:off x="6618082" y="5642777"/>
            <a:ext cx="2725093" cy="369332"/>
          </a:xfrm>
          <a:prstGeom prst="rect">
            <a:avLst/>
          </a:prstGeom>
          <a:noFill/>
        </p:spPr>
        <p:txBody>
          <a:bodyPr wrap="square" rtlCol="0">
            <a:spAutoFit/>
          </a:bodyPr>
          <a:lstStyle/>
          <a:p>
            <a:r>
              <a:rPr lang="en-US" sz="900">
                <a:hlinkClick r:id="rId3" tooltip="https://duncanstephen.co.uk/tag/googl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3414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13B7AB-FA50-1900-37F7-EE8859B3EFF2}"/>
              </a:ext>
            </a:extLst>
          </p:cNvPr>
          <p:cNvSpPr>
            <a:spLocks noGrp="1"/>
          </p:cNvSpPr>
          <p:nvPr>
            <p:ph type="title"/>
          </p:nvPr>
        </p:nvSpPr>
        <p:spPr>
          <a:xfrm>
            <a:off x="611710" y="609600"/>
            <a:ext cx="8596668" cy="655782"/>
          </a:xfrm>
        </p:spPr>
        <p:txBody>
          <a:bodyPr anchor="t">
            <a:normAutofit/>
          </a:bodyPr>
          <a:lstStyle/>
          <a:p>
            <a:r>
              <a:rPr lang="en-US" dirty="0"/>
              <a:t>Brain break!</a:t>
            </a:r>
          </a:p>
        </p:txBody>
      </p:sp>
      <p:pic>
        <p:nvPicPr>
          <p:cNvPr id="6" name="Picture 5" descr="A close-up of a beach">
            <a:extLst>
              <a:ext uri="{FF2B5EF4-FFF2-40B4-BE49-F238E27FC236}">
                <a16:creationId xmlns:a16="http://schemas.microsoft.com/office/drawing/2014/main" id="{1EC304FE-307B-7AA2-6A90-01B4BF1DBE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012" r="2" b="25359"/>
          <a:stretch/>
        </p:blipFill>
        <p:spPr>
          <a:xfrm>
            <a:off x="611710" y="1265383"/>
            <a:ext cx="8596668" cy="4775980"/>
          </a:xfrm>
          <a:prstGeom prst="rect">
            <a:avLst/>
          </a:prstGeom>
          <a:noFill/>
        </p:spPr>
      </p:pic>
      <p:sp>
        <p:nvSpPr>
          <p:cNvPr id="4" name="Slide Number Placeholder 3">
            <a:extLst>
              <a:ext uri="{FF2B5EF4-FFF2-40B4-BE49-F238E27FC236}">
                <a16:creationId xmlns:a16="http://schemas.microsoft.com/office/drawing/2014/main" id="{056BEE4E-FB4F-EFA1-B49F-DA021CF99008}"/>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15</a:t>
            </a:fld>
            <a:endParaRPr lang="en-US"/>
          </a:p>
        </p:txBody>
      </p:sp>
    </p:spTree>
    <p:extLst>
      <p:ext uri="{BB962C8B-B14F-4D97-AF65-F5344CB8AC3E}">
        <p14:creationId xmlns:p14="http://schemas.microsoft.com/office/powerpoint/2010/main" val="83322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C57C-7080-FB4D-C89B-F4581B99EB22}"/>
              </a:ext>
            </a:extLst>
          </p:cNvPr>
          <p:cNvSpPr>
            <a:spLocks noGrp="1"/>
          </p:cNvSpPr>
          <p:nvPr>
            <p:ph type="title"/>
          </p:nvPr>
        </p:nvSpPr>
        <p:spPr/>
        <p:txBody>
          <a:bodyPr/>
          <a:lstStyle/>
          <a:p>
            <a:r>
              <a:rPr lang="en-US" dirty="0"/>
              <a:t>Current TELO system closeout</a:t>
            </a:r>
            <a:br>
              <a:rPr lang="en-US" dirty="0"/>
            </a:br>
            <a:endParaRPr lang="en-US" dirty="0"/>
          </a:p>
        </p:txBody>
      </p:sp>
      <p:sp>
        <p:nvSpPr>
          <p:cNvPr id="3" name="Content Placeholder 2">
            <a:extLst>
              <a:ext uri="{FF2B5EF4-FFF2-40B4-BE49-F238E27FC236}">
                <a16:creationId xmlns:a16="http://schemas.microsoft.com/office/drawing/2014/main" id="{5095943E-C502-0BDA-C4DD-9122665909CA}"/>
              </a:ext>
            </a:extLst>
          </p:cNvPr>
          <p:cNvSpPr>
            <a:spLocks noGrp="1"/>
          </p:cNvSpPr>
          <p:nvPr>
            <p:ph idx="1"/>
          </p:nvPr>
        </p:nvSpPr>
        <p:spPr>
          <a:xfrm>
            <a:off x="611710" y="1276539"/>
            <a:ext cx="8596668" cy="4764823"/>
          </a:xfrm>
        </p:spPr>
        <p:txBody>
          <a:bodyPr/>
          <a:lstStyle/>
          <a:p>
            <a:r>
              <a:rPr lang="en-US" dirty="0"/>
              <a:t>What data transfers?</a:t>
            </a:r>
          </a:p>
          <a:p>
            <a:r>
              <a:rPr lang="en-US" dirty="0"/>
              <a:t>When does the data transfer?</a:t>
            </a:r>
          </a:p>
          <a:p>
            <a:r>
              <a:rPr lang="en-US" dirty="0"/>
              <a:t>Member school responsibilities.</a:t>
            </a:r>
          </a:p>
          <a:p>
            <a:r>
              <a:rPr lang="en-US" dirty="0"/>
              <a:t>TE Central and IT responsibilities.</a:t>
            </a:r>
          </a:p>
          <a:p>
            <a:r>
              <a:rPr lang="en-US" dirty="0"/>
              <a:t>Communication plan.</a:t>
            </a:r>
          </a:p>
        </p:txBody>
      </p:sp>
      <p:sp>
        <p:nvSpPr>
          <p:cNvPr id="4" name="Slide Number Placeholder 3">
            <a:extLst>
              <a:ext uri="{FF2B5EF4-FFF2-40B4-BE49-F238E27FC236}">
                <a16:creationId xmlns:a16="http://schemas.microsoft.com/office/drawing/2014/main" id="{86E52EC5-83A1-8D76-ED59-A56B3A87653C}"/>
              </a:ext>
            </a:extLst>
          </p:cNvPr>
          <p:cNvSpPr>
            <a:spLocks noGrp="1"/>
          </p:cNvSpPr>
          <p:nvPr>
            <p:ph type="sldNum" sz="quarter" idx="12"/>
          </p:nvPr>
        </p:nvSpPr>
        <p:spPr/>
        <p:txBody>
          <a:bodyPr/>
          <a:lstStyle/>
          <a:p>
            <a:fld id="{3352CBF5-17B8-4387-88A6-ABF9F8C64D5A}" type="slidenum">
              <a:rPr lang="en-US" smtClean="0"/>
              <a:t>16</a:t>
            </a:fld>
            <a:endParaRPr lang="en-US" dirty="0"/>
          </a:p>
        </p:txBody>
      </p:sp>
      <p:pic>
        <p:nvPicPr>
          <p:cNvPr id="6" name="Picture 5">
            <a:extLst>
              <a:ext uri="{FF2B5EF4-FFF2-40B4-BE49-F238E27FC236}">
                <a16:creationId xmlns:a16="http://schemas.microsoft.com/office/drawing/2014/main" id="{F0429FD2-DBF8-1EDE-717A-D8A7B3C7359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69974" y="2106945"/>
            <a:ext cx="3502009" cy="3757871"/>
          </a:xfrm>
          <a:prstGeom prst="rect">
            <a:avLst/>
          </a:prstGeom>
        </p:spPr>
      </p:pic>
    </p:spTree>
    <p:extLst>
      <p:ext uri="{BB962C8B-B14F-4D97-AF65-F5344CB8AC3E}">
        <p14:creationId xmlns:p14="http://schemas.microsoft.com/office/powerpoint/2010/main" val="337166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47EF4B3-AA0B-D412-823D-9B160645A9BA}"/>
              </a:ext>
            </a:extLst>
          </p:cNvPr>
          <p:cNvSpPr>
            <a:spLocks noGrp="1"/>
          </p:cNvSpPr>
          <p:nvPr>
            <p:ph type="title"/>
          </p:nvPr>
        </p:nvSpPr>
        <p:spPr>
          <a:xfrm>
            <a:off x="611710" y="609600"/>
            <a:ext cx="8596668" cy="1320800"/>
          </a:xfrm>
        </p:spPr>
        <p:txBody>
          <a:bodyPr anchor="t">
            <a:normAutofit/>
          </a:bodyPr>
          <a:lstStyle/>
          <a:p>
            <a:pPr algn="ctr"/>
            <a:r>
              <a:rPr lang="en-US" dirty="0"/>
              <a:t>Let’s create positive action by being pro-active</a:t>
            </a:r>
          </a:p>
        </p:txBody>
      </p:sp>
      <p:pic>
        <p:nvPicPr>
          <p:cNvPr id="9" name="Content Placeholder 8">
            <a:extLst>
              <a:ext uri="{FF2B5EF4-FFF2-40B4-BE49-F238E27FC236}">
                <a16:creationId xmlns:a16="http://schemas.microsoft.com/office/drawing/2014/main" id="{A85035B3-241A-36D6-AB8B-2ACD4FBEE4F2}"/>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34099"/>
          <a:stretch/>
        </p:blipFill>
        <p:spPr>
          <a:xfrm>
            <a:off x="611710" y="2160589"/>
            <a:ext cx="8596668" cy="3880773"/>
          </a:xfrm>
          <a:prstGeom prst="rect">
            <a:avLst/>
          </a:prstGeom>
          <a:noFill/>
        </p:spPr>
      </p:pic>
      <p:sp>
        <p:nvSpPr>
          <p:cNvPr id="4" name="Slide Number Placeholder 3">
            <a:extLst>
              <a:ext uri="{FF2B5EF4-FFF2-40B4-BE49-F238E27FC236}">
                <a16:creationId xmlns:a16="http://schemas.microsoft.com/office/drawing/2014/main" id="{778F4D08-E559-05BA-6665-F8A311AE88E5}"/>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17</a:t>
            </a:fld>
            <a:endParaRPr lang="en-US"/>
          </a:p>
        </p:txBody>
      </p:sp>
    </p:spTree>
    <p:extLst>
      <p:ext uri="{BB962C8B-B14F-4D97-AF65-F5344CB8AC3E}">
        <p14:creationId xmlns:p14="http://schemas.microsoft.com/office/powerpoint/2010/main" val="384187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BDB5-0416-EE6A-0923-BE97489EBC59}"/>
              </a:ext>
            </a:extLst>
          </p:cNvPr>
          <p:cNvSpPr>
            <a:spLocks noGrp="1"/>
          </p:cNvSpPr>
          <p:nvPr>
            <p:ph type="title"/>
          </p:nvPr>
        </p:nvSpPr>
        <p:spPr/>
        <p:txBody>
          <a:bodyPr/>
          <a:lstStyle/>
          <a:p>
            <a:r>
              <a:rPr lang="en-US" dirty="0"/>
              <a:t>What data transfers?</a:t>
            </a:r>
          </a:p>
        </p:txBody>
      </p:sp>
      <p:sp>
        <p:nvSpPr>
          <p:cNvPr id="3" name="Content Placeholder 2">
            <a:extLst>
              <a:ext uri="{FF2B5EF4-FFF2-40B4-BE49-F238E27FC236}">
                <a16:creationId xmlns:a16="http://schemas.microsoft.com/office/drawing/2014/main" id="{9DC32CC7-87E2-1FE0-6C8D-99798579CA15}"/>
              </a:ext>
            </a:extLst>
          </p:cNvPr>
          <p:cNvSpPr>
            <a:spLocks noGrp="1"/>
          </p:cNvSpPr>
          <p:nvPr>
            <p:ph idx="1"/>
          </p:nvPr>
        </p:nvSpPr>
        <p:spPr>
          <a:xfrm>
            <a:off x="611710" y="1466661"/>
            <a:ext cx="8596668" cy="4574701"/>
          </a:xfrm>
        </p:spPr>
        <p:txBody>
          <a:bodyPr/>
          <a:lstStyle/>
          <a:p>
            <a:r>
              <a:rPr lang="en-US" dirty="0"/>
              <a:t>Individual school biographical information.</a:t>
            </a:r>
          </a:p>
          <a:p>
            <a:r>
              <a:rPr lang="en-US" dirty="0"/>
              <a:t>Accounts will be set-up for the listed primary TELO and secondary TELO.</a:t>
            </a:r>
          </a:p>
          <a:p>
            <a:pPr lvl="1"/>
            <a:r>
              <a:rPr lang="en-US" dirty="0"/>
              <a:t>Emails will be launched to the primary and secondary TELO containing the login address and temporary password.</a:t>
            </a:r>
          </a:p>
          <a:p>
            <a:pPr lvl="2"/>
            <a:r>
              <a:rPr lang="en-US" dirty="0"/>
              <a:t>Email address continues to be </a:t>
            </a:r>
            <a:r>
              <a:rPr lang="en-US" dirty="0">
                <a:hlinkClick r:id="rId2"/>
              </a:rPr>
              <a:t>info@tuitionexchange.org</a:t>
            </a:r>
            <a:r>
              <a:rPr lang="en-US" dirty="0"/>
              <a:t>.</a:t>
            </a:r>
          </a:p>
          <a:p>
            <a:r>
              <a:rPr lang="en-US" dirty="0"/>
              <a:t>Student information:</a:t>
            </a:r>
          </a:p>
          <a:p>
            <a:pPr lvl="1"/>
            <a:r>
              <a:rPr lang="en-US" dirty="0"/>
              <a:t>Current students enrolled and funded.</a:t>
            </a:r>
          </a:p>
          <a:p>
            <a:pPr lvl="1"/>
            <a:r>
              <a:rPr lang="en-US" dirty="0"/>
              <a:t>Approved New 2024-2025 students. </a:t>
            </a:r>
          </a:p>
          <a:p>
            <a:pPr lvl="2"/>
            <a:r>
              <a:rPr lang="en-US" dirty="0"/>
              <a:t>Those applications not funded or approved will require a new application after July 1.</a:t>
            </a:r>
          </a:p>
          <a:p>
            <a:pPr marL="0" indent="0">
              <a:buNone/>
            </a:pPr>
            <a:endParaRPr lang="en-US" dirty="0"/>
          </a:p>
          <a:p>
            <a:endParaRPr lang="en-US" dirty="0"/>
          </a:p>
          <a:p>
            <a:pPr lvl="1"/>
            <a:endParaRPr lang="en-US" dirty="0"/>
          </a:p>
          <a:p>
            <a:endParaRPr lang="en-US" dirty="0"/>
          </a:p>
          <a:p>
            <a:pPr lvl="2"/>
            <a:endParaRPr lang="en-US" dirty="0"/>
          </a:p>
        </p:txBody>
      </p:sp>
      <p:sp>
        <p:nvSpPr>
          <p:cNvPr id="4" name="Slide Number Placeholder 3">
            <a:extLst>
              <a:ext uri="{FF2B5EF4-FFF2-40B4-BE49-F238E27FC236}">
                <a16:creationId xmlns:a16="http://schemas.microsoft.com/office/drawing/2014/main" id="{BDE98514-85C5-8868-99F3-C3F2F2F36AFB}"/>
              </a:ext>
            </a:extLst>
          </p:cNvPr>
          <p:cNvSpPr>
            <a:spLocks noGrp="1"/>
          </p:cNvSpPr>
          <p:nvPr>
            <p:ph type="sldNum" sz="quarter" idx="12"/>
          </p:nvPr>
        </p:nvSpPr>
        <p:spPr/>
        <p:txBody>
          <a:bodyPr/>
          <a:lstStyle/>
          <a:p>
            <a:fld id="{3352CBF5-17B8-4387-88A6-ABF9F8C64D5A}" type="slidenum">
              <a:rPr lang="en-US" smtClean="0"/>
              <a:t>18</a:t>
            </a:fld>
            <a:endParaRPr lang="en-US" dirty="0"/>
          </a:p>
        </p:txBody>
      </p:sp>
    </p:spTree>
    <p:extLst>
      <p:ext uri="{BB962C8B-B14F-4D97-AF65-F5344CB8AC3E}">
        <p14:creationId xmlns:p14="http://schemas.microsoft.com/office/powerpoint/2010/main" val="2916900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4FDC2B-CF10-0161-F97E-B24E04D63B09}"/>
              </a:ext>
            </a:extLst>
          </p:cNvPr>
          <p:cNvSpPr>
            <a:spLocks noGrp="1"/>
          </p:cNvSpPr>
          <p:nvPr>
            <p:ph type="title"/>
          </p:nvPr>
        </p:nvSpPr>
        <p:spPr/>
        <p:txBody>
          <a:bodyPr/>
          <a:lstStyle/>
          <a:p>
            <a:r>
              <a:rPr lang="en-US" dirty="0"/>
              <a:t>Calendar of events related to the launch</a:t>
            </a:r>
          </a:p>
        </p:txBody>
      </p:sp>
      <p:sp>
        <p:nvSpPr>
          <p:cNvPr id="6" name="Content Placeholder 5">
            <a:extLst>
              <a:ext uri="{FF2B5EF4-FFF2-40B4-BE49-F238E27FC236}">
                <a16:creationId xmlns:a16="http://schemas.microsoft.com/office/drawing/2014/main" id="{14E1D5E3-6BC6-77D7-9722-56399F5DCD84}"/>
              </a:ext>
            </a:extLst>
          </p:cNvPr>
          <p:cNvSpPr>
            <a:spLocks noGrp="1"/>
          </p:cNvSpPr>
          <p:nvPr>
            <p:ph idx="1"/>
          </p:nvPr>
        </p:nvSpPr>
        <p:spPr>
          <a:xfrm>
            <a:off x="684137" y="1825611"/>
            <a:ext cx="8596668" cy="3880773"/>
          </a:xfrm>
        </p:spPr>
        <p:txBody>
          <a:bodyPr>
            <a:normAutofit fontScale="92500"/>
          </a:bodyPr>
          <a:lstStyle/>
          <a:p>
            <a:r>
              <a:rPr lang="en-US" dirty="0"/>
              <a:t>Daily – approve or deny 2024-2025 new students.</a:t>
            </a:r>
          </a:p>
          <a:p>
            <a:r>
              <a:rPr lang="en-US" dirty="0"/>
              <a:t>By May 15 – all re-certifications must be completed.</a:t>
            </a:r>
          </a:p>
          <a:p>
            <a:r>
              <a:rPr lang="en-US" dirty="0"/>
              <a:t>By June 1 – all continuing students must be funded, or expiration date updated.</a:t>
            </a:r>
          </a:p>
          <a:p>
            <a:r>
              <a:rPr lang="en-US" dirty="0"/>
              <a:t>June 14 – every school must print one final and clean Enrollment Report and Balance Sheet for your records.</a:t>
            </a:r>
          </a:p>
          <a:p>
            <a:r>
              <a:rPr lang="en-US" dirty="0"/>
              <a:t>June 17 – 21(or June 24 – 28)  the Tuition Exchange Liaison Portal and TE-EZ Online app process will be unavailable.</a:t>
            </a:r>
          </a:p>
          <a:p>
            <a:r>
              <a:rPr lang="en-US" dirty="0"/>
              <a:t>Depending on date above, the new Tuition Exchange System will be launched.</a:t>
            </a:r>
          </a:p>
          <a:p>
            <a:r>
              <a:rPr lang="en-US" dirty="0"/>
              <a:t>Throughout July and August – new system mandatory training will be provided.</a:t>
            </a:r>
          </a:p>
          <a:p>
            <a:r>
              <a:rPr lang="en-US" dirty="0"/>
              <a:t>Every Primary and Secondary TELO must attend at least one live session.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84CD0A3-4A8B-96EF-83C7-9F4AEA9C02A5}"/>
              </a:ext>
            </a:extLst>
          </p:cNvPr>
          <p:cNvSpPr>
            <a:spLocks noGrp="1"/>
          </p:cNvSpPr>
          <p:nvPr>
            <p:ph type="sldNum" sz="quarter" idx="12"/>
          </p:nvPr>
        </p:nvSpPr>
        <p:spPr/>
        <p:txBody>
          <a:bodyPr/>
          <a:lstStyle/>
          <a:p>
            <a:fld id="{3352CBF5-17B8-4387-88A6-ABF9F8C64D5A}" type="slidenum">
              <a:rPr lang="en-US" smtClean="0"/>
              <a:t>19</a:t>
            </a:fld>
            <a:endParaRPr lang="en-US" dirty="0"/>
          </a:p>
        </p:txBody>
      </p:sp>
    </p:spTree>
    <p:extLst>
      <p:ext uri="{BB962C8B-B14F-4D97-AF65-F5344CB8AC3E}">
        <p14:creationId xmlns:p14="http://schemas.microsoft.com/office/powerpoint/2010/main" val="75753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4133A-5190-B5E9-3242-203AA949DB2D}"/>
              </a:ext>
            </a:extLst>
          </p:cNvPr>
          <p:cNvSpPr>
            <a:spLocks noGrp="1"/>
          </p:cNvSpPr>
          <p:nvPr>
            <p:ph type="title"/>
          </p:nvPr>
        </p:nvSpPr>
        <p:spPr>
          <a:xfrm>
            <a:off x="611710" y="609600"/>
            <a:ext cx="8596668" cy="1320800"/>
          </a:xfrm>
        </p:spPr>
        <p:txBody>
          <a:bodyPr anchor="t">
            <a:normAutofit/>
          </a:bodyPr>
          <a:lstStyle/>
          <a:p>
            <a:r>
              <a:rPr lang="en-US" dirty="0"/>
              <a:t>Today’s focus</a:t>
            </a:r>
          </a:p>
        </p:txBody>
      </p:sp>
      <p:sp>
        <p:nvSpPr>
          <p:cNvPr id="6" name="Content Placeholder 5">
            <a:extLst>
              <a:ext uri="{FF2B5EF4-FFF2-40B4-BE49-F238E27FC236}">
                <a16:creationId xmlns:a16="http://schemas.microsoft.com/office/drawing/2014/main" id="{C48A40E6-0B71-72CF-C31E-859D9C879F6F}"/>
              </a:ext>
            </a:extLst>
          </p:cNvPr>
          <p:cNvSpPr>
            <a:spLocks noGrp="1"/>
          </p:cNvSpPr>
          <p:nvPr>
            <p:ph sz="half" idx="1"/>
          </p:nvPr>
        </p:nvSpPr>
        <p:spPr>
          <a:xfrm>
            <a:off x="677334" y="1566250"/>
            <a:ext cx="4184035" cy="4475111"/>
          </a:xfrm>
        </p:spPr>
        <p:txBody>
          <a:bodyPr>
            <a:normAutofit fontScale="92500" lnSpcReduction="10000"/>
          </a:bodyPr>
          <a:lstStyle/>
          <a:p>
            <a:r>
              <a:rPr lang="en-US" dirty="0"/>
              <a:t>Member program requirements and expectations</a:t>
            </a:r>
          </a:p>
          <a:p>
            <a:pPr lvl="1"/>
            <a:r>
              <a:rPr lang="en-US" dirty="0"/>
              <a:t>Primary TELO</a:t>
            </a:r>
          </a:p>
          <a:p>
            <a:pPr lvl="1"/>
            <a:r>
              <a:rPr lang="en-US" dirty="0"/>
              <a:t>School Profile</a:t>
            </a:r>
          </a:p>
          <a:p>
            <a:pPr lvl="1"/>
            <a:r>
              <a:rPr lang="en-US" dirty="0"/>
              <a:t>Annual Aid year</a:t>
            </a:r>
          </a:p>
          <a:p>
            <a:pPr lvl="1"/>
            <a:r>
              <a:rPr lang="en-US" dirty="0"/>
              <a:t>Deadline maintenance</a:t>
            </a:r>
          </a:p>
          <a:p>
            <a:pPr lvl="1"/>
            <a:r>
              <a:rPr lang="en-US" dirty="0"/>
              <a:t>Export/Import Enrollment Fees</a:t>
            </a:r>
          </a:p>
          <a:p>
            <a:pPr lvl="1"/>
            <a:r>
              <a:rPr lang="en-US" dirty="0"/>
              <a:t>New system requirements &amp; expectations review</a:t>
            </a:r>
          </a:p>
          <a:p>
            <a:r>
              <a:rPr lang="en-US" dirty="0"/>
              <a:t>Current TELO system closeout</a:t>
            </a:r>
          </a:p>
          <a:p>
            <a:r>
              <a:rPr lang="en-US" dirty="0"/>
              <a:t>Calendar of happenings</a:t>
            </a:r>
          </a:p>
          <a:p>
            <a:r>
              <a:rPr lang="en-US" dirty="0"/>
              <a:t>Student account and application process July 1 and beyond</a:t>
            </a:r>
          </a:p>
          <a:p>
            <a:r>
              <a:rPr lang="en-US" dirty="0"/>
              <a:t>Recap</a:t>
            </a:r>
          </a:p>
          <a:p>
            <a:endParaRPr lang="en-US" dirty="0"/>
          </a:p>
        </p:txBody>
      </p:sp>
      <p:pic>
        <p:nvPicPr>
          <p:cNvPr id="3" name="Picture 2" descr="A close up of a cat's face&#10;&#10;Description automatically generated">
            <a:extLst>
              <a:ext uri="{FF2B5EF4-FFF2-40B4-BE49-F238E27FC236}">
                <a16:creationId xmlns:a16="http://schemas.microsoft.com/office/drawing/2014/main" id="{AD20ECAE-6C28-B177-EA88-6DDF6406834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033" r="2" b="2"/>
          <a:stretch/>
        </p:blipFill>
        <p:spPr>
          <a:xfrm>
            <a:off x="5089970" y="1765427"/>
            <a:ext cx="4184034" cy="4275936"/>
          </a:xfrm>
          <a:prstGeom prst="rect">
            <a:avLst/>
          </a:prstGeom>
          <a:noFill/>
        </p:spPr>
      </p:pic>
      <p:sp>
        <p:nvSpPr>
          <p:cNvPr id="4" name="Slide Number Placeholder 3">
            <a:extLst>
              <a:ext uri="{FF2B5EF4-FFF2-40B4-BE49-F238E27FC236}">
                <a16:creationId xmlns:a16="http://schemas.microsoft.com/office/drawing/2014/main" id="{C4FC1946-C84C-FE7B-91B6-1042EA9AC5A9}"/>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2</a:t>
            </a:fld>
            <a:endParaRPr lang="en-US"/>
          </a:p>
        </p:txBody>
      </p:sp>
    </p:spTree>
    <p:extLst>
      <p:ext uri="{BB962C8B-B14F-4D97-AF65-F5344CB8AC3E}">
        <p14:creationId xmlns:p14="http://schemas.microsoft.com/office/powerpoint/2010/main" val="592380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5056-2D3C-1ABB-BEB8-0A8DDB95390B}"/>
              </a:ext>
            </a:extLst>
          </p:cNvPr>
          <p:cNvSpPr>
            <a:spLocks noGrp="1"/>
          </p:cNvSpPr>
          <p:nvPr>
            <p:ph type="title"/>
          </p:nvPr>
        </p:nvSpPr>
        <p:spPr>
          <a:xfrm>
            <a:off x="611710" y="609600"/>
            <a:ext cx="8596668" cy="1320800"/>
          </a:xfrm>
        </p:spPr>
        <p:txBody>
          <a:bodyPr anchor="t">
            <a:normAutofit/>
          </a:bodyPr>
          <a:lstStyle/>
          <a:p>
            <a:pPr>
              <a:lnSpc>
                <a:spcPct val="90000"/>
              </a:lnSpc>
            </a:pPr>
            <a:r>
              <a:rPr lang="en-US" sz="2800"/>
              <a:t>Student account and application process July 1 and beyond</a:t>
            </a:r>
            <a:br>
              <a:rPr lang="en-US" sz="2800"/>
            </a:br>
            <a:endParaRPr lang="en-US" sz="2800"/>
          </a:p>
        </p:txBody>
      </p:sp>
      <p:pic>
        <p:nvPicPr>
          <p:cNvPr id="6" name="Content Placeholder 5">
            <a:extLst>
              <a:ext uri="{FF2B5EF4-FFF2-40B4-BE49-F238E27FC236}">
                <a16:creationId xmlns:a16="http://schemas.microsoft.com/office/drawing/2014/main" id="{C8B02FAA-A54C-A439-05A6-A460BA138F6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3406" y="2160589"/>
            <a:ext cx="8213275" cy="3880773"/>
          </a:xfrm>
          <a:noFill/>
        </p:spPr>
      </p:pic>
      <p:sp>
        <p:nvSpPr>
          <p:cNvPr id="4" name="Slide Number Placeholder 3">
            <a:extLst>
              <a:ext uri="{FF2B5EF4-FFF2-40B4-BE49-F238E27FC236}">
                <a16:creationId xmlns:a16="http://schemas.microsoft.com/office/drawing/2014/main" id="{529739D7-3285-7C79-83ED-6195817B4D96}"/>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20</a:t>
            </a:fld>
            <a:endParaRPr lang="en-US"/>
          </a:p>
        </p:txBody>
      </p:sp>
      <p:sp>
        <p:nvSpPr>
          <p:cNvPr id="7" name="TextBox 6">
            <a:extLst>
              <a:ext uri="{FF2B5EF4-FFF2-40B4-BE49-F238E27FC236}">
                <a16:creationId xmlns:a16="http://schemas.microsoft.com/office/drawing/2014/main" id="{F79D589B-7501-570B-3485-3A3DFA68CBBE}"/>
              </a:ext>
            </a:extLst>
          </p:cNvPr>
          <p:cNvSpPr txBox="1"/>
          <p:nvPr/>
        </p:nvSpPr>
        <p:spPr>
          <a:xfrm>
            <a:off x="6441938" y="5841307"/>
            <a:ext cx="25747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ngall.com/july-png/download/6179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7166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E292-DF43-DCA9-3B44-4A994350A5F4}"/>
              </a:ext>
            </a:extLst>
          </p:cNvPr>
          <p:cNvSpPr>
            <a:spLocks noGrp="1"/>
          </p:cNvSpPr>
          <p:nvPr>
            <p:ph type="title"/>
          </p:nvPr>
        </p:nvSpPr>
        <p:spPr>
          <a:xfrm>
            <a:off x="611710" y="609600"/>
            <a:ext cx="8596668" cy="1320800"/>
          </a:xfrm>
        </p:spPr>
        <p:txBody>
          <a:bodyPr anchor="t">
            <a:normAutofit/>
          </a:bodyPr>
          <a:lstStyle/>
          <a:p>
            <a:r>
              <a:rPr lang="en-US" dirty="0"/>
              <a:t>Application process – first time creating a student account</a:t>
            </a:r>
          </a:p>
        </p:txBody>
      </p:sp>
      <p:pic>
        <p:nvPicPr>
          <p:cNvPr id="6" name="Content Placeholder 5">
            <a:extLst>
              <a:ext uri="{FF2B5EF4-FFF2-40B4-BE49-F238E27FC236}">
                <a16:creationId xmlns:a16="http://schemas.microsoft.com/office/drawing/2014/main" id="{EF9C31C5-76E4-983E-052C-C0EF6008AD73}"/>
              </a:ext>
            </a:extLst>
          </p:cNvPr>
          <p:cNvPicPr>
            <a:picLocks noGrp="1" noChangeAspect="1"/>
          </p:cNvPicPr>
          <p:nvPr>
            <p:ph sz="half" idx="1"/>
          </p:nvPr>
        </p:nvPicPr>
        <p:blipFill>
          <a:blip r:embed="rId2"/>
          <a:stretch>
            <a:fillRect/>
          </a:stretch>
        </p:blipFill>
        <p:spPr>
          <a:xfrm>
            <a:off x="828965" y="2160589"/>
            <a:ext cx="3880772" cy="3880772"/>
          </a:xfrm>
          <a:noFill/>
        </p:spPr>
      </p:pic>
      <p:sp>
        <p:nvSpPr>
          <p:cNvPr id="11" name="Content Placeholder 3">
            <a:extLst>
              <a:ext uri="{FF2B5EF4-FFF2-40B4-BE49-F238E27FC236}">
                <a16:creationId xmlns:a16="http://schemas.microsoft.com/office/drawing/2014/main" id="{DC5575A6-637A-754A-BAD7-2D5683B1C810}"/>
              </a:ext>
            </a:extLst>
          </p:cNvPr>
          <p:cNvSpPr>
            <a:spLocks noGrp="1"/>
          </p:cNvSpPr>
          <p:nvPr>
            <p:ph sz="half" idx="2"/>
          </p:nvPr>
        </p:nvSpPr>
        <p:spPr>
          <a:xfrm>
            <a:off x="5089970" y="2160589"/>
            <a:ext cx="4184034" cy="3880773"/>
          </a:xfrm>
        </p:spPr>
        <p:txBody>
          <a:bodyPr/>
          <a:lstStyle/>
          <a:p>
            <a:r>
              <a:rPr lang="en-US" dirty="0"/>
              <a:t>A special place to login to create a student account.</a:t>
            </a:r>
          </a:p>
          <a:p>
            <a:r>
              <a:rPr lang="en-US" dirty="0"/>
              <a:t>Student uses his personal email account.</a:t>
            </a:r>
          </a:p>
          <a:p>
            <a:pPr lvl="1"/>
            <a:r>
              <a:rPr lang="en-US" dirty="0"/>
              <a:t>Encourage students to obtain a  non-school account. </a:t>
            </a:r>
          </a:p>
          <a:p>
            <a:r>
              <a:rPr lang="en-US" dirty="0"/>
              <a:t>Student clicks Create Account.</a:t>
            </a:r>
          </a:p>
          <a:p>
            <a:r>
              <a:rPr lang="en-US" dirty="0"/>
              <a:t>Employee address is not used unless the employee is the student.</a:t>
            </a:r>
          </a:p>
        </p:txBody>
      </p:sp>
      <p:sp>
        <p:nvSpPr>
          <p:cNvPr id="4" name="Slide Number Placeholder 3">
            <a:extLst>
              <a:ext uri="{FF2B5EF4-FFF2-40B4-BE49-F238E27FC236}">
                <a16:creationId xmlns:a16="http://schemas.microsoft.com/office/drawing/2014/main" id="{39FB1D96-9915-52A5-D9E3-C4199FDD3BE5}"/>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21</a:t>
            </a:fld>
            <a:endParaRPr lang="en-US"/>
          </a:p>
        </p:txBody>
      </p:sp>
    </p:spTree>
    <p:extLst>
      <p:ext uri="{BB962C8B-B14F-4D97-AF65-F5344CB8AC3E}">
        <p14:creationId xmlns:p14="http://schemas.microsoft.com/office/powerpoint/2010/main" val="18925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CAA458-02CB-3B09-72AA-3F27D2C81B6E}"/>
              </a:ext>
            </a:extLst>
          </p:cNvPr>
          <p:cNvSpPr>
            <a:spLocks noGrp="1"/>
          </p:cNvSpPr>
          <p:nvPr>
            <p:ph type="title"/>
          </p:nvPr>
        </p:nvSpPr>
        <p:spPr>
          <a:xfrm>
            <a:off x="611710" y="609600"/>
            <a:ext cx="8596668" cy="1320800"/>
          </a:xfrm>
        </p:spPr>
        <p:txBody>
          <a:bodyPr/>
          <a:lstStyle/>
          <a:p>
            <a:r>
              <a:rPr lang="en-US" dirty="0"/>
              <a:t>Application process – first time creating a student account</a:t>
            </a:r>
          </a:p>
        </p:txBody>
      </p:sp>
      <p:pic>
        <p:nvPicPr>
          <p:cNvPr id="6" name="Content Placeholder 5">
            <a:extLst>
              <a:ext uri="{FF2B5EF4-FFF2-40B4-BE49-F238E27FC236}">
                <a16:creationId xmlns:a16="http://schemas.microsoft.com/office/drawing/2014/main" id="{32A33566-594A-DC07-B4AF-CC563F049500}"/>
              </a:ext>
            </a:extLst>
          </p:cNvPr>
          <p:cNvPicPr>
            <a:picLocks noGrp="1" noChangeAspect="1"/>
          </p:cNvPicPr>
          <p:nvPr>
            <p:ph sz="half" idx="1"/>
          </p:nvPr>
        </p:nvPicPr>
        <p:blipFill>
          <a:blip r:embed="rId2"/>
          <a:stretch>
            <a:fillRect/>
          </a:stretch>
        </p:blipFill>
        <p:spPr>
          <a:xfrm>
            <a:off x="1209964" y="2160589"/>
            <a:ext cx="2826327" cy="3880772"/>
          </a:xfrm>
          <a:noFill/>
        </p:spPr>
      </p:pic>
      <p:sp>
        <p:nvSpPr>
          <p:cNvPr id="13" name="Content Placeholder 3">
            <a:extLst>
              <a:ext uri="{FF2B5EF4-FFF2-40B4-BE49-F238E27FC236}">
                <a16:creationId xmlns:a16="http://schemas.microsoft.com/office/drawing/2014/main" id="{6A9E636C-8E9F-58AD-D68A-82AFF8630309}"/>
              </a:ext>
            </a:extLst>
          </p:cNvPr>
          <p:cNvSpPr>
            <a:spLocks noGrp="1"/>
          </p:cNvSpPr>
          <p:nvPr>
            <p:ph sz="half" idx="2"/>
          </p:nvPr>
        </p:nvSpPr>
        <p:spPr>
          <a:xfrm>
            <a:off x="5089970" y="2160589"/>
            <a:ext cx="4184034" cy="3880773"/>
          </a:xfrm>
        </p:spPr>
        <p:txBody>
          <a:bodyPr/>
          <a:lstStyle/>
          <a:p>
            <a:r>
              <a:rPr lang="en-US" dirty="0"/>
              <a:t>The information is all about the student.</a:t>
            </a:r>
          </a:p>
          <a:p>
            <a:r>
              <a:rPr lang="en-US" dirty="0"/>
              <a:t>The student should never have to create a new account.</a:t>
            </a:r>
          </a:p>
          <a:p>
            <a:r>
              <a:rPr lang="en-US" dirty="0"/>
              <a:t>Checking the FERPA box allows you to visit with the employee listed about the student’s TE account only. </a:t>
            </a:r>
          </a:p>
          <a:p>
            <a:r>
              <a:rPr lang="en-US" dirty="0"/>
              <a:t>The student must click CREATE ACCOUNT to activate.</a:t>
            </a:r>
          </a:p>
        </p:txBody>
      </p:sp>
      <p:sp>
        <p:nvSpPr>
          <p:cNvPr id="4" name="Slide Number Placeholder 3">
            <a:extLst>
              <a:ext uri="{FF2B5EF4-FFF2-40B4-BE49-F238E27FC236}">
                <a16:creationId xmlns:a16="http://schemas.microsoft.com/office/drawing/2014/main" id="{BD67407B-676F-6E48-346C-650BC592E823}"/>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22</a:t>
            </a:fld>
            <a:endParaRPr lang="en-US"/>
          </a:p>
        </p:txBody>
      </p:sp>
      <p:sp>
        <p:nvSpPr>
          <p:cNvPr id="10" name="Star: 5 Points 9">
            <a:extLst>
              <a:ext uri="{FF2B5EF4-FFF2-40B4-BE49-F238E27FC236}">
                <a16:creationId xmlns:a16="http://schemas.microsoft.com/office/drawing/2014/main" id="{DB1FAC9F-6732-6EBE-0B95-5CC8FDB8A316}"/>
              </a:ext>
            </a:extLst>
          </p:cNvPr>
          <p:cNvSpPr/>
          <p:nvPr/>
        </p:nvSpPr>
        <p:spPr>
          <a:xfrm>
            <a:off x="611710" y="4789283"/>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721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F4A4-4A7E-F5E1-EBB6-34A340FF36CE}"/>
              </a:ext>
            </a:extLst>
          </p:cNvPr>
          <p:cNvSpPr>
            <a:spLocks noGrp="1"/>
          </p:cNvSpPr>
          <p:nvPr>
            <p:ph type="title"/>
          </p:nvPr>
        </p:nvSpPr>
        <p:spPr>
          <a:xfrm>
            <a:off x="530229" y="365157"/>
            <a:ext cx="8596668" cy="1128665"/>
          </a:xfrm>
        </p:spPr>
        <p:txBody>
          <a:bodyPr>
            <a:normAutofit fontScale="90000"/>
          </a:bodyPr>
          <a:lstStyle/>
          <a:p>
            <a:r>
              <a:rPr lang="en-US" dirty="0"/>
              <a:t>Application process – after log in details are established read the directions!</a:t>
            </a:r>
          </a:p>
        </p:txBody>
      </p:sp>
      <p:sp>
        <p:nvSpPr>
          <p:cNvPr id="3" name="Content Placeholder 2">
            <a:extLst>
              <a:ext uri="{FF2B5EF4-FFF2-40B4-BE49-F238E27FC236}">
                <a16:creationId xmlns:a16="http://schemas.microsoft.com/office/drawing/2014/main" id="{9CB402F8-A494-0ED8-3A80-34D799CF175B}"/>
              </a:ext>
            </a:extLst>
          </p:cNvPr>
          <p:cNvSpPr>
            <a:spLocks noGrp="1"/>
          </p:cNvSpPr>
          <p:nvPr>
            <p:ph idx="1"/>
          </p:nvPr>
        </p:nvSpPr>
        <p:spPr>
          <a:xfrm>
            <a:off x="611710" y="1367073"/>
            <a:ext cx="8596668" cy="4635375"/>
          </a:xfrm>
        </p:spPr>
        <p:txBody>
          <a:bodyPr>
            <a:normAutofit fontScale="92500" lnSpcReduction="20000"/>
          </a:bodyPr>
          <a:lstStyle/>
          <a:p>
            <a:r>
              <a:rPr lang="en-US" dirty="0"/>
              <a:t>Only first-time students seeking TE for the first-time or a student who is planning to transfer to a different TE school must complete the TE-EZ Online app.</a:t>
            </a:r>
          </a:p>
          <a:p>
            <a:r>
              <a:rPr lang="en-US" dirty="0"/>
              <a:t>All student information is about the student.</a:t>
            </a:r>
          </a:p>
          <a:p>
            <a:r>
              <a:rPr lang="en-US" dirty="0"/>
              <a:t>All employee information is about the parent/step-parent/student.*</a:t>
            </a:r>
          </a:p>
          <a:p>
            <a:pPr lvl="1"/>
            <a:r>
              <a:rPr lang="en-US" dirty="0"/>
              <a:t>*if you are the employee wishing to secure a TE scholarship, check first with your employer regarding eligibility guidelines. Not all TE schools provide TE opportunities for employees seeking an initial or advanced degree.</a:t>
            </a:r>
          </a:p>
          <a:p>
            <a:r>
              <a:rPr lang="en-US" dirty="0"/>
              <a:t>Application information details the student’s classification – please read each of the seven categories. Your funding is dependent upon your answer.</a:t>
            </a:r>
          </a:p>
          <a:p>
            <a:pPr lvl="1"/>
            <a:r>
              <a:rPr lang="en-US" dirty="0"/>
              <a:t>Applying To: this is where the student selects a </a:t>
            </a:r>
            <a:r>
              <a:rPr lang="en-US" b="1" dirty="0"/>
              <a:t>maximum of ten (10) schools</a:t>
            </a:r>
            <a:r>
              <a:rPr lang="en-US" dirty="0"/>
              <a:t>. Students can modify the list to delete or add schools until the student has been enrolled at one of their choices.</a:t>
            </a:r>
          </a:p>
          <a:p>
            <a:pPr lvl="1"/>
            <a:r>
              <a:rPr lang="en-US" dirty="0"/>
              <a:t>School choices are displayed. If the school is greyed out, that means the school’s deadline has passed. </a:t>
            </a:r>
          </a:p>
          <a:p>
            <a:r>
              <a:rPr lang="en-US" dirty="0"/>
              <a:t>Be sure to check the box confirming you read and understand the instructions and program requirements. </a:t>
            </a:r>
          </a:p>
          <a:p>
            <a:pPr lvl="1"/>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C93700F-7A50-A101-33C7-34D9961CDB31}"/>
              </a:ext>
            </a:extLst>
          </p:cNvPr>
          <p:cNvSpPr>
            <a:spLocks noGrp="1"/>
          </p:cNvSpPr>
          <p:nvPr>
            <p:ph type="sldNum" sz="quarter" idx="12"/>
          </p:nvPr>
        </p:nvSpPr>
        <p:spPr/>
        <p:txBody>
          <a:bodyPr/>
          <a:lstStyle/>
          <a:p>
            <a:fld id="{3352CBF5-17B8-4387-88A6-ABF9F8C64D5A}" type="slidenum">
              <a:rPr lang="en-US" smtClean="0"/>
              <a:t>23</a:t>
            </a:fld>
            <a:endParaRPr lang="en-US" dirty="0"/>
          </a:p>
        </p:txBody>
      </p:sp>
    </p:spTree>
    <p:extLst>
      <p:ext uri="{BB962C8B-B14F-4D97-AF65-F5344CB8AC3E}">
        <p14:creationId xmlns:p14="http://schemas.microsoft.com/office/powerpoint/2010/main" val="52911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2CC8-A862-0E22-DB37-FF576EE5ABEB}"/>
              </a:ext>
            </a:extLst>
          </p:cNvPr>
          <p:cNvSpPr>
            <a:spLocks noGrp="1"/>
          </p:cNvSpPr>
          <p:nvPr>
            <p:ph type="title"/>
          </p:nvPr>
        </p:nvSpPr>
        <p:spPr>
          <a:xfrm>
            <a:off x="611710" y="374210"/>
            <a:ext cx="8596668" cy="712206"/>
          </a:xfrm>
        </p:spPr>
        <p:txBody>
          <a:bodyPr/>
          <a:lstStyle/>
          <a:p>
            <a:r>
              <a:rPr lang="en-US" dirty="0"/>
              <a:t>The TE-EZ online app sections</a:t>
            </a:r>
          </a:p>
        </p:txBody>
      </p:sp>
      <p:pic>
        <p:nvPicPr>
          <p:cNvPr id="6" name="Content Placeholder 5">
            <a:extLst>
              <a:ext uri="{FF2B5EF4-FFF2-40B4-BE49-F238E27FC236}">
                <a16:creationId xmlns:a16="http://schemas.microsoft.com/office/drawing/2014/main" id="{234D9ED5-E663-4F90-44CB-0B4B39141C05}"/>
              </a:ext>
            </a:extLst>
          </p:cNvPr>
          <p:cNvPicPr>
            <a:picLocks noGrp="1" noChangeAspect="1"/>
          </p:cNvPicPr>
          <p:nvPr>
            <p:ph idx="1"/>
          </p:nvPr>
        </p:nvPicPr>
        <p:blipFill>
          <a:blip r:embed="rId2"/>
          <a:stretch>
            <a:fillRect/>
          </a:stretch>
        </p:blipFill>
        <p:spPr>
          <a:xfrm>
            <a:off x="610478" y="1178826"/>
            <a:ext cx="8597900" cy="2336441"/>
          </a:xfrm>
        </p:spPr>
      </p:pic>
      <p:sp>
        <p:nvSpPr>
          <p:cNvPr id="4" name="Slide Number Placeholder 3">
            <a:extLst>
              <a:ext uri="{FF2B5EF4-FFF2-40B4-BE49-F238E27FC236}">
                <a16:creationId xmlns:a16="http://schemas.microsoft.com/office/drawing/2014/main" id="{DB3853BD-D1CA-388C-21C6-FB5198A0B49C}"/>
              </a:ext>
            </a:extLst>
          </p:cNvPr>
          <p:cNvSpPr>
            <a:spLocks noGrp="1"/>
          </p:cNvSpPr>
          <p:nvPr>
            <p:ph type="sldNum" sz="quarter" idx="12"/>
          </p:nvPr>
        </p:nvSpPr>
        <p:spPr/>
        <p:txBody>
          <a:bodyPr/>
          <a:lstStyle/>
          <a:p>
            <a:fld id="{3352CBF5-17B8-4387-88A6-ABF9F8C64D5A}" type="slidenum">
              <a:rPr lang="en-US" smtClean="0"/>
              <a:t>24</a:t>
            </a:fld>
            <a:endParaRPr lang="en-US" dirty="0"/>
          </a:p>
        </p:txBody>
      </p:sp>
      <p:sp>
        <p:nvSpPr>
          <p:cNvPr id="7" name="TextBox 6">
            <a:extLst>
              <a:ext uri="{FF2B5EF4-FFF2-40B4-BE49-F238E27FC236}">
                <a16:creationId xmlns:a16="http://schemas.microsoft.com/office/drawing/2014/main" id="{D8AE546E-D900-C641-AAD1-902D6DA493F8}"/>
              </a:ext>
            </a:extLst>
          </p:cNvPr>
          <p:cNvSpPr txBox="1"/>
          <p:nvPr/>
        </p:nvSpPr>
        <p:spPr>
          <a:xfrm>
            <a:off x="778598" y="3657600"/>
            <a:ext cx="8302028" cy="1200329"/>
          </a:xfrm>
          <a:prstGeom prst="rect">
            <a:avLst/>
          </a:prstGeom>
          <a:noFill/>
        </p:spPr>
        <p:txBody>
          <a:bodyPr wrap="square" rtlCol="0">
            <a:spAutoFit/>
          </a:bodyPr>
          <a:lstStyle/>
          <a:p>
            <a:r>
              <a:rPr lang="en-US" dirty="0"/>
              <a:t>The information is in this section is all about the student. </a:t>
            </a:r>
          </a:p>
          <a:p>
            <a:r>
              <a:rPr lang="en-US" dirty="0"/>
              <a:t>The academic year the student is applying for the initial TE scholarship. </a:t>
            </a:r>
          </a:p>
          <a:p>
            <a:r>
              <a:rPr lang="en-US" dirty="0"/>
              <a:t>Where the student lives, the student’s phone number, and the student’s birthdate.</a:t>
            </a:r>
          </a:p>
        </p:txBody>
      </p:sp>
    </p:spTree>
    <p:extLst>
      <p:ext uri="{BB962C8B-B14F-4D97-AF65-F5344CB8AC3E}">
        <p14:creationId xmlns:p14="http://schemas.microsoft.com/office/powerpoint/2010/main" val="284507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9BE0-49E3-3341-0029-B520D7DB7A71}"/>
              </a:ext>
            </a:extLst>
          </p:cNvPr>
          <p:cNvSpPr>
            <a:spLocks noGrp="1"/>
          </p:cNvSpPr>
          <p:nvPr>
            <p:ph type="title"/>
          </p:nvPr>
        </p:nvSpPr>
        <p:spPr>
          <a:xfrm>
            <a:off x="611710" y="609600"/>
            <a:ext cx="8596668" cy="802741"/>
          </a:xfrm>
        </p:spPr>
        <p:txBody>
          <a:bodyPr/>
          <a:lstStyle/>
          <a:p>
            <a:r>
              <a:rPr lang="en-US" dirty="0"/>
              <a:t>The TE-EZ online app sections</a:t>
            </a:r>
          </a:p>
        </p:txBody>
      </p:sp>
      <p:sp>
        <p:nvSpPr>
          <p:cNvPr id="4" name="Slide Number Placeholder 3">
            <a:extLst>
              <a:ext uri="{FF2B5EF4-FFF2-40B4-BE49-F238E27FC236}">
                <a16:creationId xmlns:a16="http://schemas.microsoft.com/office/drawing/2014/main" id="{C3BFAFD5-B9C8-AB29-EF73-B246BC724BE4}"/>
              </a:ext>
            </a:extLst>
          </p:cNvPr>
          <p:cNvSpPr>
            <a:spLocks noGrp="1"/>
          </p:cNvSpPr>
          <p:nvPr>
            <p:ph type="sldNum" sz="quarter" idx="12"/>
          </p:nvPr>
        </p:nvSpPr>
        <p:spPr/>
        <p:txBody>
          <a:bodyPr/>
          <a:lstStyle/>
          <a:p>
            <a:fld id="{3352CBF5-17B8-4387-88A6-ABF9F8C64D5A}" type="slidenum">
              <a:rPr lang="en-US" smtClean="0"/>
              <a:t>25</a:t>
            </a:fld>
            <a:endParaRPr lang="en-US" dirty="0"/>
          </a:p>
        </p:txBody>
      </p:sp>
      <p:pic>
        <p:nvPicPr>
          <p:cNvPr id="6" name="Content Placeholder 5">
            <a:extLst>
              <a:ext uri="{FF2B5EF4-FFF2-40B4-BE49-F238E27FC236}">
                <a16:creationId xmlns:a16="http://schemas.microsoft.com/office/drawing/2014/main" id="{E20D8012-F46D-DEC7-5C2A-E2967CF89B6C}"/>
              </a:ext>
            </a:extLst>
          </p:cNvPr>
          <p:cNvPicPr>
            <a:picLocks noGrp="1" noChangeAspect="1"/>
          </p:cNvPicPr>
          <p:nvPr>
            <p:ph idx="1"/>
          </p:nvPr>
        </p:nvPicPr>
        <p:blipFill>
          <a:blip r:embed="rId2"/>
          <a:stretch>
            <a:fillRect/>
          </a:stretch>
        </p:blipFill>
        <p:spPr>
          <a:xfrm>
            <a:off x="610478" y="1412341"/>
            <a:ext cx="8597900" cy="1834287"/>
          </a:xfrm>
        </p:spPr>
      </p:pic>
      <p:sp>
        <p:nvSpPr>
          <p:cNvPr id="5" name="TextBox 4">
            <a:extLst>
              <a:ext uri="{FF2B5EF4-FFF2-40B4-BE49-F238E27FC236}">
                <a16:creationId xmlns:a16="http://schemas.microsoft.com/office/drawing/2014/main" id="{73469AA7-B79F-3D29-E43A-16CF0AE5E8C8}"/>
              </a:ext>
            </a:extLst>
          </p:cNvPr>
          <p:cNvSpPr txBox="1"/>
          <p:nvPr/>
        </p:nvSpPr>
        <p:spPr>
          <a:xfrm>
            <a:off x="796705" y="3429000"/>
            <a:ext cx="8202440" cy="2031325"/>
          </a:xfrm>
          <a:prstGeom prst="rect">
            <a:avLst/>
          </a:prstGeom>
          <a:noFill/>
        </p:spPr>
        <p:txBody>
          <a:bodyPr wrap="square" rtlCol="0">
            <a:spAutoFit/>
          </a:bodyPr>
          <a:lstStyle/>
          <a:p>
            <a:r>
              <a:rPr lang="en-US" dirty="0"/>
              <a:t>This section is about the eligible employee. The employee must provide his @nameofschool.edu address.* None of the information can be modified by the student. However, some of the information may be modifiable by the employee’s school of employment.</a:t>
            </a:r>
          </a:p>
          <a:p>
            <a:endParaRPr lang="en-US" dirty="0"/>
          </a:p>
          <a:p>
            <a:r>
              <a:rPr lang="en-US" dirty="0"/>
              <a:t>*Some schools have eligibility rules for retirees. Always use the school email address if available. </a:t>
            </a:r>
          </a:p>
        </p:txBody>
      </p:sp>
      <p:pic>
        <p:nvPicPr>
          <p:cNvPr id="8" name="Picture 7">
            <a:extLst>
              <a:ext uri="{FF2B5EF4-FFF2-40B4-BE49-F238E27FC236}">
                <a16:creationId xmlns:a16="http://schemas.microsoft.com/office/drawing/2014/main" id="{3EC7945C-EC42-E44A-7CCD-580B5FF9EB05}"/>
              </a:ext>
            </a:extLst>
          </p:cNvPr>
          <p:cNvPicPr>
            <a:picLocks noChangeAspect="1"/>
          </p:cNvPicPr>
          <p:nvPr/>
        </p:nvPicPr>
        <p:blipFill>
          <a:blip r:embed="rId3"/>
          <a:stretch>
            <a:fillRect/>
          </a:stretch>
        </p:blipFill>
        <p:spPr>
          <a:xfrm>
            <a:off x="610478" y="5445659"/>
            <a:ext cx="8515415" cy="1001968"/>
          </a:xfrm>
          <a:prstGeom prst="rect">
            <a:avLst/>
          </a:prstGeom>
        </p:spPr>
      </p:pic>
      <p:cxnSp>
        <p:nvCxnSpPr>
          <p:cNvPr id="10" name="Straight Arrow Connector 9">
            <a:extLst>
              <a:ext uri="{FF2B5EF4-FFF2-40B4-BE49-F238E27FC236}">
                <a16:creationId xmlns:a16="http://schemas.microsoft.com/office/drawing/2014/main" id="{04578B65-C71A-2D17-37AD-F455599C7F21}"/>
              </a:ext>
            </a:extLst>
          </p:cNvPr>
          <p:cNvCxnSpPr>
            <a:cxnSpLocks/>
          </p:cNvCxnSpPr>
          <p:nvPr/>
        </p:nvCxnSpPr>
        <p:spPr>
          <a:xfrm>
            <a:off x="7604911" y="5260063"/>
            <a:ext cx="0" cy="6303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0182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7F9-54EE-DFF0-D840-46220C8DCF90}"/>
              </a:ext>
            </a:extLst>
          </p:cNvPr>
          <p:cNvSpPr>
            <a:spLocks noGrp="1"/>
          </p:cNvSpPr>
          <p:nvPr>
            <p:ph type="title"/>
          </p:nvPr>
        </p:nvSpPr>
        <p:spPr>
          <a:xfrm>
            <a:off x="611710" y="347049"/>
            <a:ext cx="8596668" cy="793687"/>
          </a:xfrm>
        </p:spPr>
        <p:txBody>
          <a:bodyPr/>
          <a:lstStyle/>
          <a:p>
            <a:r>
              <a:rPr lang="en-US" dirty="0"/>
              <a:t>The TE-EZ Online app sections</a:t>
            </a:r>
          </a:p>
        </p:txBody>
      </p:sp>
      <p:sp>
        <p:nvSpPr>
          <p:cNvPr id="4" name="Slide Number Placeholder 3">
            <a:extLst>
              <a:ext uri="{FF2B5EF4-FFF2-40B4-BE49-F238E27FC236}">
                <a16:creationId xmlns:a16="http://schemas.microsoft.com/office/drawing/2014/main" id="{5F81E0F3-2E0F-F112-7B1E-9852C3C3746B}"/>
              </a:ext>
            </a:extLst>
          </p:cNvPr>
          <p:cNvSpPr>
            <a:spLocks noGrp="1"/>
          </p:cNvSpPr>
          <p:nvPr>
            <p:ph type="sldNum" sz="quarter" idx="12"/>
          </p:nvPr>
        </p:nvSpPr>
        <p:spPr/>
        <p:txBody>
          <a:bodyPr/>
          <a:lstStyle/>
          <a:p>
            <a:fld id="{3352CBF5-17B8-4387-88A6-ABF9F8C64D5A}" type="slidenum">
              <a:rPr lang="en-US" smtClean="0"/>
              <a:t>26</a:t>
            </a:fld>
            <a:endParaRPr lang="en-US" dirty="0"/>
          </a:p>
        </p:txBody>
      </p:sp>
      <p:pic>
        <p:nvPicPr>
          <p:cNvPr id="10" name="Content Placeholder 9">
            <a:extLst>
              <a:ext uri="{FF2B5EF4-FFF2-40B4-BE49-F238E27FC236}">
                <a16:creationId xmlns:a16="http://schemas.microsoft.com/office/drawing/2014/main" id="{ED896D4D-3C36-1A3C-860E-160953EDADD0}"/>
              </a:ext>
            </a:extLst>
          </p:cNvPr>
          <p:cNvPicPr>
            <a:picLocks noGrp="1" noChangeAspect="1"/>
          </p:cNvPicPr>
          <p:nvPr>
            <p:ph idx="1"/>
          </p:nvPr>
        </p:nvPicPr>
        <p:blipFill>
          <a:blip r:embed="rId2"/>
          <a:stretch>
            <a:fillRect/>
          </a:stretch>
        </p:blipFill>
        <p:spPr>
          <a:xfrm>
            <a:off x="610478" y="1140736"/>
            <a:ext cx="8597900" cy="1824268"/>
          </a:xfrm>
        </p:spPr>
      </p:pic>
      <p:sp>
        <p:nvSpPr>
          <p:cNvPr id="11" name="TextBox 10">
            <a:extLst>
              <a:ext uri="{FF2B5EF4-FFF2-40B4-BE49-F238E27FC236}">
                <a16:creationId xmlns:a16="http://schemas.microsoft.com/office/drawing/2014/main" id="{8814157D-3912-8774-828C-70CBA44BFF6F}"/>
              </a:ext>
            </a:extLst>
          </p:cNvPr>
          <p:cNvSpPr txBox="1"/>
          <p:nvPr/>
        </p:nvSpPr>
        <p:spPr>
          <a:xfrm>
            <a:off x="5828145" y="2660073"/>
            <a:ext cx="2346037" cy="646331"/>
          </a:xfrm>
          <a:prstGeom prst="rect">
            <a:avLst/>
          </a:prstGeom>
          <a:noFill/>
        </p:spPr>
        <p:txBody>
          <a:bodyPr wrap="square" rtlCol="0">
            <a:spAutoFit/>
          </a:bodyPr>
          <a:lstStyle/>
          <a:p>
            <a:r>
              <a:rPr lang="en-US" dirty="0"/>
              <a:t>Only available after the box is clicked</a:t>
            </a:r>
          </a:p>
        </p:txBody>
      </p:sp>
      <p:cxnSp>
        <p:nvCxnSpPr>
          <p:cNvPr id="13" name="Straight Arrow Connector 12">
            <a:extLst>
              <a:ext uri="{FF2B5EF4-FFF2-40B4-BE49-F238E27FC236}">
                <a16:creationId xmlns:a16="http://schemas.microsoft.com/office/drawing/2014/main" id="{D612AD84-A4CF-A25E-EF8B-5B0A54B9CAA8}"/>
              </a:ext>
            </a:extLst>
          </p:cNvPr>
          <p:cNvCxnSpPr/>
          <p:nvPr/>
        </p:nvCxnSpPr>
        <p:spPr>
          <a:xfrm flipV="1">
            <a:off x="7850909" y="2826327"/>
            <a:ext cx="785091" cy="2863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Arrow: Down 13">
            <a:extLst>
              <a:ext uri="{FF2B5EF4-FFF2-40B4-BE49-F238E27FC236}">
                <a16:creationId xmlns:a16="http://schemas.microsoft.com/office/drawing/2014/main" id="{0A4F98C9-F7D6-0F0B-98D0-A0B1F928F013}"/>
              </a:ext>
            </a:extLst>
          </p:cNvPr>
          <p:cNvSpPr/>
          <p:nvPr/>
        </p:nvSpPr>
        <p:spPr>
          <a:xfrm rot="10800000">
            <a:off x="610478" y="2619031"/>
            <a:ext cx="399255" cy="4525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AE3D39E-4948-41E2-9570-D9F812CFC5F4}"/>
              </a:ext>
            </a:extLst>
          </p:cNvPr>
          <p:cNvPicPr>
            <a:picLocks noChangeAspect="1"/>
          </p:cNvPicPr>
          <p:nvPr/>
        </p:nvPicPr>
        <p:blipFill>
          <a:blip r:embed="rId3"/>
          <a:stretch>
            <a:fillRect/>
          </a:stretch>
        </p:blipFill>
        <p:spPr>
          <a:xfrm>
            <a:off x="708620" y="3391211"/>
            <a:ext cx="8401616" cy="2704408"/>
          </a:xfrm>
          <a:prstGeom prst="rect">
            <a:avLst/>
          </a:prstGeom>
        </p:spPr>
      </p:pic>
      <p:sp>
        <p:nvSpPr>
          <p:cNvPr id="17" name="Arrow: Right 16">
            <a:extLst>
              <a:ext uri="{FF2B5EF4-FFF2-40B4-BE49-F238E27FC236}">
                <a16:creationId xmlns:a16="http://schemas.microsoft.com/office/drawing/2014/main" id="{0642E833-FB4B-B636-3576-DCCB1962FF72}"/>
              </a:ext>
            </a:extLst>
          </p:cNvPr>
          <p:cNvSpPr/>
          <p:nvPr/>
        </p:nvSpPr>
        <p:spPr>
          <a:xfrm>
            <a:off x="7361705" y="553774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4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A41C-76C9-F6EC-3B9A-2588F5F1758E}"/>
              </a:ext>
            </a:extLst>
          </p:cNvPr>
          <p:cNvSpPr>
            <a:spLocks noGrp="1"/>
          </p:cNvSpPr>
          <p:nvPr>
            <p:ph type="title"/>
          </p:nvPr>
        </p:nvSpPr>
        <p:spPr/>
        <p:txBody>
          <a:bodyPr/>
          <a:lstStyle/>
          <a:p>
            <a:r>
              <a:rPr lang="en-US" dirty="0"/>
              <a:t>Student TE-EZ Online app tracking</a:t>
            </a:r>
          </a:p>
        </p:txBody>
      </p:sp>
      <p:pic>
        <p:nvPicPr>
          <p:cNvPr id="6" name="Content Placeholder 5">
            <a:extLst>
              <a:ext uri="{FF2B5EF4-FFF2-40B4-BE49-F238E27FC236}">
                <a16:creationId xmlns:a16="http://schemas.microsoft.com/office/drawing/2014/main" id="{3E3C29AD-22EA-AB4A-6A9A-4CD8CD68237B}"/>
              </a:ext>
            </a:extLst>
          </p:cNvPr>
          <p:cNvPicPr>
            <a:picLocks noGrp="1" noChangeAspect="1"/>
          </p:cNvPicPr>
          <p:nvPr>
            <p:ph idx="1"/>
          </p:nvPr>
        </p:nvPicPr>
        <p:blipFill>
          <a:blip r:embed="rId2"/>
          <a:stretch>
            <a:fillRect/>
          </a:stretch>
        </p:blipFill>
        <p:spPr>
          <a:xfrm>
            <a:off x="610478" y="1270000"/>
            <a:ext cx="8597900" cy="3541149"/>
          </a:xfrm>
        </p:spPr>
      </p:pic>
      <p:sp>
        <p:nvSpPr>
          <p:cNvPr id="4" name="Slide Number Placeholder 3">
            <a:extLst>
              <a:ext uri="{FF2B5EF4-FFF2-40B4-BE49-F238E27FC236}">
                <a16:creationId xmlns:a16="http://schemas.microsoft.com/office/drawing/2014/main" id="{2C310A0B-6E3A-9D0D-BC5B-1F9A007056CD}"/>
              </a:ext>
            </a:extLst>
          </p:cNvPr>
          <p:cNvSpPr>
            <a:spLocks noGrp="1"/>
          </p:cNvSpPr>
          <p:nvPr>
            <p:ph type="sldNum" sz="quarter" idx="12"/>
          </p:nvPr>
        </p:nvSpPr>
        <p:spPr/>
        <p:txBody>
          <a:bodyPr/>
          <a:lstStyle/>
          <a:p>
            <a:fld id="{3352CBF5-17B8-4387-88A6-ABF9F8C64D5A}" type="slidenum">
              <a:rPr lang="en-US" smtClean="0"/>
              <a:t>27</a:t>
            </a:fld>
            <a:endParaRPr lang="en-US" dirty="0"/>
          </a:p>
        </p:txBody>
      </p:sp>
      <p:sp>
        <p:nvSpPr>
          <p:cNvPr id="7" name="TextBox 6">
            <a:extLst>
              <a:ext uri="{FF2B5EF4-FFF2-40B4-BE49-F238E27FC236}">
                <a16:creationId xmlns:a16="http://schemas.microsoft.com/office/drawing/2014/main" id="{4A893AE6-A27E-3DB2-F317-1B09A72B1BE8}"/>
              </a:ext>
            </a:extLst>
          </p:cNvPr>
          <p:cNvSpPr txBox="1"/>
          <p:nvPr/>
        </p:nvSpPr>
        <p:spPr>
          <a:xfrm>
            <a:off x="611710" y="5024673"/>
            <a:ext cx="8596668" cy="1200329"/>
          </a:xfrm>
          <a:prstGeom prst="rect">
            <a:avLst/>
          </a:prstGeom>
          <a:noFill/>
        </p:spPr>
        <p:txBody>
          <a:bodyPr wrap="square" rtlCol="0">
            <a:spAutoFit/>
          </a:bodyPr>
          <a:lstStyle/>
          <a:p>
            <a:r>
              <a:rPr lang="en-US" dirty="0"/>
              <a:t>The student selected five schools on her initial application. All schools are listed here. If the student did not intend to select one or more, the student can return to the application by clicking update application to make modifications. The maximum is ten school choices.</a:t>
            </a:r>
          </a:p>
        </p:txBody>
      </p:sp>
      <p:sp>
        <p:nvSpPr>
          <p:cNvPr id="10" name="Arrow: Right 9">
            <a:extLst>
              <a:ext uri="{FF2B5EF4-FFF2-40B4-BE49-F238E27FC236}">
                <a16:creationId xmlns:a16="http://schemas.microsoft.com/office/drawing/2014/main" id="{FE7D12C2-61E0-51B3-D7E0-7573B414B6BC}"/>
              </a:ext>
            </a:extLst>
          </p:cNvPr>
          <p:cNvSpPr/>
          <p:nvPr/>
        </p:nvSpPr>
        <p:spPr>
          <a:xfrm>
            <a:off x="7260879" y="4442969"/>
            <a:ext cx="84260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6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A1C4-0404-5661-ABD1-D18ED2901DB3}"/>
              </a:ext>
            </a:extLst>
          </p:cNvPr>
          <p:cNvSpPr>
            <a:spLocks noGrp="1"/>
          </p:cNvSpPr>
          <p:nvPr>
            <p:ph type="title"/>
          </p:nvPr>
        </p:nvSpPr>
        <p:spPr>
          <a:xfrm>
            <a:off x="611710" y="443193"/>
            <a:ext cx="8596668" cy="1237307"/>
          </a:xfrm>
        </p:spPr>
        <p:txBody>
          <a:bodyPr/>
          <a:lstStyle/>
          <a:p>
            <a:r>
              <a:rPr lang="en-US" dirty="0"/>
              <a:t>Options for updating TE-EZ Online app after initial submission</a:t>
            </a:r>
          </a:p>
        </p:txBody>
      </p:sp>
      <p:sp>
        <p:nvSpPr>
          <p:cNvPr id="3" name="Content Placeholder 2">
            <a:extLst>
              <a:ext uri="{FF2B5EF4-FFF2-40B4-BE49-F238E27FC236}">
                <a16:creationId xmlns:a16="http://schemas.microsoft.com/office/drawing/2014/main" id="{0B4AE1BF-4F18-EA33-8A7A-561B919D125E}"/>
              </a:ext>
            </a:extLst>
          </p:cNvPr>
          <p:cNvSpPr>
            <a:spLocks noGrp="1"/>
          </p:cNvSpPr>
          <p:nvPr>
            <p:ph idx="1"/>
          </p:nvPr>
        </p:nvSpPr>
        <p:spPr>
          <a:xfrm>
            <a:off x="611710" y="1846907"/>
            <a:ext cx="8596668" cy="4194455"/>
          </a:xfrm>
        </p:spPr>
        <p:txBody>
          <a:bodyPr>
            <a:normAutofit lnSpcReduction="10000"/>
          </a:bodyPr>
          <a:lstStyle/>
          <a:p>
            <a:r>
              <a:rPr lang="en-US" dirty="0"/>
              <a:t>The STUDENT opens the account and clicks at the bottom of the record (see slide 26) UPDATE APPLICATION.</a:t>
            </a:r>
          </a:p>
          <a:p>
            <a:r>
              <a:rPr lang="en-US" dirty="0"/>
              <a:t>The student can update biographical information, including the birthdate.</a:t>
            </a:r>
          </a:p>
          <a:p>
            <a:r>
              <a:rPr lang="en-US" dirty="0"/>
              <a:t>Nothing in the Employee information can be modified by the student.</a:t>
            </a:r>
          </a:p>
          <a:p>
            <a:r>
              <a:rPr lang="en-US" dirty="0"/>
              <a:t>The student cannot update the student classification once the app is submitted.</a:t>
            </a:r>
          </a:p>
          <a:p>
            <a:r>
              <a:rPr lang="en-US" dirty="0"/>
              <a:t>The student can add or delete the schools selected. The maximum number of schools is ten (10).</a:t>
            </a:r>
          </a:p>
          <a:p>
            <a:r>
              <a:rPr lang="en-US" dirty="0"/>
              <a:t>Once any changes are made, the student must again click the I have read box and click submit. </a:t>
            </a:r>
          </a:p>
          <a:p>
            <a:pPr lvl="1"/>
            <a:r>
              <a:rPr lang="en-US" dirty="0"/>
              <a:t>The submit box does not become active until the student checks the I have read box.</a:t>
            </a:r>
          </a:p>
          <a:p>
            <a:r>
              <a:rPr lang="en-US" dirty="0"/>
              <a:t>Even if the student just looks, the I have read box is a requirement.</a:t>
            </a:r>
          </a:p>
        </p:txBody>
      </p:sp>
      <p:sp>
        <p:nvSpPr>
          <p:cNvPr id="4" name="Slide Number Placeholder 3">
            <a:extLst>
              <a:ext uri="{FF2B5EF4-FFF2-40B4-BE49-F238E27FC236}">
                <a16:creationId xmlns:a16="http://schemas.microsoft.com/office/drawing/2014/main" id="{15F08A14-4EAF-BE50-1002-2931BA91E65D}"/>
              </a:ext>
            </a:extLst>
          </p:cNvPr>
          <p:cNvSpPr>
            <a:spLocks noGrp="1"/>
          </p:cNvSpPr>
          <p:nvPr>
            <p:ph type="sldNum" sz="quarter" idx="12"/>
          </p:nvPr>
        </p:nvSpPr>
        <p:spPr/>
        <p:txBody>
          <a:bodyPr/>
          <a:lstStyle/>
          <a:p>
            <a:fld id="{3352CBF5-17B8-4387-88A6-ABF9F8C64D5A}" type="slidenum">
              <a:rPr lang="en-US" smtClean="0"/>
              <a:t>28</a:t>
            </a:fld>
            <a:endParaRPr lang="en-US" dirty="0"/>
          </a:p>
        </p:txBody>
      </p:sp>
    </p:spTree>
    <p:extLst>
      <p:ext uri="{BB962C8B-B14F-4D97-AF65-F5344CB8AC3E}">
        <p14:creationId xmlns:p14="http://schemas.microsoft.com/office/powerpoint/2010/main" val="5057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7C74-80EE-A21B-27C4-E624980918E8}"/>
              </a:ext>
            </a:extLst>
          </p:cNvPr>
          <p:cNvSpPr>
            <a:spLocks noGrp="1"/>
          </p:cNvSpPr>
          <p:nvPr>
            <p:ph type="title"/>
          </p:nvPr>
        </p:nvSpPr>
        <p:spPr>
          <a:xfrm>
            <a:off x="611710" y="609600"/>
            <a:ext cx="8596668" cy="1320800"/>
          </a:xfrm>
        </p:spPr>
        <p:txBody>
          <a:bodyPr anchor="t">
            <a:normAutofit/>
          </a:bodyPr>
          <a:lstStyle/>
          <a:p>
            <a:r>
              <a:rPr lang="en-US" dirty="0"/>
              <a:t>Student Account sign in</a:t>
            </a:r>
          </a:p>
        </p:txBody>
      </p:sp>
      <p:pic>
        <p:nvPicPr>
          <p:cNvPr id="6" name="Content Placeholder 5">
            <a:extLst>
              <a:ext uri="{FF2B5EF4-FFF2-40B4-BE49-F238E27FC236}">
                <a16:creationId xmlns:a16="http://schemas.microsoft.com/office/drawing/2014/main" id="{2A1A446E-EA30-3AAD-A974-79881888D91F}"/>
              </a:ext>
            </a:extLst>
          </p:cNvPr>
          <p:cNvPicPr>
            <a:picLocks noGrp="1" noChangeAspect="1"/>
          </p:cNvPicPr>
          <p:nvPr>
            <p:ph sz="half" idx="1"/>
          </p:nvPr>
        </p:nvPicPr>
        <p:blipFill>
          <a:blip r:embed="rId2"/>
          <a:stretch>
            <a:fillRect/>
          </a:stretch>
        </p:blipFill>
        <p:spPr>
          <a:xfrm>
            <a:off x="1280105" y="2160589"/>
            <a:ext cx="2978492" cy="3880772"/>
          </a:xfrm>
          <a:noFill/>
        </p:spPr>
      </p:pic>
      <p:sp>
        <p:nvSpPr>
          <p:cNvPr id="11" name="Content Placeholder 3">
            <a:extLst>
              <a:ext uri="{FF2B5EF4-FFF2-40B4-BE49-F238E27FC236}">
                <a16:creationId xmlns:a16="http://schemas.microsoft.com/office/drawing/2014/main" id="{005585D3-61E4-7E24-AB5F-A68D1936D635}"/>
              </a:ext>
            </a:extLst>
          </p:cNvPr>
          <p:cNvSpPr>
            <a:spLocks noGrp="1"/>
          </p:cNvSpPr>
          <p:nvPr>
            <p:ph sz="half" idx="2"/>
          </p:nvPr>
        </p:nvSpPr>
        <p:spPr>
          <a:xfrm>
            <a:off x="5089970" y="1448555"/>
            <a:ext cx="4184034" cy="4592808"/>
          </a:xfrm>
        </p:spPr>
        <p:txBody>
          <a:bodyPr/>
          <a:lstStyle/>
          <a:p>
            <a:r>
              <a:rPr lang="en-US" dirty="0"/>
              <a:t>Once the student creates the account, the email provided is the email used to log in.</a:t>
            </a:r>
          </a:p>
          <a:p>
            <a:pPr lvl="1"/>
            <a:r>
              <a:rPr lang="en-US" dirty="0"/>
              <a:t>TE Central encourages students to create a Gmail, Yahoo!, etc. email account.</a:t>
            </a:r>
          </a:p>
          <a:p>
            <a:pPr lvl="2"/>
            <a:r>
              <a:rPr lang="en-US" dirty="0"/>
              <a:t>Be sure to use your name – nothing silly or obnoxious for this account. It stays with you </a:t>
            </a:r>
            <a:r>
              <a:rPr lang="en-US"/>
              <a:t>until you </a:t>
            </a:r>
            <a:r>
              <a:rPr lang="en-US" dirty="0"/>
              <a:t>graduate from college.</a:t>
            </a:r>
          </a:p>
          <a:p>
            <a:pPr lvl="2"/>
            <a:r>
              <a:rPr lang="en-US" dirty="0"/>
              <a:t>Do not use a high school email account as most of those expire shortly after graduation.</a:t>
            </a:r>
          </a:p>
          <a:p>
            <a:pPr lvl="2"/>
            <a:endParaRPr lang="en-US" dirty="0"/>
          </a:p>
          <a:p>
            <a:endParaRPr lang="en-US" dirty="0"/>
          </a:p>
        </p:txBody>
      </p:sp>
      <p:sp>
        <p:nvSpPr>
          <p:cNvPr id="4" name="Slide Number Placeholder 3">
            <a:extLst>
              <a:ext uri="{FF2B5EF4-FFF2-40B4-BE49-F238E27FC236}">
                <a16:creationId xmlns:a16="http://schemas.microsoft.com/office/drawing/2014/main" id="{EB787EA7-5B9E-C2BE-5BD2-6C7287BD2F3F}"/>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29</a:t>
            </a:fld>
            <a:endParaRPr lang="en-US"/>
          </a:p>
        </p:txBody>
      </p:sp>
    </p:spTree>
    <p:extLst>
      <p:ext uri="{BB962C8B-B14F-4D97-AF65-F5344CB8AC3E}">
        <p14:creationId xmlns:p14="http://schemas.microsoft.com/office/powerpoint/2010/main" val="56563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FCE8-5A83-EBD9-4CE6-60651C5D044D}"/>
              </a:ext>
            </a:extLst>
          </p:cNvPr>
          <p:cNvSpPr>
            <a:spLocks noGrp="1"/>
          </p:cNvSpPr>
          <p:nvPr>
            <p:ph type="title"/>
          </p:nvPr>
        </p:nvSpPr>
        <p:spPr/>
        <p:txBody>
          <a:bodyPr/>
          <a:lstStyle/>
          <a:p>
            <a:r>
              <a:rPr lang="en-US" dirty="0"/>
              <a:t>Member program requirements &amp; expectations</a:t>
            </a:r>
          </a:p>
        </p:txBody>
      </p:sp>
      <p:sp>
        <p:nvSpPr>
          <p:cNvPr id="3" name="Content Placeholder 2">
            <a:extLst>
              <a:ext uri="{FF2B5EF4-FFF2-40B4-BE49-F238E27FC236}">
                <a16:creationId xmlns:a16="http://schemas.microsoft.com/office/drawing/2014/main" id="{F1EECB07-4B6C-8718-38EB-67D221B09637}"/>
              </a:ext>
            </a:extLst>
          </p:cNvPr>
          <p:cNvSpPr>
            <a:spLocks noGrp="1"/>
          </p:cNvSpPr>
          <p:nvPr>
            <p:ph idx="1"/>
          </p:nvPr>
        </p:nvSpPr>
        <p:spPr>
          <a:xfrm>
            <a:off x="611710" y="1801091"/>
            <a:ext cx="8596668" cy="4240271"/>
          </a:xfrm>
        </p:spPr>
        <p:txBody>
          <a:bodyPr/>
          <a:lstStyle/>
          <a:p>
            <a:r>
              <a:rPr lang="en-US" dirty="0"/>
              <a:t>Primary TELO Requirements:</a:t>
            </a:r>
          </a:p>
          <a:p>
            <a:pPr lvl="1"/>
            <a:r>
              <a:rPr lang="en-US" dirty="0"/>
              <a:t>Must appoint a primary and secondary TELO.</a:t>
            </a:r>
          </a:p>
          <a:p>
            <a:pPr lvl="2"/>
            <a:r>
              <a:rPr lang="en-US" dirty="0"/>
              <a:t>These must be different individuals. </a:t>
            </a:r>
          </a:p>
          <a:p>
            <a:pPr lvl="1"/>
            <a:r>
              <a:rPr lang="en-US" dirty="0"/>
              <a:t>The Primary TELO is responsible for maintaining all user accounts (slides 4 and 5).</a:t>
            </a:r>
          </a:p>
          <a:p>
            <a:pPr lvl="1"/>
            <a:r>
              <a:rPr lang="en-US" dirty="0"/>
              <a:t>Every school must maintain its School Profile (slide 6).</a:t>
            </a:r>
          </a:p>
          <a:p>
            <a:pPr lvl="1"/>
            <a:r>
              <a:rPr lang="en-US" dirty="0"/>
              <a:t>Complete the Annual Aid Year School information (slides 7-10).</a:t>
            </a:r>
          </a:p>
          <a:p>
            <a:pPr lvl="1"/>
            <a:r>
              <a:rPr lang="en-US" dirty="0"/>
              <a:t>Maintain the Deadline for Export applications and Import applications (slide 11).</a:t>
            </a:r>
          </a:p>
          <a:p>
            <a:pPr lvl="1"/>
            <a:r>
              <a:rPr lang="en-US" dirty="0"/>
              <a:t>Maintain the details for the Percentage of Award Offers (slide 8).</a:t>
            </a:r>
          </a:p>
          <a:p>
            <a:pPr lvl="1"/>
            <a:r>
              <a:rPr lang="en-US" dirty="0"/>
              <a:t>Determine if mid-year/transfer student starts are accepted (slide 8).</a:t>
            </a:r>
          </a:p>
        </p:txBody>
      </p:sp>
      <p:sp>
        <p:nvSpPr>
          <p:cNvPr id="4" name="Slide Number Placeholder 3">
            <a:extLst>
              <a:ext uri="{FF2B5EF4-FFF2-40B4-BE49-F238E27FC236}">
                <a16:creationId xmlns:a16="http://schemas.microsoft.com/office/drawing/2014/main" id="{22A96E67-0DDE-D776-F260-8560CEE56397}"/>
              </a:ext>
            </a:extLst>
          </p:cNvPr>
          <p:cNvSpPr>
            <a:spLocks noGrp="1"/>
          </p:cNvSpPr>
          <p:nvPr>
            <p:ph type="sldNum" sz="quarter" idx="12"/>
          </p:nvPr>
        </p:nvSpPr>
        <p:spPr/>
        <p:txBody>
          <a:bodyPr/>
          <a:lstStyle/>
          <a:p>
            <a:fld id="{3352CBF5-17B8-4387-88A6-ABF9F8C64D5A}" type="slidenum">
              <a:rPr lang="en-US" smtClean="0"/>
              <a:t>3</a:t>
            </a:fld>
            <a:endParaRPr lang="en-US" dirty="0"/>
          </a:p>
        </p:txBody>
      </p:sp>
    </p:spTree>
    <p:extLst>
      <p:ext uri="{BB962C8B-B14F-4D97-AF65-F5344CB8AC3E}">
        <p14:creationId xmlns:p14="http://schemas.microsoft.com/office/powerpoint/2010/main" val="351611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9D64-46A0-380E-167B-B0EE2C00D844}"/>
              </a:ext>
            </a:extLst>
          </p:cNvPr>
          <p:cNvSpPr>
            <a:spLocks noGrp="1"/>
          </p:cNvSpPr>
          <p:nvPr>
            <p:ph type="title"/>
          </p:nvPr>
        </p:nvSpPr>
        <p:spPr>
          <a:xfrm>
            <a:off x="611710" y="609600"/>
            <a:ext cx="8596668" cy="1320800"/>
          </a:xfrm>
        </p:spPr>
        <p:txBody>
          <a:bodyPr anchor="t">
            <a:normAutofit/>
          </a:bodyPr>
          <a:lstStyle/>
          <a:p>
            <a:r>
              <a:rPr lang="en-US" dirty="0"/>
              <a:t>Hey, my password isn’t working</a:t>
            </a:r>
          </a:p>
        </p:txBody>
      </p:sp>
      <p:pic>
        <p:nvPicPr>
          <p:cNvPr id="6" name="Content Placeholder 5">
            <a:extLst>
              <a:ext uri="{FF2B5EF4-FFF2-40B4-BE49-F238E27FC236}">
                <a16:creationId xmlns:a16="http://schemas.microsoft.com/office/drawing/2014/main" id="{904FE0C1-0AC7-090D-56EA-A56568EDBF5D}"/>
              </a:ext>
            </a:extLst>
          </p:cNvPr>
          <p:cNvPicPr>
            <a:picLocks noGrp="1" noChangeAspect="1"/>
          </p:cNvPicPr>
          <p:nvPr>
            <p:ph sz="half" idx="2"/>
          </p:nvPr>
        </p:nvPicPr>
        <p:blipFill>
          <a:blip r:embed="rId2"/>
          <a:stretch>
            <a:fillRect/>
          </a:stretch>
        </p:blipFill>
        <p:spPr>
          <a:xfrm>
            <a:off x="5730925" y="1930400"/>
            <a:ext cx="2648627" cy="3880773"/>
          </a:xfrm>
          <a:noFill/>
        </p:spPr>
      </p:pic>
      <p:sp>
        <p:nvSpPr>
          <p:cNvPr id="4" name="Slide Number Placeholder 3">
            <a:extLst>
              <a:ext uri="{FF2B5EF4-FFF2-40B4-BE49-F238E27FC236}">
                <a16:creationId xmlns:a16="http://schemas.microsoft.com/office/drawing/2014/main" id="{3860B67A-7984-FFDE-06A5-CEA8AF7ABB36}"/>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30</a:t>
            </a:fld>
            <a:endParaRPr lang="en-US"/>
          </a:p>
        </p:txBody>
      </p:sp>
      <p:pic>
        <p:nvPicPr>
          <p:cNvPr id="7" name="Content Placeholder 5">
            <a:extLst>
              <a:ext uri="{FF2B5EF4-FFF2-40B4-BE49-F238E27FC236}">
                <a16:creationId xmlns:a16="http://schemas.microsoft.com/office/drawing/2014/main" id="{017A0606-9D1A-C27B-1C1C-4DF29C8B80FB}"/>
              </a:ext>
            </a:extLst>
          </p:cNvPr>
          <p:cNvPicPr>
            <a:picLocks noGrp="1" noChangeAspect="1"/>
          </p:cNvPicPr>
          <p:nvPr>
            <p:ph sz="half" idx="1"/>
          </p:nvPr>
        </p:nvPicPr>
        <p:blipFill>
          <a:blip r:embed="rId3"/>
          <a:stretch>
            <a:fillRect/>
          </a:stretch>
        </p:blipFill>
        <p:spPr>
          <a:xfrm>
            <a:off x="1280589" y="2160588"/>
            <a:ext cx="2977609" cy="3881437"/>
          </a:xfrm>
          <a:noFill/>
        </p:spPr>
      </p:pic>
      <p:sp>
        <p:nvSpPr>
          <p:cNvPr id="8" name="Star: 5 Points 7">
            <a:extLst>
              <a:ext uri="{FF2B5EF4-FFF2-40B4-BE49-F238E27FC236}">
                <a16:creationId xmlns:a16="http://schemas.microsoft.com/office/drawing/2014/main" id="{DB415D48-7ACE-7BB8-04B5-EB27C6BE03E0}"/>
              </a:ext>
            </a:extLst>
          </p:cNvPr>
          <p:cNvSpPr/>
          <p:nvPr/>
        </p:nvSpPr>
        <p:spPr>
          <a:xfrm>
            <a:off x="3893905" y="4705059"/>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49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5786C07-F93D-B709-1D69-D7185D97C4C5}"/>
              </a:ext>
            </a:extLst>
          </p:cNvPr>
          <p:cNvSpPr>
            <a:spLocks noGrp="1"/>
          </p:cNvSpPr>
          <p:nvPr>
            <p:ph type="title"/>
          </p:nvPr>
        </p:nvSpPr>
        <p:spPr>
          <a:xfrm>
            <a:off x="611710" y="609600"/>
            <a:ext cx="8596668" cy="1320800"/>
          </a:xfrm>
        </p:spPr>
        <p:txBody>
          <a:bodyPr/>
          <a:lstStyle/>
          <a:p>
            <a:r>
              <a:rPr lang="en-US" dirty="0"/>
              <a:t>Temporary password email</a:t>
            </a:r>
          </a:p>
        </p:txBody>
      </p:sp>
      <p:pic>
        <p:nvPicPr>
          <p:cNvPr id="6" name="Content Placeholder 5">
            <a:extLst>
              <a:ext uri="{FF2B5EF4-FFF2-40B4-BE49-F238E27FC236}">
                <a16:creationId xmlns:a16="http://schemas.microsoft.com/office/drawing/2014/main" id="{6E4A9203-FCD6-F168-EF33-B50FFAB10A34}"/>
              </a:ext>
            </a:extLst>
          </p:cNvPr>
          <p:cNvPicPr>
            <a:picLocks noGrp="1" noChangeAspect="1"/>
          </p:cNvPicPr>
          <p:nvPr>
            <p:ph sz="half" idx="1"/>
          </p:nvPr>
        </p:nvPicPr>
        <p:blipFill>
          <a:blip r:embed="rId2"/>
          <a:stretch>
            <a:fillRect/>
          </a:stretch>
        </p:blipFill>
        <p:spPr>
          <a:xfrm>
            <a:off x="611710" y="2356645"/>
            <a:ext cx="4184035" cy="1744330"/>
          </a:xfrm>
          <a:noFill/>
        </p:spPr>
      </p:pic>
      <p:sp>
        <p:nvSpPr>
          <p:cNvPr id="13" name="Content Placeholder 3">
            <a:extLst>
              <a:ext uri="{FF2B5EF4-FFF2-40B4-BE49-F238E27FC236}">
                <a16:creationId xmlns:a16="http://schemas.microsoft.com/office/drawing/2014/main" id="{F9D7AEFD-93F7-381A-EEFF-1943255891EE}"/>
              </a:ext>
            </a:extLst>
          </p:cNvPr>
          <p:cNvSpPr>
            <a:spLocks noGrp="1"/>
          </p:cNvSpPr>
          <p:nvPr>
            <p:ph sz="half" idx="2"/>
          </p:nvPr>
        </p:nvSpPr>
        <p:spPr>
          <a:xfrm>
            <a:off x="5089970" y="2160589"/>
            <a:ext cx="4184034" cy="3880773"/>
          </a:xfrm>
        </p:spPr>
        <p:txBody>
          <a:bodyPr/>
          <a:lstStyle/>
          <a:p>
            <a:r>
              <a:rPr lang="en-US" dirty="0"/>
              <a:t>Once you receive the temporary password email from </a:t>
            </a:r>
            <a:r>
              <a:rPr lang="en-US" dirty="0">
                <a:hlinkClick r:id="rId3"/>
              </a:rPr>
              <a:t>info@tuitionexchange.org</a:t>
            </a:r>
            <a:r>
              <a:rPr lang="en-US" dirty="0"/>
              <a:t>.</a:t>
            </a:r>
          </a:p>
          <a:p>
            <a:r>
              <a:rPr lang="en-US" dirty="0"/>
              <a:t>Login to your account with the temporary password. </a:t>
            </a:r>
          </a:p>
        </p:txBody>
      </p:sp>
      <p:sp>
        <p:nvSpPr>
          <p:cNvPr id="4" name="Slide Number Placeholder 3">
            <a:extLst>
              <a:ext uri="{FF2B5EF4-FFF2-40B4-BE49-F238E27FC236}">
                <a16:creationId xmlns:a16="http://schemas.microsoft.com/office/drawing/2014/main" id="{200B8923-CEF3-DE10-1D64-08AA47E73FBF}"/>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31</a:t>
            </a:fld>
            <a:endParaRPr lang="en-US"/>
          </a:p>
        </p:txBody>
      </p:sp>
      <p:pic>
        <p:nvPicPr>
          <p:cNvPr id="3" name="Picture 2" descr="A magnifying glass over a screen with numbers&#10;&#10;Description automatically generated">
            <a:extLst>
              <a:ext uri="{FF2B5EF4-FFF2-40B4-BE49-F238E27FC236}">
                <a16:creationId xmlns:a16="http://schemas.microsoft.com/office/drawing/2014/main" id="{07D19487-F268-7D16-69B5-DD4B2D4F60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18858" y="4326862"/>
            <a:ext cx="3048000" cy="1714500"/>
          </a:xfrm>
          <a:prstGeom prst="rect">
            <a:avLst/>
          </a:prstGeom>
        </p:spPr>
      </p:pic>
    </p:spTree>
    <p:extLst>
      <p:ext uri="{BB962C8B-B14F-4D97-AF65-F5344CB8AC3E}">
        <p14:creationId xmlns:p14="http://schemas.microsoft.com/office/powerpoint/2010/main" val="4148129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7391914-4951-635B-6492-83711D70820A}"/>
              </a:ext>
            </a:extLst>
          </p:cNvPr>
          <p:cNvSpPr>
            <a:spLocks noGrp="1"/>
          </p:cNvSpPr>
          <p:nvPr>
            <p:ph type="title"/>
          </p:nvPr>
        </p:nvSpPr>
        <p:spPr>
          <a:xfrm>
            <a:off x="611710" y="609600"/>
            <a:ext cx="8596668" cy="1320800"/>
          </a:xfrm>
        </p:spPr>
        <p:txBody>
          <a:bodyPr/>
          <a:lstStyle/>
          <a:p>
            <a:r>
              <a:rPr lang="en-US" dirty="0"/>
              <a:t>Logging in after resetting my password</a:t>
            </a:r>
          </a:p>
        </p:txBody>
      </p:sp>
      <p:pic>
        <p:nvPicPr>
          <p:cNvPr id="5" name="Content Placeholder 4">
            <a:extLst>
              <a:ext uri="{FF2B5EF4-FFF2-40B4-BE49-F238E27FC236}">
                <a16:creationId xmlns:a16="http://schemas.microsoft.com/office/drawing/2014/main" id="{D30381CD-404F-D22C-1B7E-7CA378D45C76}"/>
              </a:ext>
            </a:extLst>
          </p:cNvPr>
          <p:cNvPicPr>
            <a:picLocks noGrp="1" noChangeAspect="1"/>
          </p:cNvPicPr>
          <p:nvPr>
            <p:ph sz="half" idx="1"/>
          </p:nvPr>
        </p:nvPicPr>
        <p:blipFill>
          <a:blip r:embed="rId2"/>
          <a:stretch>
            <a:fillRect/>
          </a:stretch>
        </p:blipFill>
        <p:spPr>
          <a:xfrm>
            <a:off x="1252945" y="1930400"/>
            <a:ext cx="2978492" cy="3880772"/>
          </a:xfrm>
          <a:prstGeom prst="rect">
            <a:avLst/>
          </a:prstGeom>
          <a:noFill/>
        </p:spPr>
      </p:pic>
      <p:pic>
        <p:nvPicPr>
          <p:cNvPr id="7" name="Content Placeholder 6">
            <a:extLst>
              <a:ext uri="{FF2B5EF4-FFF2-40B4-BE49-F238E27FC236}">
                <a16:creationId xmlns:a16="http://schemas.microsoft.com/office/drawing/2014/main" id="{5EB1C3E5-D686-A040-846F-C9337361A33B}"/>
              </a:ext>
            </a:extLst>
          </p:cNvPr>
          <p:cNvPicPr>
            <a:picLocks noGrp="1" noChangeAspect="1"/>
          </p:cNvPicPr>
          <p:nvPr>
            <p:ph sz="half" idx="2"/>
          </p:nvPr>
        </p:nvPicPr>
        <p:blipFill>
          <a:blip r:embed="rId3"/>
          <a:stretch>
            <a:fillRect/>
          </a:stretch>
        </p:blipFill>
        <p:spPr>
          <a:xfrm>
            <a:off x="4354717" y="2160588"/>
            <a:ext cx="4934138" cy="2338983"/>
          </a:xfrm>
        </p:spPr>
      </p:pic>
      <p:sp>
        <p:nvSpPr>
          <p:cNvPr id="4" name="Slide Number Placeholder 3">
            <a:extLst>
              <a:ext uri="{FF2B5EF4-FFF2-40B4-BE49-F238E27FC236}">
                <a16:creationId xmlns:a16="http://schemas.microsoft.com/office/drawing/2014/main" id="{CEEA0D22-761A-AA57-81B3-F77FA03A565E}"/>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32</a:t>
            </a:fld>
            <a:endParaRPr lang="en-US"/>
          </a:p>
        </p:txBody>
      </p:sp>
      <p:sp>
        <p:nvSpPr>
          <p:cNvPr id="8" name="TextBox 7">
            <a:extLst>
              <a:ext uri="{FF2B5EF4-FFF2-40B4-BE49-F238E27FC236}">
                <a16:creationId xmlns:a16="http://schemas.microsoft.com/office/drawing/2014/main" id="{DC6E7134-3FB2-9A20-7328-9C1B97859923}"/>
              </a:ext>
            </a:extLst>
          </p:cNvPr>
          <p:cNvSpPr txBox="1"/>
          <p:nvPr/>
        </p:nvSpPr>
        <p:spPr>
          <a:xfrm>
            <a:off x="4100528" y="4494074"/>
            <a:ext cx="5566588" cy="1754326"/>
          </a:xfrm>
          <a:prstGeom prst="rect">
            <a:avLst/>
          </a:prstGeom>
          <a:noFill/>
        </p:spPr>
        <p:txBody>
          <a:bodyPr wrap="none" rtlCol="0">
            <a:spAutoFit/>
          </a:bodyPr>
          <a:lstStyle/>
          <a:p>
            <a:r>
              <a:rPr lang="en-US" dirty="0"/>
              <a:t>Students will always land on this informational</a:t>
            </a:r>
          </a:p>
          <a:p>
            <a:r>
              <a:rPr lang="en-US" dirty="0"/>
              <a:t>page. </a:t>
            </a:r>
          </a:p>
          <a:p>
            <a:r>
              <a:rPr lang="en-US" dirty="0"/>
              <a:t>The Import school choices can be modified as long </a:t>
            </a:r>
          </a:p>
          <a:p>
            <a:r>
              <a:rPr lang="en-US" dirty="0"/>
              <a:t>as the student’s app is open. Once an Import school </a:t>
            </a:r>
          </a:p>
          <a:p>
            <a:r>
              <a:rPr lang="en-US" dirty="0"/>
              <a:t>claims the student, the app is closed, as is the </a:t>
            </a:r>
          </a:p>
          <a:p>
            <a:r>
              <a:rPr lang="en-US" dirty="0"/>
              <a:t>student’s option to modify.</a:t>
            </a:r>
          </a:p>
        </p:txBody>
      </p:sp>
      <p:sp>
        <p:nvSpPr>
          <p:cNvPr id="9" name="Arrow: Down 8">
            <a:extLst>
              <a:ext uri="{FF2B5EF4-FFF2-40B4-BE49-F238E27FC236}">
                <a16:creationId xmlns:a16="http://schemas.microsoft.com/office/drawing/2014/main" id="{019819F7-9EF3-51B9-9449-EF89C58FB2BD}"/>
              </a:ext>
            </a:extLst>
          </p:cNvPr>
          <p:cNvSpPr/>
          <p:nvPr/>
        </p:nvSpPr>
        <p:spPr>
          <a:xfrm>
            <a:off x="8910889" y="1670047"/>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61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25E6B9-D52E-F769-CECF-B786C4A33CEC}"/>
              </a:ext>
            </a:extLst>
          </p:cNvPr>
          <p:cNvSpPr>
            <a:spLocks noGrp="1"/>
          </p:cNvSpPr>
          <p:nvPr>
            <p:ph type="title"/>
          </p:nvPr>
        </p:nvSpPr>
        <p:spPr/>
        <p:txBody>
          <a:bodyPr/>
          <a:lstStyle/>
          <a:p>
            <a:r>
              <a:rPr lang="en-US" dirty="0"/>
              <a:t>Hey, I might want to transfer</a:t>
            </a:r>
          </a:p>
        </p:txBody>
      </p:sp>
      <p:pic>
        <p:nvPicPr>
          <p:cNvPr id="9" name="Content Placeholder 8">
            <a:extLst>
              <a:ext uri="{FF2B5EF4-FFF2-40B4-BE49-F238E27FC236}">
                <a16:creationId xmlns:a16="http://schemas.microsoft.com/office/drawing/2014/main" id="{074030EA-6F70-B21D-4ABB-0483E0E57AD7}"/>
              </a:ext>
            </a:extLst>
          </p:cNvPr>
          <p:cNvPicPr>
            <a:picLocks noGrp="1" noChangeAspect="1"/>
          </p:cNvPicPr>
          <p:nvPr>
            <p:ph idx="1"/>
          </p:nvPr>
        </p:nvPicPr>
        <p:blipFill>
          <a:blip r:embed="rId2"/>
          <a:stretch>
            <a:fillRect/>
          </a:stretch>
        </p:blipFill>
        <p:spPr>
          <a:xfrm>
            <a:off x="583317" y="1483894"/>
            <a:ext cx="8597900" cy="3514667"/>
          </a:xfrm>
        </p:spPr>
      </p:pic>
      <p:sp>
        <p:nvSpPr>
          <p:cNvPr id="5" name="Slide Number Placeholder 4">
            <a:extLst>
              <a:ext uri="{FF2B5EF4-FFF2-40B4-BE49-F238E27FC236}">
                <a16:creationId xmlns:a16="http://schemas.microsoft.com/office/drawing/2014/main" id="{BC135D26-E4F6-E08E-D6FC-EACF56C429EC}"/>
              </a:ext>
            </a:extLst>
          </p:cNvPr>
          <p:cNvSpPr>
            <a:spLocks noGrp="1"/>
          </p:cNvSpPr>
          <p:nvPr>
            <p:ph type="sldNum" sz="quarter" idx="12"/>
          </p:nvPr>
        </p:nvSpPr>
        <p:spPr/>
        <p:txBody>
          <a:bodyPr/>
          <a:lstStyle/>
          <a:p>
            <a:fld id="{3352CBF5-17B8-4387-88A6-ABF9F8C64D5A}" type="slidenum">
              <a:rPr lang="en-US" smtClean="0"/>
              <a:t>33</a:t>
            </a:fld>
            <a:endParaRPr lang="en-US" dirty="0"/>
          </a:p>
        </p:txBody>
      </p:sp>
      <p:sp>
        <p:nvSpPr>
          <p:cNvPr id="11" name="Cloud 10">
            <a:extLst>
              <a:ext uri="{FF2B5EF4-FFF2-40B4-BE49-F238E27FC236}">
                <a16:creationId xmlns:a16="http://schemas.microsoft.com/office/drawing/2014/main" id="{C199889B-500B-53B4-B1C6-BCACE4661237}"/>
              </a:ext>
            </a:extLst>
          </p:cNvPr>
          <p:cNvSpPr/>
          <p:nvPr/>
        </p:nvSpPr>
        <p:spPr>
          <a:xfrm>
            <a:off x="3186820" y="4314768"/>
            <a:ext cx="914400" cy="9144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385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BC08-D919-02C5-7304-9D58B9BABA28}"/>
              </a:ext>
            </a:extLst>
          </p:cNvPr>
          <p:cNvSpPr>
            <a:spLocks noGrp="1"/>
          </p:cNvSpPr>
          <p:nvPr>
            <p:ph type="title"/>
          </p:nvPr>
        </p:nvSpPr>
        <p:spPr/>
        <p:txBody>
          <a:bodyPr/>
          <a:lstStyle/>
          <a:p>
            <a:r>
              <a:rPr lang="en-US" dirty="0"/>
              <a:t>Student transfer action</a:t>
            </a:r>
          </a:p>
        </p:txBody>
      </p:sp>
      <p:pic>
        <p:nvPicPr>
          <p:cNvPr id="6" name="Content Placeholder 5">
            <a:extLst>
              <a:ext uri="{FF2B5EF4-FFF2-40B4-BE49-F238E27FC236}">
                <a16:creationId xmlns:a16="http://schemas.microsoft.com/office/drawing/2014/main" id="{628355FB-16B3-05F9-AC94-5B88FF6E0B3C}"/>
              </a:ext>
            </a:extLst>
          </p:cNvPr>
          <p:cNvPicPr>
            <a:picLocks noGrp="1" noChangeAspect="1"/>
          </p:cNvPicPr>
          <p:nvPr>
            <p:ph sz="half" idx="1"/>
          </p:nvPr>
        </p:nvPicPr>
        <p:blipFill>
          <a:blip r:embed="rId2"/>
          <a:stretch>
            <a:fillRect/>
          </a:stretch>
        </p:blipFill>
        <p:spPr>
          <a:xfrm>
            <a:off x="726982" y="2160589"/>
            <a:ext cx="4183062" cy="2664908"/>
          </a:xfrm>
        </p:spPr>
      </p:pic>
      <p:pic>
        <p:nvPicPr>
          <p:cNvPr id="10" name="Content Placeholder 9">
            <a:extLst>
              <a:ext uri="{FF2B5EF4-FFF2-40B4-BE49-F238E27FC236}">
                <a16:creationId xmlns:a16="http://schemas.microsoft.com/office/drawing/2014/main" id="{382E3504-B311-F45B-7011-265C813E285F}"/>
              </a:ext>
            </a:extLst>
          </p:cNvPr>
          <p:cNvPicPr>
            <a:picLocks noGrp="1" noChangeAspect="1"/>
          </p:cNvPicPr>
          <p:nvPr>
            <p:ph sz="half" idx="2"/>
          </p:nvPr>
        </p:nvPicPr>
        <p:blipFill>
          <a:blip r:embed="rId3"/>
          <a:stretch>
            <a:fillRect/>
          </a:stretch>
        </p:blipFill>
        <p:spPr>
          <a:xfrm>
            <a:off x="5189633" y="2160589"/>
            <a:ext cx="4184650" cy="1424583"/>
          </a:xfrm>
        </p:spPr>
      </p:pic>
      <p:sp>
        <p:nvSpPr>
          <p:cNvPr id="4" name="Slide Number Placeholder 3">
            <a:extLst>
              <a:ext uri="{FF2B5EF4-FFF2-40B4-BE49-F238E27FC236}">
                <a16:creationId xmlns:a16="http://schemas.microsoft.com/office/drawing/2014/main" id="{B9FDD759-E5E4-3C2E-8EC6-1925E2D05E50}"/>
              </a:ext>
            </a:extLst>
          </p:cNvPr>
          <p:cNvSpPr>
            <a:spLocks noGrp="1"/>
          </p:cNvSpPr>
          <p:nvPr>
            <p:ph type="sldNum" sz="quarter" idx="12"/>
          </p:nvPr>
        </p:nvSpPr>
        <p:spPr/>
        <p:txBody>
          <a:bodyPr/>
          <a:lstStyle/>
          <a:p>
            <a:fld id="{3352CBF5-17B8-4387-88A6-ABF9F8C64D5A}" type="slidenum">
              <a:rPr lang="en-US" smtClean="0"/>
              <a:t>34</a:t>
            </a:fld>
            <a:endParaRPr lang="en-US" dirty="0"/>
          </a:p>
        </p:txBody>
      </p:sp>
      <p:sp>
        <p:nvSpPr>
          <p:cNvPr id="8" name="Cloud 7">
            <a:extLst>
              <a:ext uri="{FF2B5EF4-FFF2-40B4-BE49-F238E27FC236}">
                <a16:creationId xmlns:a16="http://schemas.microsoft.com/office/drawing/2014/main" id="{560A15BD-58C7-D28D-62B1-7896408DEB5A}"/>
              </a:ext>
            </a:extLst>
          </p:cNvPr>
          <p:cNvSpPr/>
          <p:nvPr/>
        </p:nvSpPr>
        <p:spPr>
          <a:xfrm>
            <a:off x="1903317" y="4272412"/>
            <a:ext cx="914400" cy="9144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CB5C8F-BE7E-8875-7EE5-71CE7DBD01BB}"/>
              </a:ext>
            </a:extLst>
          </p:cNvPr>
          <p:cNvSpPr txBox="1"/>
          <p:nvPr/>
        </p:nvSpPr>
        <p:spPr>
          <a:xfrm>
            <a:off x="5126259" y="1561068"/>
            <a:ext cx="4184650" cy="369332"/>
          </a:xfrm>
          <a:prstGeom prst="rect">
            <a:avLst/>
          </a:prstGeom>
          <a:noFill/>
        </p:spPr>
        <p:txBody>
          <a:bodyPr wrap="square" rtlCol="0">
            <a:spAutoFit/>
          </a:bodyPr>
          <a:lstStyle/>
          <a:p>
            <a:r>
              <a:rPr lang="en-US" dirty="0"/>
              <a:t>Student selects Application year</a:t>
            </a:r>
          </a:p>
        </p:txBody>
      </p:sp>
      <p:sp>
        <p:nvSpPr>
          <p:cNvPr id="12" name="Arrow: Down 11">
            <a:extLst>
              <a:ext uri="{FF2B5EF4-FFF2-40B4-BE49-F238E27FC236}">
                <a16:creationId xmlns:a16="http://schemas.microsoft.com/office/drawing/2014/main" id="{DDBF3F58-D991-124A-3EB9-C8816E59CDFD}"/>
              </a:ext>
            </a:extLst>
          </p:cNvPr>
          <p:cNvSpPr/>
          <p:nvPr/>
        </p:nvSpPr>
        <p:spPr>
          <a:xfrm>
            <a:off x="5853684" y="1879074"/>
            <a:ext cx="484632" cy="4386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A1B2160-B9B2-E110-C8A0-4F98B8872218}"/>
              </a:ext>
            </a:extLst>
          </p:cNvPr>
          <p:cNvPicPr>
            <a:picLocks noChangeAspect="1"/>
          </p:cNvPicPr>
          <p:nvPr/>
        </p:nvPicPr>
        <p:blipFill>
          <a:blip r:embed="rId4"/>
          <a:stretch>
            <a:fillRect/>
          </a:stretch>
        </p:blipFill>
        <p:spPr>
          <a:xfrm>
            <a:off x="5253007" y="3576118"/>
            <a:ext cx="4121276" cy="2306988"/>
          </a:xfrm>
          <a:prstGeom prst="rect">
            <a:avLst/>
          </a:prstGeom>
        </p:spPr>
      </p:pic>
    </p:spTree>
    <p:extLst>
      <p:ext uri="{BB962C8B-B14F-4D97-AF65-F5344CB8AC3E}">
        <p14:creationId xmlns:p14="http://schemas.microsoft.com/office/powerpoint/2010/main" val="1052157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B01-A4A5-29FD-2CF3-FEB025474D3B}"/>
              </a:ext>
            </a:extLst>
          </p:cNvPr>
          <p:cNvSpPr>
            <a:spLocks noGrp="1"/>
          </p:cNvSpPr>
          <p:nvPr>
            <p:ph type="title"/>
          </p:nvPr>
        </p:nvSpPr>
        <p:spPr/>
        <p:txBody>
          <a:bodyPr/>
          <a:lstStyle/>
          <a:p>
            <a:r>
              <a:rPr lang="en-US" dirty="0"/>
              <a:t>Student transfer action</a:t>
            </a:r>
          </a:p>
        </p:txBody>
      </p:sp>
      <p:sp>
        <p:nvSpPr>
          <p:cNvPr id="3" name="Content Placeholder 2">
            <a:extLst>
              <a:ext uri="{FF2B5EF4-FFF2-40B4-BE49-F238E27FC236}">
                <a16:creationId xmlns:a16="http://schemas.microsoft.com/office/drawing/2014/main" id="{28DC3418-C651-53E2-E504-6E01053AD221}"/>
              </a:ext>
            </a:extLst>
          </p:cNvPr>
          <p:cNvSpPr>
            <a:spLocks noGrp="1"/>
          </p:cNvSpPr>
          <p:nvPr>
            <p:ph idx="1"/>
          </p:nvPr>
        </p:nvSpPr>
        <p:spPr>
          <a:xfrm>
            <a:off x="611710" y="1488613"/>
            <a:ext cx="8596668" cy="3880773"/>
          </a:xfrm>
        </p:spPr>
        <p:txBody>
          <a:bodyPr>
            <a:normAutofit lnSpcReduction="10000"/>
          </a:bodyPr>
          <a:lstStyle/>
          <a:p>
            <a:r>
              <a:rPr lang="en-US" dirty="0"/>
              <a:t>Once the application year is selected, the Employee information populates.</a:t>
            </a:r>
          </a:p>
          <a:p>
            <a:r>
              <a:rPr lang="en-US" dirty="0"/>
              <a:t>The student selects his Student Classification.</a:t>
            </a:r>
          </a:p>
          <a:p>
            <a:r>
              <a:rPr lang="en-US" dirty="0"/>
              <a:t>The student selects the schools he is considering Applying to as a transfer student.</a:t>
            </a:r>
          </a:p>
          <a:p>
            <a:r>
              <a:rPr lang="en-US" dirty="0"/>
              <a:t>The student clicks the box confirming I have read.</a:t>
            </a:r>
          </a:p>
          <a:p>
            <a:r>
              <a:rPr lang="en-US" dirty="0"/>
              <a:t>The Submit button enables and the student clicks submit.</a:t>
            </a:r>
          </a:p>
          <a:p>
            <a:r>
              <a:rPr lang="en-US" dirty="0"/>
              <a:t>EXPORT TELO the application is automatically approved since there is an active application in the system.</a:t>
            </a:r>
          </a:p>
          <a:p>
            <a:r>
              <a:rPr lang="en-US" dirty="0"/>
              <a:t>NEW IMPORT TELOs receive the application and proceed as usual.</a:t>
            </a:r>
          </a:p>
          <a:p>
            <a:r>
              <a:rPr lang="en-US" dirty="0"/>
              <a:t>The current IMPORT school is unaware until the new IMPORT school attempts to enrolled the student.</a:t>
            </a:r>
          </a:p>
          <a:p>
            <a:endParaRPr lang="en-US" dirty="0"/>
          </a:p>
        </p:txBody>
      </p:sp>
      <p:sp>
        <p:nvSpPr>
          <p:cNvPr id="4" name="Slide Number Placeholder 3">
            <a:extLst>
              <a:ext uri="{FF2B5EF4-FFF2-40B4-BE49-F238E27FC236}">
                <a16:creationId xmlns:a16="http://schemas.microsoft.com/office/drawing/2014/main" id="{F095F130-CE92-B1C5-7898-382EF9873AC4}"/>
              </a:ext>
            </a:extLst>
          </p:cNvPr>
          <p:cNvSpPr>
            <a:spLocks noGrp="1"/>
          </p:cNvSpPr>
          <p:nvPr>
            <p:ph type="sldNum" sz="quarter" idx="12"/>
          </p:nvPr>
        </p:nvSpPr>
        <p:spPr/>
        <p:txBody>
          <a:bodyPr/>
          <a:lstStyle/>
          <a:p>
            <a:fld id="{3352CBF5-17B8-4387-88A6-ABF9F8C64D5A}" type="slidenum">
              <a:rPr lang="en-US" smtClean="0"/>
              <a:t>35</a:t>
            </a:fld>
            <a:endParaRPr lang="en-US" dirty="0"/>
          </a:p>
        </p:txBody>
      </p:sp>
    </p:spTree>
    <p:extLst>
      <p:ext uri="{BB962C8B-B14F-4D97-AF65-F5344CB8AC3E}">
        <p14:creationId xmlns:p14="http://schemas.microsoft.com/office/powerpoint/2010/main" val="3343165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C7CE-4514-579E-C53A-1D6DF9775BAD}"/>
              </a:ext>
            </a:extLst>
          </p:cNvPr>
          <p:cNvSpPr>
            <a:spLocks noGrp="1"/>
          </p:cNvSpPr>
          <p:nvPr>
            <p:ph type="title"/>
          </p:nvPr>
        </p:nvSpPr>
        <p:spPr/>
        <p:txBody>
          <a:bodyPr/>
          <a:lstStyle/>
          <a:p>
            <a:r>
              <a:rPr lang="en-US" dirty="0"/>
              <a:t>What does the employer TELO see?</a:t>
            </a:r>
          </a:p>
        </p:txBody>
      </p:sp>
      <p:pic>
        <p:nvPicPr>
          <p:cNvPr id="6" name="Content Placeholder 5">
            <a:extLst>
              <a:ext uri="{FF2B5EF4-FFF2-40B4-BE49-F238E27FC236}">
                <a16:creationId xmlns:a16="http://schemas.microsoft.com/office/drawing/2014/main" id="{94397788-168B-CE60-2AB1-23E87FFA9860}"/>
              </a:ext>
            </a:extLst>
          </p:cNvPr>
          <p:cNvPicPr>
            <a:picLocks noGrp="1" noChangeAspect="1"/>
          </p:cNvPicPr>
          <p:nvPr>
            <p:ph idx="1"/>
          </p:nvPr>
        </p:nvPicPr>
        <p:blipFill>
          <a:blip r:embed="rId2"/>
          <a:stretch>
            <a:fillRect/>
          </a:stretch>
        </p:blipFill>
        <p:spPr>
          <a:xfrm>
            <a:off x="610478" y="1270000"/>
            <a:ext cx="8597900" cy="3441859"/>
          </a:xfrm>
        </p:spPr>
      </p:pic>
      <p:sp>
        <p:nvSpPr>
          <p:cNvPr id="4" name="Slide Number Placeholder 3">
            <a:extLst>
              <a:ext uri="{FF2B5EF4-FFF2-40B4-BE49-F238E27FC236}">
                <a16:creationId xmlns:a16="http://schemas.microsoft.com/office/drawing/2014/main" id="{5FB71375-0259-3516-FE17-F9B8F4E3BC2D}"/>
              </a:ext>
            </a:extLst>
          </p:cNvPr>
          <p:cNvSpPr>
            <a:spLocks noGrp="1"/>
          </p:cNvSpPr>
          <p:nvPr>
            <p:ph type="sldNum" sz="quarter" idx="12"/>
          </p:nvPr>
        </p:nvSpPr>
        <p:spPr/>
        <p:txBody>
          <a:bodyPr/>
          <a:lstStyle/>
          <a:p>
            <a:fld id="{3352CBF5-17B8-4387-88A6-ABF9F8C64D5A}" type="slidenum">
              <a:rPr lang="en-US" smtClean="0"/>
              <a:t>36</a:t>
            </a:fld>
            <a:endParaRPr lang="en-US"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6AAF3E9-FF94-E280-CB23-42034F41CB39}"/>
                  </a:ext>
                </a:extLst>
              </p14:cNvPr>
              <p14:cNvContentPartPr/>
              <p14:nvPr/>
            </p14:nvContentPartPr>
            <p14:xfrm>
              <a:off x="1893204" y="2973327"/>
              <a:ext cx="7092360" cy="84960"/>
            </p14:xfrm>
          </p:contentPart>
        </mc:Choice>
        <mc:Fallback xmlns="">
          <p:pic>
            <p:nvPicPr>
              <p:cNvPr id="7" name="Ink 6">
                <a:extLst>
                  <a:ext uri="{FF2B5EF4-FFF2-40B4-BE49-F238E27FC236}">
                    <a16:creationId xmlns:a16="http://schemas.microsoft.com/office/drawing/2014/main" id="{B6AAF3E9-FF94-E280-CB23-42034F41CB39}"/>
                  </a:ext>
                </a:extLst>
              </p:cNvPr>
              <p:cNvPicPr/>
              <p:nvPr/>
            </p:nvPicPr>
            <p:blipFill>
              <a:blip r:embed="rId4"/>
              <a:stretch>
                <a:fillRect/>
              </a:stretch>
            </p:blipFill>
            <p:spPr>
              <a:xfrm>
                <a:off x="1884564" y="2964327"/>
                <a:ext cx="7110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6332E1C-D27E-4529-F859-FDCCFE6FDB08}"/>
                  </a:ext>
                </a:extLst>
              </p14:cNvPr>
              <p14:cNvContentPartPr/>
              <p14:nvPr/>
            </p14:nvContentPartPr>
            <p14:xfrm>
              <a:off x="5486004" y="2280327"/>
              <a:ext cx="793440" cy="10440"/>
            </p14:xfrm>
          </p:contentPart>
        </mc:Choice>
        <mc:Fallback xmlns="">
          <p:pic>
            <p:nvPicPr>
              <p:cNvPr id="8" name="Ink 7">
                <a:extLst>
                  <a:ext uri="{FF2B5EF4-FFF2-40B4-BE49-F238E27FC236}">
                    <a16:creationId xmlns:a16="http://schemas.microsoft.com/office/drawing/2014/main" id="{26332E1C-D27E-4529-F859-FDCCFE6FDB08}"/>
                  </a:ext>
                </a:extLst>
              </p:cNvPr>
              <p:cNvPicPr/>
              <p:nvPr/>
            </p:nvPicPr>
            <p:blipFill>
              <a:blip r:embed="rId6"/>
              <a:stretch>
                <a:fillRect/>
              </a:stretch>
            </p:blipFill>
            <p:spPr>
              <a:xfrm>
                <a:off x="5477364" y="2271687"/>
                <a:ext cx="811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4959692-CFA5-8A2B-0DBF-02C3033E829D}"/>
                  </a:ext>
                </a:extLst>
              </p14:cNvPr>
              <p14:cNvContentPartPr/>
              <p14:nvPr/>
            </p14:nvContentPartPr>
            <p14:xfrm>
              <a:off x="7324524" y="2290407"/>
              <a:ext cx="856080" cy="10440"/>
            </p14:xfrm>
          </p:contentPart>
        </mc:Choice>
        <mc:Fallback xmlns="">
          <p:pic>
            <p:nvPicPr>
              <p:cNvPr id="9" name="Ink 8">
                <a:extLst>
                  <a:ext uri="{FF2B5EF4-FFF2-40B4-BE49-F238E27FC236}">
                    <a16:creationId xmlns:a16="http://schemas.microsoft.com/office/drawing/2014/main" id="{74959692-CFA5-8A2B-0DBF-02C3033E829D}"/>
                  </a:ext>
                </a:extLst>
              </p:cNvPr>
              <p:cNvPicPr/>
              <p:nvPr/>
            </p:nvPicPr>
            <p:blipFill>
              <a:blip r:embed="rId8"/>
              <a:stretch>
                <a:fillRect/>
              </a:stretch>
            </p:blipFill>
            <p:spPr>
              <a:xfrm>
                <a:off x="7315524" y="2281407"/>
                <a:ext cx="873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84EB19A5-8093-7292-CF2E-CEE2A9E5F485}"/>
                  </a:ext>
                </a:extLst>
              </p14:cNvPr>
              <p14:cNvContentPartPr/>
              <p14:nvPr/>
            </p14:nvContentPartPr>
            <p14:xfrm>
              <a:off x="664884" y="2083407"/>
              <a:ext cx="230400" cy="3960"/>
            </p14:xfrm>
          </p:contentPart>
        </mc:Choice>
        <mc:Fallback xmlns="">
          <p:pic>
            <p:nvPicPr>
              <p:cNvPr id="10" name="Ink 9">
                <a:extLst>
                  <a:ext uri="{FF2B5EF4-FFF2-40B4-BE49-F238E27FC236}">
                    <a16:creationId xmlns:a16="http://schemas.microsoft.com/office/drawing/2014/main" id="{84EB19A5-8093-7292-CF2E-CEE2A9E5F485}"/>
                  </a:ext>
                </a:extLst>
              </p:cNvPr>
              <p:cNvPicPr/>
              <p:nvPr/>
            </p:nvPicPr>
            <p:blipFill>
              <a:blip r:embed="rId10"/>
              <a:stretch>
                <a:fillRect/>
              </a:stretch>
            </p:blipFill>
            <p:spPr>
              <a:xfrm>
                <a:off x="655884" y="2074767"/>
                <a:ext cx="248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B36ADA22-5030-1F79-10E1-C1BBA5FA102D}"/>
                  </a:ext>
                </a:extLst>
              </p14:cNvPr>
              <p14:cNvContentPartPr/>
              <p14:nvPr/>
            </p14:nvContentPartPr>
            <p14:xfrm>
              <a:off x="720324" y="2308767"/>
              <a:ext cx="561600" cy="360"/>
            </p14:xfrm>
          </p:contentPart>
        </mc:Choice>
        <mc:Fallback xmlns="">
          <p:pic>
            <p:nvPicPr>
              <p:cNvPr id="11" name="Ink 10">
                <a:extLst>
                  <a:ext uri="{FF2B5EF4-FFF2-40B4-BE49-F238E27FC236}">
                    <a16:creationId xmlns:a16="http://schemas.microsoft.com/office/drawing/2014/main" id="{B36ADA22-5030-1F79-10E1-C1BBA5FA102D}"/>
                  </a:ext>
                </a:extLst>
              </p:cNvPr>
              <p:cNvPicPr/>
              <p:nvPr/>
            </p:nvPicPr>
            <p:blipFill>
              <a:blip r:embed="rId12"/>
              <a:stretch>
                <a:fillRect/>
              </a:stretch>
            </p:blipFill>
            <p:spPr>
              <a:xfrm>
                <a:off x="711324" y="2300127"/>
                <a:ext cx="579240" cy="18000"/>
              </a:xfrm>
              <a:prstGeom prst="rect">
                <a:avLst/>
              </a:prstGeom>
            </p:spPr>
          </p:pic>
        </mc:Fallback>
      </mc:AlternateContent>
    </p:spTree>
    <p:extLst>
      <p:ext uri="{BB962C8B-B14F-4D97-AF65-F5344CB8AC3E}">
        <p14:creationId xmlns:p14="http://schemas.microsoft.com/office/powerpoint/2010/main" val="661986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4A2E-2F29-4083-BDFB-5D26954D5494}"/>
              </a:ext>
            </a:extLst>
          </p:cNvPr>
          <p:cNvSpPr>
            <a:spLocks noGrp="1"/>
          </p:cNvSpPr>
          <p:nvPr>
            <p:ph type="title"/>
          </p:nvPr>
        </p:nvSpPr>
        <p:spPr>
          <a:xfrm>
            <a:off x="611710" y="609600"/>
            <a:ext cx="8596668" cy="877455"/>
          </a:xfrm>
        </p:spPr>
        <p:txBody>
          <a:bodyPr/>
          <a:lstStyle/>
          <a:p>
            <a:r>
              <a:rPr lang="en-US" dirty="0"/>
              <a:t>What does the employer TELO see?</a:t>
            </a:r>
          </a:p>
        </p:txBody>
      </p:sp>
      <p:pic>
        <p:nvPicPr>
          <p:cNvPr id="6" name="Content Placeholder 5">
            <a:extLst>
              <a:ext uri="{FF2B5EF4-FFF2-40B4-BE49-F238E27FC236}">
                <a16:creationId xmlns:a16="http://schemas.microsoft.com/office/drawing/2014/main" id="{B606B255-B3FD-E849-B6A6-5A3639783DDA}"/>
              </a:ext>
            </a:extLst>
          </p:cNvPr>
          <p:cNvPicPr>
            <a:picLocks noGrp="1" noChangeAspect="1"/>
          </p:cNvPicPr>
          <p:nvPr>
            <p:ph idx="1"/>
          </p:nvPr>
        </p:nvPicPr>
        <p:blipFill>
          <a:blip r:embed="rId2"/>
          <a:stretch>
            <a:fillRect/>
          </a:stretch>
        </p:blipFill>
        <p:spPr>
          <a:xfrm>
            <a:off x="611188" y="1394691"/>
            <a:ext cx="8597900" cy="4337886"/>
          </a:xfrm>
        </p:spPr>
      </p:pic>
      <p:sp>
        <p:nvSpPr>
          <p:cNvPr id="4" name="Slide Number Placeholder 3">
            <a:extLst>
              <a:ext uri="{FF2B5EF4-FFF2-40B4-BE49-F238E27FC236}">
                <a16:creationId xmlns:a16="http://schemas.microsoft.com/office/drawing/2014/main" id="{4346E905-C5A9-5328-6B44-229CF69688DC}"/>
              </a:ext>
            </a:extLst>
          </p:cNvPr>
          <p:cNvSpPr>
            <a:spLocks noGrp="1"/>
          </p:cNvSpPr>
          <p:nvPr>
            <p:ph type="sldNum" sz="quarter" idx="12"/>
          </p:nvPr>
        </p:nvSpPr>
        <p:spPr/>
        <p:txBody>
          <a:bodyPr/>
          <a:lstStyle/>
          <a:p>
            <a:fld id="{3352CBF5-17B8-4387-88A6-ABF9F8C64D5A}" type="slidenum">
              <a:rPr lang="en-US" smtClean="0"/>
              <a:t>37</a:t>
            </a:fld>
            <a:endParaRPr lang="en-US"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A6CA883-856E-70FE-8EC9-1A32C29FF3D2}"/>
                  </a:ext>
                </a:extLst>
              </p14:cNvPr>
              <p14:cNvContentPartPr/>
              <p14:nvPr/>
            </p14:nvContentPartPr>
            <p14:xfrm>
              <a:off x="5449284" y="4017687"/>
              <a:ext cx="3519360" cy="38160"/>
            </p14:xfrm>
          </p:contentPart>
        </mc:Choice>
        <mc:Fallback xmlns="">
          <p:pic>
            <p:nvPicPr>
              <p:cNvPr id="7" name="Ink 6">
                <a:extLst>
                  <a:ext uri="{FF2B5EF4-FFF2-40B4-BE49-F238E27FC236}">
                    <a16:creationId xmlns:a16="http://schemas.microsoft.com/office/drawing/2014/main" id="{CA6CA883-856E-70FE-8EC9-1A32C29FF3D2}"/>
                  </a:ext>
                </a:extLst>
              </p:cNvPr>
              <p:cNvPicPr/>
              <p:nvPr/>
            </p:nvPicPr>
            <p:blipFill>
              <a:blip r:embed="rId4"/>
              <a:stretch>
                <a:fillRect/>
              </a:stretch>
            </p:blipFill>
            <p:spPr>
              <a:xfrm>
                <a:off x="5440644" y="4008687"/>
                <a:ext cx="3537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F90CA39-3C40-8AE4-28ED-D231FCDC5BEC}"/>
                  </a:ext>
                </a:extLst>
              </p14:cNvPr>
              <p14:cNvContentPartPr/>
              <p14:nvPr/>
            </p14:nvContentPartPr>
            <p14:xfrm>
              <a:off x="1837764" y="5475327"/>
              <a:ext cx="433440" cy="30240"/>
            </p14:xfrm>
          </p:contentPart>
        </mc:Choice>
        <mc:Fallback xmlns="">
          <p:pic>
            <p:nvPicPr>
              <p:cNvPr id="8" name="Ink 7">
                <a:extLst>
                  <a:ext uri="{FF2B5EF4-FFF2-40B4-BE49-F238E27FC236}">
                    <a16:creationId xmlns:a16="http://schemas.microsoft.com/office/drawing/2014/main" id="{AF90CA39-3C40-8AE4-28ED-D231FCDC5BEC}"/>
                  </a:ext>
                </a:extLst>
              </p:cNvPr>
              <p:cNvPicPr/>
              <p:nvPr/>
            </p:nvPicPr>
            <p:blipFill>
              <a:blip r:embed="rId6"/>
              <a:stretch>
                <a:fillRect/>
              </a:stretch>
            </p:blipFill>
            <p:spPr>
              <a:xfrm>
                <a:off x="1801764" y="5403687"/>
                <a:ext cx="505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A286EDB0-81AB-CBF4-D9F6-5496AE11CDB1}"/>
                  </a:ext>
                </a:extLst>
              </p14:cNvPr>
              <p14:cNvContentPartPr/>
              <p14:nvPr/>
            </p14:nvContentPartPr>
            <p14:xfrm>
              <a:off x="4267044" y="5486127"/>
              <a:ext cx="285840" cy="360"/>
            </p14:xfrm>
          </p:contentPart>
        </mc:Choice>
        <mc:Fallback xmlns="">
          <p:pic>
            <p:nvPicPr>
              <p:cNvPr id="9" name="Ink 8">
                <a:extLst>
                  <a:ext uri="{FF2B5EF4-FFF2-40B4-BE49-F238E27FC236}">
                    <a16:creationId xmlns:a16="http://schemas.microsoft.com/office/drawing/2014/main" id="{A286EDB0-81AB-CBF4-D9F6-5496AE11CDB1}"/>
                  </a:ext>
                </a:extLst>
              </p:cNvPr>
              <p:cNvPicPr/>
              <p:nvPr/>
            </p:nvPicPr>
            <p:blipFill>
              <a:blip r:embed="rId8"/>
              <a:stretch>
                <a:fillRect/>
              </a:stretch>
            </p:blipFill>
            <p:spPr>
              <a:xfrm>
                <a:off x="4231404" y="5414487"/>
                <a:ext cx="357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D0C2A84B-4497-5310-3EE9-2CDB35A84260}"/>
                  </a:ext>
                </a:extLst>
              </p14:cNvPr>
              <p14:cNvContentPartPr/>
              <p14:nvPr/>
            </p14:nvContentPartPr>
            <p14:xfrm>
              <a:off x="6733044" y="5494407"/>
              <a:ext cx="341280" cy="10800"/>
            </p14:xfrm>
          </p:contentPart>
        </mc:Choice>
        <mc:Fallback xmlns="">
          <p:pic>
            <p:nvPicPr>
              <p:cNvPr id="10" name="Ink 9">
                <a:extLst>
                  <a:ext uri="{FF2B5EF4-FFF2-40B4-BE49-F238E27FC236}">
                    <a16:creationId xmlns:a16="http://schemas.microsoft.com/office/drawing/2014/main" id="{D0C2A84B-4497-5310-3EE9-2CDB35A84260}"/>
                  </a:ext>
                </a:extLst>
              </p:cNvPr>
              <p:cNvPicPr/>
              <p:nvPr/>
            </p:nvPicPr>
            <p:blipFill>
              <a:blip r:embed="rId10"/>
              <a:stretch>
                <a:fillRect/>
              </a:stretch>
            </p:blipFill>
            <p:spPr>
              <a:xfrm>
                <a:off x="6697044" y="5422767"/>
                <a:ext cx="412920" cy="154440"/>
              </a:xfrm>
              <a:prstGeom prst="rect">
                <a:avLst/>
              </a:prstGeom>
            </p:spPr>
          </p:pic>
        </mc:Fallback>
      </mc:AlternateContent>
    </p:spTree>
    <p:extLst>
      <p:ext uri="{BB962C8B-B14F-4D97-AF65-F5344CB8AC3E}">
        <p14:creationId xmlns:p14="http://schemas.microsoft.com/office/powerpoint/2010/main" val="247095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D072-BBE4-06F7-5FF7-470B7B786B5D}"/>
              </a:ext>
            </a:extLst>
          </p:cNvPr>
          <p:cNvSpPr>
            <a:spLocks noGrp="1"/>
          </p:cNvSpPr>
          <p:nvPr>
            <p:ph type="title"/>
          </p:nvPr>
        </p:nvSpPr>
        <p:spPr>
          <a:xfrm>
            <a:off x="611710" y="609600"/>
            <a:ext cx="8596668" cy="822036"/>
          </a:xfrm>
        </p:spPr>
        <p:txBody>
          <a:bodyPr/>
          <a:lstStyle/>
          <a:p>
            <a:r>
              <a:rPr lang="en-US" dirty="0"/>
              <a:t>Three custom fields</a:t>
            </a:r>
          </a:p>
        </p:txBody>
      </p:sp>
      <p:pic>
        <p:nvPicPr>
          <p:cNvPr id="6" name="Content Placeholder 5">
            <a:extLst>
              <a:ext uri="{FF2B5EF4-FFF2-40B4-BE49-F238E27FC236}">
                <a16:creationId xmlns:a16="http://schemas.microsoft.com/office/drawing/2014/main" id="{DE6DAECF-9717-1C86-F071-9DF772ECE2D3}"/>
              </a:ext>
            </a:extLst>
          </p:cNvPr>
          <p:cNvPicPr>
            <a:picLocks noGrp="1" noChangeAspect="1"/>
          </p:cNvPicPr>
          <p:nvPr>
            <p:ph idx="1"/>
          </p:nvPr>
        </p:nvPicPr>
        <p:blipFill>
          <a:blip r:embed="rId2"/>
          <a:stretch>
            <a:fillRect/>
          </a:stretch>
        </p:blipFill>
        <p:spPr>
          <a:xfrm>
            <a:off x="611710" y="1431636"/>
            <a:ext cx="7763958" cy="2686425"/>
          </a:xfrm>
        </p:spPr>
      </p:pic>
      <p:sp>
        <p:nvSpPr>
          <p:cNvPr id="4" name="Slide Number Placeholder 3">
            <a:extLst>
              <a:ext uri="{FF2B5EF4-FFF2-40B4-BE49-F238E27FC236}">
                <a16:creationId xmlns:a16="http://schemas.microsoft.com/office/drawing/2014/main" id="{408AEBE2-AB36-0B95-46D4-FBC8DD5A6B06}"/>
              </a:ext>
            </a:extLst>
          </p:cNvPr>
          <p:cNvSpPr>
            <a:spLocks noGrp="1"/>
          </p:cNvSpPr>
          <p:nvPr>
            <p:ph type="sldNum" sz="quarter" idx="12"/>
          </p:nvPr>
        </p:nvSpPr>
        <p:spPr/>
        <p:txBody>
          <a:bodyPr/>
          <a:lstStyle/>
          <a:p>
            <a:fld id="{3352CBF5-17B8-4387-88A6-ABF9F8C64D5A}" type="slidenum">
              <a:rPr lang="en-US" smtClean="0"/>
              <a:t>38</a:t>
            </a:fld>
            <a:endParaRPr lang="en-US" dirty="0"/>
          </a:p>
        </p:txBody>
      </p:sp>
      <p:sp>
        <p:nvSpPr>
          <p:cNvPr id="7" name="TextBox 6">
            <a:extLst>
              <a:ext uri="{FF2B5EF4-FFF2-40B4-BE49-F238E27FC236}">
                <a16:creationId xmlns:a16="http://schemas.microsoft.com/office/drawing/2014/main" id="{9286068B-71EF-8173-F5B9-994BEB2B9698}"/>
              </a:ext>
            </a:extLst>
          </p:cNvPr>
          <p:cNvSpPr txBox="1"/>
          <p:nvPr/>
        </p:nvSpPr>
        <p:spPr>
          <a:xfrm>
            <a:off x="794327" y="4050147"/>
            <a:ext cx="7250546" cy="1200329"/>
          </a:xfrm>
          <a:prstGeom prst="rect">
            <a:avLst/>
          </a:prstGeom>
          <a:noFill/>
        </p:spPr>
        <p:txBody>
          <a:bodyPr wrap="square" rtlCol="0">
            <a:spAutoFit/>
          </a:bodyPr>
          <a:lstStyle/>
          <a:p>
            <a:r>
              <a:rPr lang="en-US" dirty="0"/>
              <a:t>The three custom fields can be whatever the school wants to know.</a:t>
            </a:r>
          </a:p>
          <a:p>
            <a:r>
              <a:rPr lang="en-US" dirty="0"/>
              <a:t>The employee or student respond, and the answers are available for</a:t>
            </a:r>
          </a:p>
          <a:p>
            <a:r>
              <a:rPr lang="en-US" dirty="0"/>
              <a:t>the school to review.</a:t>
            </a:r>
          </a:p>
          <a:p>
            <a:r>
              <a:rPr lang="en-US" dirty="0"/>
              <a:t>As a reminder, the responses are not sortable. </a:t>
            </a:r>
          </a:p>
        </p:txBody>
      </p:sp>
    </p:spTree>
    <p:extLst>
      <p:ext uri="{BB962C8B-B14F-4D97-AF65-F5344CB8AC3E}">
        <p14:creationId xmlns:p14="http://schemas.microsoft.com/office/powerpoint/2010/main" val="838997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A203-236F-9F5E-30B4-386D65E48B5B}"/>
              </a:ext>
            </a:extLst>
          </p:cNvPr>
          <p:cNvSpPr>
            <a:spLocks noGrp="1"/>
          </p:cNvSpPr>
          <p:nvPr>
            <p:ph type="title"/>
          </p:nvPr>
        </p:nvSpPr>
        <p:spPr/>
        <p:txBody>
          <a:bodyPr/>
          <a:lstStyle/>
          <a:p>
            <a:r>
              <a:rPr lang="en-US" dirty="0"/>
              <a:t>TE Overview upon sign-in</a:t>
            </a:r>
          </a:p>
        </p:txBody>
      </p:sp>
      <p:sp>
        <p:nvSpPr>
          <p:cNvPr id="8" name="Content Placeholder 7">
            <a:extLst>
              <a:ext uri="{FF2B5EF4-FFF2-40B4-BE49-F238E27FC236}">
                <a16:creationId xmlns:a16="http://schemas.microsoft.com/office/drawing/2014/main" id="{1B6F559D-4F14-468F-4595-9B2C91454718}"/>
              </a:ext>
            </a:extLst>
          </p:cNvPr>
          <p:cNvSpPr>
            <a:spLocks noGrp="1"/>
          </p:cNvSpPr>
          <p:nvPr>
            <p:ph idx="1"/>
          </p:nvPr>
        </p:nvSpPr>
        <p:spPr>
          <a:xfrm>
            <a:off x="675084" y="1488613"/>
            <a:ext cx="8596668" cy="3880773"/>
          </a:xfrm>
        </p:spPr>
        <p:txBody>
          <a:bodyPr/>
          <a:lstStyle/>
          <a:p>
            <a:r>
              <a:rPr lang="en-US" dirty="0"/>
              <a:t>Upon sign-in you will be welcomed with messages.</a:t>
            </a:r>
          </a:p>
          <a:p>
            <a:pPr lvl="1"/>
            <a:r>
              <a:rPr lang="en-US" dirty="0"/>
              <a:t>Some messages will be constant, such as the Set-Rate is $42,000 for 2024-2025.</a:t>
            </a:r>
          </a:p>
          <a:p>
            <a:pPr lvl="1"/>
            <a:r>
              <a:rPr lang="en-US" dirty="0"/>
              <a:t>Directional messages will direct you to the TE website for instructions on how to do something.</a:t>
            </a:r>
          </a:p>
          <a:p>
            <a:pPr lvl="1"/>
            <a:r>
              <a:rPr lang="en-US" dirty="0"/>
              <a:t>Other messages may be ACTION messages, such as announcing a new TE member. </a:t>
            </a:r>
          </a:p>
          <a:p>
            <a:pPr lvl="1"/>
            <a:r>
              <a:rPr lang="en-US" dirty="0"/>
              <a:t>Please take a minute to look for directional and action messages, as the information may impact you.</a:t>
            </a:r>
          </a:p>
        </p:txBody>
      </p:sp>
      <p:sp>
        <p:nvSpPr>
          <p:cNvPr id="4" name="Slide Number Placeholder 3">
            <a:extLst>
              <a:ext uri="{FF2B5EF4-FFF2-40B4-BE49-F238E27FC236}">
                <a16:creationId xmlns:a16="http://schemas.microsoft.com/office/drawing/2014/main" id="{5CB94438-08BB-1EE1-7E09-DC973D337414}"/>
              </a:ext>
            </a:extLst>
          </p:cNvPr>
          <p:cNvSpPr>
            <a:spLocks noGrp="1"/>
          </p:cNvSpPr>
          <p:nvPr>
            <p:ph type="sldNum" sz="quarter" idx="12"/>
          </p:nvPr>
        </p:nvSpPr>
        <p:spPr/>
        <p:txBody>
          <a:bodyPr/>
          <a:lstStyle/>
          <a:p>
            <a:fld id="{3352CBF5-17B8-4387-88A6-ABF9F8C64D5A}" type="slidenum">
              <a:rPr lang="en-US" smtClean="0"/>
              <a:t>39</a:t>
            </a:fld>
            <a:endParaRPr lang="en-US" dirty="0"/>
          </a:p>
        </p:txBody>
      </p:sp>
      <p:pic>
        <p:nvPicPr>
          <p:cNvPr id="9" name="Picture 8">
            <a:extLst>
              <a:ext uri="{FF2B5EF4-FFF2-40B4-BE49-F238E27FC236}">
                <a16:creationId xmlns:a16="http://schemas.microsoft.com/office/drawing/2014/main" id="{2C9A1C2D-A58C-03AF-4343-CB67A1811838}"/>
              </a:ext>
            </a:extLst>
          </p:cNvPr>
          <p:cNvPicPr>
            <a:picLocks noChangeAspect="1"/>
          </p:cNvPicPr>
          <p:nvPr/>
        </p:nvPicPr>
        <p:blipFill>
          <a:blip r:embed="rId2"/>
          <a:stretch>
            <a:fillRect/>
          </a:stretch>
        </p:blipFill>
        <p:spPr>
          <a:xfrm>
            <a:off x="752211" y="4299658"/>
            <a:ext cx="8315665" cy="1255885"/>
          </a:xfrm>
          <a:prstGeom prst="rect">
            <a:avLst/>
          </a:prstGeom>
        </p:spPr>
      </p:pic>
    </p:spTree>
    <p:extLst>
      <p:ext uri="{BB962C8B-B14F-4D97-AF65-F5344CB8AC3E}">
        <p14:creationId xmlns:p14="http://schemas.microsoft.com/office/powerpoint/2010/main" val="342428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6F92-430A-FED1-C5BA-C4B93A93A0D9}"/>
              </a:ext>
            </a:extLst>
          </p:cNvPr>
          <p:cNvSpPr>
            <a:spLocks noGrp="1"/>
          </p:cNvSpPr>
          <p:nvPr>
            <p:ph type="title"/>
          </p:nvPr>
        </p:nvSpPr>
        <p:spPr/>
        <p:txBody>
          <a:bodyPr/>
          <a:lstStyle/>
          <a:p>
            <a:r>
              <a:rPr lang="en-US" dirty="0"/>
              <a:t>Primary TELO access</a:t>
            </a:r>
          </a:p>
        </p:txBody>
      </p:sp>
      <p:sp>
        <p:nvSpPr>
          <p:cNvPr id="4" name="Slide Number Placeholder 3">
            <a:extLst>
              <a:ext uri="{FF2B5EF4-FFF2-40B4-BE49-F238E27FC236}">
                <a16:creationId xmlns:a16="http://schemas.microsoft.com/office/drawing/2014/main" id="{B2144CDB-8ACC-52E8-5CE1-EF795935225D}"/>
              </a:ext>
            </a:extLst>
          </p:cNvPr>
          <p:cNvSpPr>
            <a:spLocks noGrp="1"/>
          </p:cNvSpPr>
          <p:nvPr>
            <p:ph type="sldNum" sz="quarter" idx="12"/>
          </p:nvPr>
        </p:nvSpPr>
        <p:spPr/>
        <p:txBody>
          <a:bodyPr/>
          <a:lstStyle/>
          <a:p>
            <a:fld id="{3352CBF5-17B8-4387-88A6-ABF9F8C64D5A}" type="slidenum">
              <a:rPr lang="en-US" smtClean="0"/>
              <a:t>4</a:t>
            </a:fld>
            <a:endParaRPr lang="en-US" dirty="0"/>
          </a:p>
        </p:txBody>
      </p:sp>
      <p:sp>
        <p:nvSpPr>
          <p:cNvPr id="7" name="TextBox 6">
            <a:extLst>
              <a:ext uri="{FF2B5EF4-FFF2-40B4-BE49-F238E27FC236}">
                <a16:creationId xmlns:a16="http://schemas.microsoft.com/office/drawing/2014/main" id="{D4971A12-9D28-09B3-3CA8-48D8DD1874E7}"/>
              </a:ext>
            </a:extLst>
          </p:cNvPr>
          <p:cNvSpPr txBox="1"/>
          <p:nvPr/>
        </p:nvSpPr>
        <p:spPr>
          <a:xfrm>
            <a:off x="1886329" y="4729019"/>
            <a:ext cx="6509526" cy="1477328"/>
          </a:xfrm>
          <a:prstGeom prst="rect">
            <a:avLst/>
          </a:prstGeom>
          <a:noFill/>
        </p:spPr>
        <p:txBody>
          <a:bodyPr wrap="square" rtlCol="0">
            <a:spAutoFit/>
          </a:bodyPr>
          <a:lstStyle/>
          <a:p>
            <a:r>
              <a:rPr lang="en-US" dirty="0"/>
              <a:t>The Users screen details users and their role in the TE system.</a:t>
            </a:r>
          </a:p>
          <a:p>
            <a:r>
              <a:rPr lang="en-US" dirty="0"/>
              <a:t>Training will continue via webinars. Attendees must register with the same email that is in the TE system to connect the records. </a:t>
            </a:r>
          </a:p>
        </p:txBody>
      </p:sp>
      <p:pic>
        <p:nvPicPr>
          <p:cNvPr id="17" name="Content Placeholder 16">
            <a:extLst>
              <a:ext uri="{FF2B5EF4-FFF2-40B4-BE49-F238E27FC236}">
                <a16:creationId xmlns:a16="http://schemas.microsoft.com/office/drawing/2014/main" id="{3D9302F3-DFA0-29AF-358A-1111D21D5F77}"/>
              </a:ext>
            </a:extLst>
          </p:cNvPr>
          <p:cNvPicPr>
            <a:picLocks noGrp="1" noChangeAspect="1"/>
          </p:cNvPicPr>
          <p:nvPr>
            <p:ph idx="1"/>
          </p:nvPr>
        </p:nvPicPr>
        <p:blipFill>
          <a:blip r:embed="rId2"/>
          <a:stretch>
            <a:fillRect/>
          </a:stretch>
        </p:blipFill>
        <p:spPr>
          <a:xfrm>
            <a:off x="610478" y="1309255"/>
            <a:ext cx="8597900" cy="3100231"/>
          </a:xfrm>
        </p:spPr>
      </p:pic>
      <p:cxnSp>
        <p:nvCxnSpPr>
          <p:cNvPr id="5" name="Straight Arrow Connector 4">
            <a:extLst>
              <a:ext uri="{FF2B5EF4-FFF2-40B4-BE49-F238E27FC236}">
                <a16:creationId xmlns:a16="http://schemas.microsoft.com/office/drawing/2014/main" id="{FE1EF10E-DCB8-A4A2-B271-D1BFF35B29DE}"/>
              </a:ext>
            </a:extLst>
          </p:cNvPr>
          <p:cNvCxnSpPr>
            <a:cxnSpLocks/>
          </p:cNvCxnSpPr>
          <p:nvPr/>
        </p:nvCxnSpPr>
        <p:spPr>
          <a:xfrm flipV="1">
            <a:off x="7613964" y="2625505"/>
            <a:ext cx="0" cy="26707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Arrow: Down 5">
            <a:extLst>
              <a:ext uri="{FF2B5EF4-FFF2-40B4-BE49-F238E27FC236}">
                <a16:creationId xmlns:a16="http://schemas.microsoft.com/office/drawing/2014/main" id="{C1DB631E-C057-E0DE-537B-81614F954596}"/>
              </a:ext>
            </a:extLst>
          </p:cNvPr>
          <p:cNvSpPr/>
          <p:nvPr/>
        </p:nvSpPr>
        <p:spPr>
          <a:xfrm>
            <a:off x="6219731" y="1441196"/>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6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CBC9-718A-A1B7-37A7-1BBEF3DA4D3A}"/>
              </a:ext>
            </a:extLst>
          </p:cNvPr>
          <p:cNvSpPr>
            <a:spLocks noGrp="1"/>
          </p:cNvSpPr>
          <p:nvPr>
            <p:ph type="title"/>
          </p:nvPr>
        </p:nvSpPr>
        <p:spPr/>
        <p:txBody>
          <a:bodyPr/>
          <a:lstStyle/>
          <a:p>
            <a:r>
              <a:rPr lang="en-US" dirty="0"/>
              <a:t>Let’s recap</a:t>
            </a:r>
          </a:p>
        </p:txBody>
      </p:sp>
      <p:sp>
        <p:nvSpPr>
          <p:cNvPr id="3" name="Content Placeholder 2">
            <a:extLst>
              <a:ext uri="{FF2B5EF4-FFF2-40B4-BE49-F238E27FC236}">
                <a16:creationId xmlns:a16="http://schemas.microsoft.com/office/drawing/2014/main" id="{1EEDD7B6-8DED-81A7-25B2-C236641604B5}"/>
              </a:ext>
            </a:extLst>
          </p:cNvPr>
          <p:cNvSpPr>
            <a:spLocks noGrp="1"/>
          </p:cNvSpPr>
          <p:nvPr>
            <p:ph idx="1"/>
          </p:nvPr>
        </p:nvSpPr>
        <p:spPr>
          <a:xfrm>
            <a:off x="611710" y="1376127"/>
            <a:ext cx="8596668" cy="4665235"/>
          </a:xfrm>
        </p:spPr>
        <p:txBody>
          <a:bodyPr>
            <a:normAutofit/>
          </a:bodyPr>
          <a:lstStyle/>
          <a:p>
            <a:r>
              <a:rPr lang="en-US" dirty="0"/>
              <a:t>Member program requirements and expectations</a:t>
            </a:r>
          </a:p>
          <a:p>
            <a:pPr lvl="1"/>
            <a:r>
              <a:rPr lang="en-US" dirty="0"/>
              <a:t>Primary TELO</a:t>
            </a:r>
          </a:p>
          <a:p>
            <a:pPr lvl="1"/>
            <a:r>
              <a:rPr lang="en-US" dirty="0"/>
              <a:t>School Profile</a:t>
            </a:r>
          </a:p>
          <a:p>
            <a:pPr lvl="1"/>
            <a:r>
              <a:rPr lang="en-US" dirty="0"/>
              <a:t>Annual Aid year</a:t>
            </a:r>
          </a:p>
          <a:p>
            <a:pPr lvl="1"/>
            <a:r>
              <a:rPr lang="en-US" dirty="0"/>
              <a:t>Deadline maintenance</a:t>
            </a:r>
          </a:p>
          <a:p>
            <a:pPr lvl="1"/>
            <a:r>
              <a:rPr lang="en-US" dirty="0"/>
              <a:t>Export/Import Enrollment Fees</a:t>
            </a:r>
          </a:p>
          <a:p>
            <a:pPr lvl="1"/>
            <a:r>
              <a:rPr lang="en-US" dirty="0"/>
              <a:t>New system requirements &amp; expectations review</a:t>
            </a:r>
          </a:p>
          <a:p>
            <a:r>
              <a:rPr lang="en-US" dirty="0"/>
              <a:t>Current TELO system closeout</a:t>
            </a:r>
          </a:p>
          <a:p>
            <a:r>
              <a:rPr lang="en-US" dirty="0"/>
              <a:t>Calendar of happenings</a:t>
            </a:r>
          </a:p>
          <a:p>
            <a:r>
              <a:rPr lang="en-US" dirty="0"/>
              <a:t>Student account and application process July 1 and beyond</a:t>
            </a:r>
          </a:p>
          <a:p>
            <a:pPr marL="0" indent="0">
              <a:buNone/>
            </a:pPr>
            <a:endParaRPr lang="en-US" dirty="0"/>
          </a:p>
        </p:txBody>
      </p:sp>
      <p:sp>
        <p:nvSpPr>
          <p:cNvPr id="4" name="Slide Number Placeholder 3">
            <a:extLst>
              <a:ext uri="{FF2B5EF4-FFF2-40B4-BE49-F238E27FC236}">
                <a16:creationId xmlns:a16="http://schemas.microsoft.com/office/drawing/2014/main" id="{A1823FA2-B457-61EE-B291-736CE0B30087}"/>
              </a:ext>
            </a:extLst>
          </p:cNvPr>
          <p:cNvSpPr>
            <a:spLocks noGrp="1"/>
          </p:cNvSpPr>
          <p:nvPr>
            <p:ph type="sldNum" sz="quarter" idx="12"/>
          </p:nvPr>
        </p:nvSpPr>
        <p:spPr/>
        <p:txBody>
          <a:bodyPr/>
          <a:lstStyle/>
          <a:p>
            <a:fld id="{3352CBF5-17B8-4387-88A6-ABF9F8C64D5A}" type="slidenum">
              <a:rPr lang="en-US" smtClean="0"/>
              <a:t>40</a:t>
            </a:fld>
            <a:endParaRPr lang="en-US" dirty="0"/>
          </a:p>
        </p:txBody>
      </p:sp>
    </p:spTree>
    <p:extLst>
      <p:ext uri="{BB962C8B-B14F-4D97-AF65-F5344CB8AC3E}">
        <p14:creationId xmlns:p14="http://schemas.microsoft.com/office/powerpoint/2010/main" val="3203614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BFAB0-DAED-6AFB-B71D-9999CF7E8AF8}"/>
              </a:ext>
            </a:extLst>
          </p:cNvPr>
          <p:cNvSpPr>
            <a:spLocks noGrp="1"/>
          </p:cNvSpPr>
          <p:nvPr>
            <p:ph idx="1"/>
          </p:nvPr>
        </p:nvSpPr>
        <p:spPr>
          <a:xfrm>
            <a:off x="611710" y="570368"/>
            <a:ext cx="8596668" cy="5470995"/>
          </a:xfrm>
        </p:spPr>
        <p:txBody>
          <a:bodyPr/>
          <a:lstStyle/>
          <a:p>
            <a:pPr marL="0" indent="0">
              <a:buNone/>
            </a:pPr>
            <a:r>
              <a:rPr lang="en-US" dirty="0"/>
              <a:t>We are so thankful for all that you do every day to provide education to worthy students. </a:t>
            </a:r>
          </a:p>
          <a:p>
            <a:pPr marL="0" indent="0">
              <a:buNone/>
            </a:pPr>
            <a:endParaRPr lang="en-US" dirty="0"/>
          </a:p>
        </p:txBody>
      </p:sp>
      <p:sp>
        <p:nvSpPr>
          <p:cNvPr id="4" name="Slide Number Placeholder 3">
            <a:extLst>
              <a:ext uri="{FF2B5EF4-FFF2-40B4-BE49-F238E27FC236}">
                <a16:creationId xmlns:a16="http://schemas.microsoft.com/office/drawing/2014/main" id="{2BF59C8F-E026-5936-3C39-C851708DAC01}"/>
              </a:ext>
            </a:extLst>
          </p:cNvPr>
          <p:cNvSpPr>
            <a:spLocks noGrp="1"/>
          </p:cNvSpPr>
          <p:nvPr>
            <p:ph type="sldNum" sz="quarter" idx="12"/>
          </p:nvPr>
        </p:nvSpPr>
        <p:spPr/>
        <p:txBody>
          <a:bodyPr/>
          <a:lstStyle/>
          <a:p>
            <a:fld id="{3352CBF5-17B8-4387-88A6-ABF9F8C64D5A}" type="slidenum">
              <a:rPr lang="en-US" smtClean="0"/>
              <a:t>41</a:t>
            </a:fld>
            <a:endParaRPr lang="en-US" dirty="0"/>
          </a:p>
        </p:txBody>
      </p:sp>
      <p:pic>
        <p:nvPicPr>
          <p:cNvPr id="6" name="Picture 5">
            <a:extLst>
              <a:ext uri="{FF2B5EF4-FFF2-40B4-BE49-F238E27FC236}">
                <a16:creationId xmlns:a16="http://schemas.microsoft.com/office/drawing/2014/main" id="{C94256EC-AF53-5CD7-789A-EA89A9332BF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57677" y="1075287"/>
            <a:ext cx="3395050" cy="2701705"/>
          </a:xfrm>
          <a:prstGeom prst="rect">
            <a:avLst/>
          </a:prstGeom>
        </p:spPr>
      </p:pic>
      <p:pic>
        <p:nvPicPr>
          <p:cNvPr id="8" name="Picture 7" descr="A bouquet of colorful tulips">
            <a:extLst>
              <a:ext uri="{FF2B5EF4-FFF2-40B4-BE49-F238E27FC236}">
                <a16:creationId xmlns:a16="http://schemas.microsoft.com/office/drawing/2014/main" id="{24C5E9EF-0D89-155D-AC56-D55B871EE0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0092" y="3520243"/>
            <a:ext cx="2123603" cy="1833326"/>
          </a:xfrm>
          <a:prstGeom prst="rect">
            <a:avLst/>
          </a:prstGeom>
        </p:spPr>
      </p:pic>
      <p:pic>
        <p:nvPicPr>
          <p:cNvPr id="9" name="Picture 8">
            <a:extLst>
              <a:ext uri="{FF2B5EF4-FFF2-40B4-BE49-F238E27FC236}">
                <a16:creationId xmlns:a16="http://schemas.microsoft.com/office/drawing/2014/main" id="{D8B978B7-E765-704E-A9B8-D4FB0441207B}"/>
              </a:ext>
            </a:extLst>
          </p:cNvPr>
          <p:cNvPicPr>
            <a:picLocks noChangeAspect="1"/>
          </p:cNvPicPr>
          <p:nvPr/>
        </p:nvPicPr>
        <p:blipFill>
          <a:blip r:embed="rId6"/>
          <a:stretch>
            <a:fillRect/>
          </a:stretch>
        </p:blipFill>
        <p:spPr>
          <a:xfrm>
            <a:off x="7080690" y="3464331"/>
            <a:ext cx="2127688" cy="1828959"/>
          </a:xfrm>
          <a:prstGeom prst="rect">
            <a:avLst/>
          </a:prstGeom>
        </p:spPr>
      </p:pic>
      <p:pic>
        <p:nvPicPr>
          <p:cNvPr id="10" name="Picture 9">
            <a:extLst>
              <a:ext uri="{FF2B5EF4-FFF2-40B4-BE49-F238E27FC236}">
                <a16:creationId xmlns:a16="http://schemas.microsoft.com/office/drawing/2014/main" id="{4FD231ED-52F9-575E-33D3-33168B79614A}"/>
              </a:ext>
            </a:extLst>
          </p:cNvPr>
          <p:cNvPicPr>
            <a:picLocks noChangeAspect="1"/>
          </p:cNvPicPr>
          <p:nvPr/>
        </p:nvPicPr>
        <p:blipFill>
          <a:blip r:embed="rId7"/>
          <a:stretch>
            <a:fillRect/>
          </a:stretch>
        </p:blipFill>
        <p:spPr>
          <a:xfrm>
            <a:off x="4215774" y="3520243"/>
            <a:ext cx="2127688" cy="1828959"/>
          </a:xfrm>
          <a:prstGeom prst="rect">
            <a:avLst/>
          </a:prstGeom>
        </p:spPr>
      </p:pic>
    </p:spTree>
    <p:extLst>
      <p:ext uri="{BB962C8B-B14F-4D97-AF65-F5344CB8AC3E}">
        <p14:creationId xmlns:p14="http://schemas.microsoft.com/office/powerpoint/2010/main" val="217230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E6CF-4246-13A4-F794-5CA9D79F3C83}"/>
              </a:ext>
            </a:extLst>
          </p:cNvPr>
          <p:cNvSpPr>
            <a:spLocks noGrp="1"/>
          </p:cNvSpPr>
          <p:nvPr>
            <p:ph type="title"/>
          </p:nvPr>
        </p:nvSpPr>
        <p:spPr/>
        <p:txBody>
          <a:bodyPr/>
          <a:lstStyle/>
          <a:p>
            <a:r>
              <a:rPr lang="en-US" dirty="0"/>
              <a:t>Primary TELO access</a:t>
            </a:r>
          </a:p>
        </p:txBody>
      </p:sp>
      <p:sp>
        <p:nvSpPr>
          <p:cNvPr id="4" name="Slide Number Placeholder 3">
            <a:extLst>
              <a:ext uri="{FF2B5EF4-FFF2-40B4-BE49-F238E27FC236}">
                <a16:creationId xmlns:a16="http://schemas.microsoft.com/office/drawing/2014/main" id="{3594425A-E55C-DEB5-2FAE-CA4B2BF233EC}"/>
              </a:ext>
            </a:extLst>
          </p:cNvPr>
          <p:cNvSpPr>
            <a:spLocks noGrp="1"/>
          </p:cNvSpPr>
          <p:nvPr>
            <p:ph type="sldNum" sz="quarter" idx="12"/>
          </p:nvPr>
        </p:nvSpPr>
        <p:spPr/>
        <p:txBody>
          <a:bodyPr/>
          <a:lstStyle/>
          <a:p>
            <a:fld id="{3352CBF5-17B8-4387-88A6-ABF9F8C64D5A}" type="slidenum">
              <a:rPr lang="en-US" smtClean="0"/>
              <a:t>5</a:t>
            </a:fld>
            <a:endParaRPr lang="en-US" dirty="0"/>
          </a:p>
        </p:txBody>
      </p:sp>
      <p:sp>
        <p:nvSpPr>
          <p:cNvPr id="7" name="TextBox 6">
            <a:extLst>
              <a:ext uri="{FF2B5EF4-FFF2-40B4-BE49-F238E27FC236}">
                <a16:creationId xmlns:a16="http://schemas.microsoft.com/office/drawing/2014/main" id="{52D50174-0C0A-E660-59F5-278239381E2E}"/>
              </a:ext>
            </a:extLst>
          </p:cNvPr>
          <p:cNvSpPr txBox="1"/>
          <p:nvPr/>
        </p:nvSpPr>
        <p:spPr>
          <a:xfrm>
            <a:off x="610478" y="5252632"/>
            <a:ext cx="8413449" cy="923330"/>
          </a:xfrm>
          <a:prstGeom prst="rect">
            <a:avLst/>
          </a:prstGeom>
          <a:noFill/>
        </p:spPr>
        <p:txBody>
          <a:bodyPr wrap="square" rtlCol="0">
            <a:spAutoFit/>
          </a:bodyPr>
          <a:lstStyle/>
          <a:p>
            <a:r>
              <a:rPr lang="en-US" dirty="0"/>
              <a:t>The Primary TELO adds other users as needed. Users can have full access, limited access, or READ Only access. Training is required for anyone with full or limited access. </a:t>
            </a:r>
          </a:p>
        </p:txBody>
      </p:sp>
      <p:pic>
        <p:nvPicPr>
          <p:cNvPr id="11" name="Content Placeholder 10">
            <a:extLst>
              <a:ext uri="{FF2B5EF4-FFF2-40B4-BE49-F238E27FC236}">
                <a16:creationId xmlns:a16="http://schemas.microsoft.com/office/drawing/2014/main" id="{17BFCB5B-B2C2-84A2-8442-107EA1B299AF}"/>
              </a:ext>
            </a:extLst>
          </p:cNvPr>
          <p:cNvPicPr>
            <a:picLocks noGrp="1" noChangeAspect="1"/>
          </p:cNvPicPr>
          <p:nvPr>
            <p:ph idx="1"/>
          </p:nvPr>
        </p:nvPicPr>
        <p:blipFill>
          <a:blip r:embed="rId2"/>
          <a:stretch>
            <a:fillRect/>
          </a:stretch>
        </p:blipFill>
        <p:spPr>
          <a:xfrm>
            <a:off x="1012687" y="1272088"/>
            <a:ext cx="7443919" cy="3881437"/>
          </a:xfrm>
        </p:spPr>
      </p:pic>
      <p:sp>
        <p:nvSpPr>
          <p:cNvPr id="3" name="Star: 5 Points 2">
            <a:extLst>
              <a:ext uri="{FF2B5EF4-FFF2-40B4-BE49-F238E27FC236}">
                <a16:creationId xmlns:a16="http://schemas.microsoft.com/office/drawing/2014/main" id="{4601052C-8469-2304-0E30-FFB9EEC0CAE7}"/>
              </a:ext>
            </a:extLst>
          </p:cNvPr>
          <p:cNvSpPr/>
          <p:nvPr/>
        </p:nvSpPr>
        <p:spPr>
          <a:xfrm>
            <a:off x="3995644" y="3134316"/>
            <a:ext cx="914400" cy="91440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63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A0CC-3F62-AEE5-0396-539FBC05F871}"/>
              </a:ext>
            </a:extLst>
          </p:cNvPr>
          <p:cNvSpPr>
            <a:spLocks noGrp="1"/>
          </p:cNvSpPr>
          <p:nvPr>
            <p:ph type="title"/>
          </p:nvPr>
        </p:nvSpPr>
        <p:spPr/>
        <p:txBody>
          <a:bodyPr/>
          <a:lstStyle/>
          <a:p>
            <a:r>
              <a:rPr lang="en-US" dirty="0"/>
              <a:t>School Profile maintenance</a:t>
            </a:r>
          </a:p>
        </p:txBody>
      </p:sp>
      <p:sp>
        <p:nvSpPr>
          <p:cNvPr id="4" name="Slide Number Placeholder 3">
            <a:extLst>
              <a:ext uri="{FF2B5EF4-FFF2-40B4-BE49-F238E27FC236}">
                <a16:creationId xmlns:a16="http://schemas.microsoft.com/office/drawing/2014/main" id="{C52ACD3C-C1AC-1679-B537-2CB638357E13}"/>
              </a:ext>
            </a:extLst>
          </p:cNvPr>
          <p:cNvSpPr>
            <a:spLocks noGrp="1"/>
          </p:cNvSpPr>
          <p:nvPr>
            <p:ph type="sldNum" sz="quarter" idx="12"/>
          </p:nvPr>
        </p:nvSpPr>
        <p:spPr/>
        <p:txBody>
          <a:bodyPr/>
          <a:lstStyle/>
          <a:p>
            <a:fld id="{3352CBF5-17B8-4387-88A6-ABF9F8C64D5A}" type="slidenum">
              <a:rPr lang="en-US" smtClean="0"/>
              <a:t>6</a:t>
            </a:fld>
            <a:endParaRPr lang="en-US" dirty="0"/>
          </a:p>
        </p:txBody>
      </p:sp>
      <p:pic>
        <p:nvPicPr>
          <p:cNvPr id="10" name="Content Placeholder 9">
            <a:extLst>
              <a:ext uri="{FF2B5EF4-FFF2-40B4-BE49-F238E27FC236}">
                <a16:creationId xmlns:a16="http://schemas.microsoft.com/office/drawing/2014/main" id="{4C676B2D-F148-2E65-9651-217CA506EFAC}"/>
              </a:ext>
            </a:extLst>
          </p:cNvPr>
          <p:cNvPicPr>
            <a:picLocks noGrp="1" noChangeAspect="1"/>
          </p:cNvPicPr>
          <p:nvPr>
            <p:ph idx="1"/>
          </p:nvPr>
        </p:nvPicPr>
        <p:blipFill>
          <a:blip r:embed="rId2"/>
          <a:stretch>
            <a:fillRect/>
          </a:stretch>
        </p:blipFill>
        <p:spPr>
          <a:xfrm>
            <a:off x="611188" y="1431637"/>
            <a:ext cx="8597900" cy="3882747"/>
          </a:xfrm>
        </p:spPr>
      </p:pic>
      <p:sp>
        <p:nvSpPr>
          <p:cNvPr id="11" name="TextBox 10">
            <a:extLst>
              <a:ext uri="{FF2B5EF4-FFF2-40B4-BE49-F238E27FC236}">
                <a16:creationId xmlns:a16="http://schemas.microsoft.com/office/drawing/2014/main" id="{D559CF61-C539-2588-7E3A-16415CF5FE93}"/>
              </a:ext>
            </a:extLst>
          </p:cNvPr>
          <p:cNvSpPr txBox="1"/>
          <p:nvPr/>
        </p:nvSpPr>
        <p:spPr>
          <a:xfrm>
            <a:off x="1335643" y="5490090"/>
            <a:ext cx="5758949" cy="646331"/>
          </a:xfrm>
          <a:prstGeom prst="rect">
            <a:avLst/>
          </a:prstGeom>
          <a:noFill/>
        </p:spPr>
        <p:txBody>
          <a:bodyPr wrap="none" rtlCol="0">
            <a:spAutoFit/>
          </a:bodyPr>
          <a:lstStyle/>
          <a:p>
            <a:r>
              <a:rPr lang="en-US" dirty="0"/>
              <a:t>The TELO can update general information as needed, </a:t>
            </a:r>
          </a:p>
          <a:p>
            <a:r>
              <a:rPr lang="en-US" dirty="0"/>
              <a:t>rather than emailing TE Central. </a:t>
            </a:r>
          </a:p>
        </p:txBody>
      </p:sp>
    </p:spTree>
    <p:extLst>
      <p:ext uri="{BB962C8B-B14F-4D97-AF65-F5344CB8AC3E}">
        <p14:creationId xmlns:p14="http://schemas.microsoft.com/office/powerpoint/2010/main" val="48760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4122-38F3-CB4B-325D-9138FE4B35DC}"/>
              </a:ext>
            </a:extLst>
          </p:cNvPr>
          <p:cNvSpPr>
            <a:spLocks noGrp="1"/>
          </p:cNvSpPr>
          <p:nvPr>
            <p:ph type="title"/>
          </p:nvPr>
        </p:nvSpPr>
        <p:spPr>
          <a:xfrm>
            <a:off x="611710" y="609600"/>
            <a:ext cx="8596668" cy="1320800"/>
          </a:xfrm>
        </p:spPr>
        <p:txBody>
          <a:bodyPr anchor="t">
            <a:normAutofit/>
          </a:bodyPr>
          <a:lstStyle/>
          <a:p>
            <a:r>
              <a:rPr lang="en-US" dirty="0"/>
              <a:t>Annual Aid year information</a:t>
            </a:r>
          </a:p>
        </p:txBody>
      </p:sp>
      <p:pic>
        <p:nvPicPr>
          <p:cNvPr id="6" name="Content Placeholder 5">
            <a:extLst>
              <a:ext uri="{FF2B5EF4-FFF2-40B4-BE49-F238E27FC236}">
                <a16:creationId xmlns:a16="http://schemas.microsoft.com/office/drawing/2014/main" id="{504DF76B-A999-CA79-8FF1-7750C222A0E5}"/>
              </a:ext>
            </a:extLst>
          </p:cNvPr>
          <p:cNvPicPr>
            <a:picLocks noGrp="1" noChangeAspect="1"/>
          </p:cNvPicPr>
          <p:nvPr>
            <p:ph idx="1"/>
          </p:nvPr>
        </p:nvPicPr>
        <p:blipFill>
          <a:blip r:embed="rId2"/>
          <a:stretch>
            <a:fillRect/>
          </a:stretch>
        </p:blipFill>
        <p:spPr>
          <a:xfrm>
            <a:off x="-3833090" y="1465195"/>
            <a:ext cx="11600596" cy="3073307"/>
          </a:xfrm>
          <a:noFill/>
        </p:spPr>
      </p:pic>
      <p:sp>
        <p:nvSpPr>
          <p:cNvPr id="4" name="Slide Number Placeholder 3">
            <a:extLst>
              <a:ext uri="{FF2B5EF4-FFF2-40B4-BE49-F238E27FC236}">
                <a16:creationId xmlns:a16="http://schemas.microsoft.com/office/drawing/2014/main" id="{B4CE78BA-D60E-8CAB-4E97-773C4F2D2E96}"/>
              </a:ext>
            </a:extLst>
          </p:cNvPr>
          <p:cNvSpPr>
            <a:spLocks noGrp="1"/>
          </p:cNvSpPr>
          <p:nvPr>
            <p:ph type="sldNum" sz="quarter" idx="12"/>
          </p:nvPr>
        </p:nvSpPr>
        <p:spPr>
          <a:xfrm>
            <a:off x="8525039" y="6374176"/>
            <a:ext cx="683339" cy="365125"/>
          </a:xfrm>
        </p:spPr>
        <p:txBody>
          <a:bodyPr anchor="ctr">
            <a:normAutofit/>
          </a:bodyPr>
          <a:lstStyle/>
          <a:p>
            <a:pPr>
              <a:spcAft>
                <a:spcPts val="600"/>
              </a:spcAft>
            </a:pPr>
            <a:fld id="{3352CBF5-17B8-4387-88A6-ABF9F8C64D5A}" type="slidenum">
              <a:rPr lang="en-US" smtClean="0"/>
              <a:pPr>
                <a:spcAft>
                  <a:spcPts val="600"/>
                </a:spcAft>
              </a:pPr>
              <a:t>7</a:t>
            </a:fld>
            <a:endParaRPr lang="en-US"/>
          </a:p>
        </p:txBody>
      </p:sp>
      <p:sp>
        <p:nvSpPr>
          <p:cNvPr id="7" name="TextBox 6">
            <a:extLst>
              <a:ext uri="{FF2B5EF4-FFF2-40B4-BE49-F238E27FC236}">
                <a16:creationId xmlns:a16="http://schemas.microsoft.com/office/drawing/2014/main" id="{A52A20C2-5417-C7A0-3150-573DEEDC170B}"/>
              </a:ext>
            </a:extLst>
          </p:cNvPr>
          <p:cNvSpPr txBox="1"/>
          <p:nvPr/>
        </p:nvSpPr>
        <p:spPr>
          <a:xfrm>
            <a:off x="611710" y="4927601"/>
            <a:ext cx="8687058" cy="1200329"/>
          </a:xfrm>
          <a:prstGeom prst="rect">
            <a:avLst/>
          </a:prstGeom>
          <a:noFill/>
        </p:spPr>
        <p:txBody>
          <a:bodyPr wrap="none" rtlCol="0">
            <a:spAutoFit/>
          </a:bodyPr>
          <a:lstStyle/>
          <a:p>
            <a:r>
              <a:rPr lang="en-US" dirty="0"/>
              <a:t>Three aid years will be available for display. If information is incomplete, </a:t>
            </a:r>
          </a:p>
          <a:p>
            <a:r>
              <a:rPr lang="en-US" dirty="0"/>
              <a:t>the school will be greyed out. The student will not be able to select your school for </a:t>
            </a:r>
          </a:p>
          <a:p>
            <a:r>
              <a:rPr lang="en-US" dirty="0"/>
              <a:t>TE scholarship EXPORT or IMPORT. </a:t>
            </a:r>
          </a:p>
          <a:p>
            <a:r>
              <a:rPr lang="en-US" dirty="0"/>
              <a:t>A change log will track actions performed in the system and by whom. </a:t>
            </a:r>
          </a:p>
        </p:txBody>
      </p:sp>
    </p:spTree>
    <p:extLst>
      <p:ext uri="{BB962C8B-B14F-4D97-AF65-F5344CB8AC3E}">
        <p14:creationId xmlns:p14="http://schemas.microsoft.com/office/powerpoint/2010/main" val="75468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3EB6-9EBF-8A5D-1A63-2C38D2BC79B7}"/>
              </a:ext>
            </a:extLst>
          </p:cNvPr>
          <p:cNvSpPr>
            <a:spLocks noGrp="1"/>
          </p:cNvSpPr>
          <p:nvPr>
            <p:ph type="title"/>
          </p:nvPr>
        </p:nvSpPr>
        <p:spPr/>
        <p:txBody>
          <a:bodyPr/>
          <a:lstStyle/>
          <a:p>
            <a:r>
              <a:rPr lang="en-US" dirty="0"/>
              <a:t>Changes to the Annual Aid year profile</a:t>
            </a:r>
          </a:p>
        </p:txBody>
      </p:sp>
      <p:sp>
        <p:nvSpPr>
          <p:cNvPr id="3" name="Content Placeholder 2">
            <a:extLst>
              <a:ext uri="{FF2B5EF4-FFF2-40B4-BE49-F238E27FC236}">
                <a16:creationId xmlns:a16="http://schemas.microsoft.com/office/drawing/2014/main" id="{3DBE29D5-393A-1B63-C5B6-67B04BD368E9}"/>
              </a:ext>
            </a:extLst>
          </p:cNvPr>
          <p:cNvSpPr>
            <a:spLocks noGrp="1"/>
          </p:cNvSpPr>
          <p:nvPr>
            <p:ph idx="1"/>
          </p:nvPr>
        </p:nvSpPr>
        <p:spPr>
          <a:xfrm>
            <a:off x="611710" y="1865745"/>
            <a:ext cx="8596668" cy="4175617"/>
          </a:xfrm>
        </p:spPr>
        <p:txBody>
          <a:bodyPr/>
          <a:lstStyle/>
          <a:p>
            <a:r>
              <a:rPr lang="en-US" dirty="0"/>
              <a:t>Will you provide more than 8 semesters of tuition? </a:t>
            </a:r>
            <a:r>
              <a:rPr lang="en-US" dirty="0">
                <a:highlight>
                  <a:srgbClr val="FFFF00"/>
                </a:highlight>
              </a:rPr>
              <a:t>Yes or No</a:t>
            </a:r>
          </a:p>
          <a:p>
            <a:r>
              <a:rPr lang="en-US" dirty="0"/>
              <a:t>Select all student categories your school will consider offering TE scholarships.</a:t>
            </a:r>
          </a:p>
          <a:p>
            <a:r>
              <a:rPr lang="en-US" dirty="0"/>
              <a:t>Allow mid-year/transfer students?  </a:t>
            </a:r>
            <a:r>
              <a:rPr lang="en-US" dirty="0">
                <a:highlight>
                  <a:srgbClr val="FFFF00"/>
                </a:highlight>
              </a:rPr>
              <a:t>Yes or No</a:t>
            </a:r>
          </a:p>
          <a:p>
            <a:r>
              <a:rPr lang="en-US" dirty="0"/>
              <a:t>All TE scholars must complete the Free Application for Federal Student Aid (FAFSA) </a:t>
            </a:r>
            <a:r>
              <a:rPr lang="en-US" dirty="0">
                <a:highlight>
                  <a:srgbClr val="FFFF00"/>
                </a:highlight>
              </a:rPr>
              <a:t>Annually or Not required</a:t>
            </a:r>
          </a:p>
          <a:p>
            <a:r>
              <a:rPr lang="en-US" dirty="0"/>
              <a:t>The Primary TELO provides the </a:t>
            </a:r>
            <a:r>
              <a:rPr lang="en-US" b="1" dirty="0"/>
              <a:t>Percentage of Award Offers </a:t>
            </a:r>
            <a:r>
              <a:rPr lang="en-US" dirty="0"/>
              <a:t>detail.</a:t>
            </a:r>
          </a:p>
          <a:p>
            <a:pPr lvl="1"/>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6E9CB3-F441-F2FC-1CF2-56EA8E1430E1}"/>
              </a:ext>
            </a:extLst>
          </p:cNvPr>
          <p:cNvSpPr>
            <a:spLocks noGrp="1"/>
          </p:cNvSpPr>
          <p:nvPr>
            <p:ph type="sldNum" sz="quarter" idx="12"/>
          </p:nvPr>
        </p:nvSpPr>
        <p:spPr/>
        <p:txBody>
          <a:bodyPr/>
          <a:lstStyle/>
          <a:p>
            <a:fld id="{3352CBF5-17B8-4387-88A6-ABF9F8C64D5A}" type="slidenum">
              <a:rPr lang="en-US" smtClean="0"/>
              <a:t>8</a:t>
            </a:fld>
            <a:endParaRPr lang="en-US" dirty="0"/>
          </a:p>
        </p:txBody>
      </p:sp>
      <p:pic>
        <p:nvPicPr>
          <p:cNvPr id="6" name="Picture 5">
            <a:extLst>
              <a:ext uri="{FF2B5EF4-FFF2-40B4-BE49-F238E27FC236}">
                <a16:creationId xmlns:a16="http://schemas.microsoft.com/office/drawing/2014/main" id="{B2790332-1F42-99A6-20B6-B353734A787E}"/>
              </a:ext>
            </a:extLst>
          </p:cNvPr>
          <p:cNvPicPr>
            <a:picLocks noChangeAspect="1"/>
          </p:cNvPicPr>
          <p:nvPr/>
        </p:nvPicPr>
        <p:blipFill>
          <a:blip r:embed="rId2"/>
          <a:stretch>
            <a:fillRect/>
          </a:stretch>
        </p:blipFill>
        <p:spPr>
          <a:xfrm>
            <a:off x="889378" y="4575127"/>
            <a:ext cx="7878274" cy="704948"/>
          </a:xfrm>
          <a:prstGeom prst="rect">
            <a:avLst/>
          </a:prstGeom>
        </p:spPr>
      </p:pic>
      <p:cxnSp>
        <p:nvCxnSpPr>
          <p:cNvPr id="8" name="Straight Arrow Connector 7">
            <a:extLst>
              <a:ext uri="{FF2B5EF4-FFF2-40B4-BE49-F238E27FC236}">
                <a16:creationId xmlns:a16="http://schemas.microsoft.com/office/drawing/2014/main" id="{F1E6CB72-7CB5-25E0-37D8-077D88B7B458}"/>
              </a:ext>
            </a:extLst>
          </p:cNvPr>
          <p:cNvCxnSpPr/>
          <p:nvPr/>
        </p:nvCxnSpPr>
        <p:spPr>
          <a:xfrm flipH="1">
            <a:off x="3521798" y="4354717"/>
            <a:ext cx="1810693" cy="4526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211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0780-5D89-875C-4C30-6A3009ADBF83}"/>
              </a:ext>
            </a:extLst>
          </p:cNvPr>
          <p:cNvSpPr>
            <a:spLocks noGrp="1"/>
          </p:cNvSpPr>
          <p:nvPr>
            <p:ph type="title"/>
          </p:nvPr>
        </p:nvSpPr>
        <p:spPr/>
        <p:txBody>
          <a:bodyPr/>
          <a:lstStyle/>
          <a:p>
            <a:r>
              <a:rPr lang="en-US" dirty="0"/>
              <a:t>Changes to the Annual Aid year profile</a:t>
            </a:r>
          </a:p>
        </p:txBody>
      </p:sp>
      <p:sp>
        <p:nvSpPr>
          <p:cNvPr id="3" name="Content Placeholder 2">
            <a:extLst>
              <a:ext uri="{FF2B5EF4-FFF2-40B4-BE49-F238E27FC236}">
                <a16:creationId xmlns:a16="http://schemas.microsoft.com/office/drawing/2014/main" id="{DF8C701F-4447-9C81-AE3F-DE49C6B84C0E}"/>
              </a:ext>
            </a:extLst>
          </p:cNvPr>
          <p:cNvSpPr>
            <a:spLocks noGrp="1"/>
          </p:cNvSpPr>
          <p:nvPr>
            <p:ph idx="1"/>
          </p:nvPr>
        </p:nvSpPr>
        <p:spPr>
          <a:xfrm>
            <a:off x="611710" y="1819747"/>
            <a:ext cx="8596668" cy="4221615"/>
          </a:xfrm>
        </p:spPr>
        <p:txBody>
          <a:bodyPr/>
          <a:lstStyle/>
          <a:p>
            <a:r>
              <a:rPr lang="en-US" dirty="0"/>
              <a:t>We broadened the language regarding what is included in the TE scholarship:</a:t>
            </a:r>
          </a:p>
          <a:p>
            <a:pPr lvl="1"/>
            <a:r>
              <a:rPr lang="en-US" dirty="0"/>
              <a:t>If the student is eligible for a state grant, the grant is included as a part of the TE award.</a:t>
            </a:r>
          </a:p>
          <a:p>
            <a:pPr lvl="1"/>
            <a:r>
              <a:rPr lang="en-US" dirty="0"/>
              <a:t>Academic scholarships are included as a part of the TE scholarship award.</a:t>
            </a:r>
          </a:p>
          <a:p>
            <a:pPr lvl="1"/>
            <a:r>
              <a:rPr lang="en-US" dirty="0"/>
              <a:t>Talent scholarships such as Art, Music, Theatre or Athletics are included in the TE scholarship award.</a:t>
            </a:r>
          </a:p>
          <a:p>
            <a:pPr lvl="1"/>
            <a:r>
              <a:rPr lang="en-US" dirty="0"/>
              <a:t>Outside scholarships are included as a part of the TE scholarship award.</a:t>
            </a:r>
          </a:p>
          <a:p>
            <a:pPr lvl="1"/>
            <a:r>
              <a:rPr lang="en-US" dirty="0"/>
              <a:t>Tuition Exchange scholarships are required to live on campus.</a:t>
            </a:r>
          </a:p>
        </p:txBody>
      </p:sp>
      <p:sp>
        <p:nvSpPr>
          <p:cNvPr id="4" name="Slide Number Placeholder 3">
            <a:extLst>
              <a:ext uri="{FF2B5EF4-FFF2-40B4-BE49-F238E27FC236}">
                <a16:creationId xmlns:a16="http://schemas.microsoft.com/office/drawing/2014/main" id="{F090F1E0-AC98-7C66-E1FA-DD3ECC38447C}"/>
              </a:ext>
            </a:extLst>
          </p:cNvPr>
          <p:cNvSpPr>
            <a:spLocks noGrp="1"/>
          </p:cNvSpPr>
          <p:nvPr>
            <p:ph type="sldNum" sz="quarter" idx="12"/>
          </p:nvPr>
        </p:nvSpPr>
        <p:spPr/>
        <p:txBody>
          <a:bodyPr/>
          <a:lstStyle/>
          <a:p>
            <a:fld id="{3352CBF5-17B8-4387-88A6-ABF9F8C64D5A}" type="slidenum">
              <a:rPr lang="en-US" smtClean="0"/>
              <a:t>9</a:t>
            </a:fld>
            <a:endParaRPr lang="en-US" dirty="0"/>
          </a:p>
        </p:txBody>
      </p:sp>
    </p:spTree>
    <p:extLst>
      <p:ext uri="{BB962C8B-B14F-4D97-AF65-F5344CB8AC3E}">
        <p14:creationId xmlns:p14="http://schemas.microsoft.com/office/powerpoint/2010/main" val="3111832126"/>
      </p:ext>
    </p:extLst>
  </p:cSld>
  <p:clrMapOvr>
    <a:masterClrMapping/>
  </p:clrMapOvr>
</p:sld>
</file>

<file path=ppt/theme/theme1.xml><?xml version="1.0" encoding="utf-8"?>
<a:theme xmlns:a="http://schemas.openxmlformats.org/drawingml/2006/main" name="TE-Powerpoint Template_Blank">
  <a:themeElements>
    <a:clrScheme name="Custom 2">
      <a:dk1>
        <a:srgbClr val="000000"/>
      </a:dk1>
      <a:lt1>
        <a:srgbClr val="FFFFFF"/>
      </a:lt1>
      <a:dk2>
        <a:srgbClr val="003E79"/>
      </a:dk2>
      <a:lt2>
        <a:srgbClr val="DBEFF9"/>
      </a:lt2>
      <a:accent1>
        <a:srgbClr val="003E79"/>
      </a:accent1>
      <a:accent2>
        <a:srgbClr val="BED5E8"/>
      </a:accent2>
      <a:accent3>
        <a:srgbClr val="498B40"/>
      </a:accent3>
      <a:accent4>
        <a:srgbClr val="60B453"/>
      </a:accent4>
      <a:accent5>
        <a:srgbClr val="AFE3A8"/>
      </a:accent5>
      <a:accent6>
        <a:srgbClr val="FFFFFF"/>
      </a:accent6>
      <a:hlink>
        <a:srgbClr val="003E79"/>
      </a:hlink>
      <a:folHlink>
        <a:srgbClr val="498B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E-Powerpoint Template_Blank" id="{E27920E4-0BFC-47FF-8E4C-BEE70043E8DD}" vid="{E4CF1BCE-7111-4A66-A337-55E720EC5EFD}"/>
    </a:ext>
  </a:extLst>
</a:theme>
</file>

<file path=docProps/app.xml><?xml version="1.0" encoding="utf-8"?>
<Properties xmlns="http://schemas.openxmlformats.org/officeDocument/2006/extended-properties" xmlns:vt="http://schemas.openxmlformats.org/officeDocument/2006/docPropsVTypes">
  <Template>TE-Powerpoint Template_Blank</Template>
  <TotalTime>9003</TotalTime>
  <Words>2329</Words>
  <Application>Microsoft Office PowerPoint</Application>
  <PresentationFormat>Widescreen</PresentationFormat>
  <Paragraphs>268</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Open Sans</vt:lpstr>
      <vt:lpstr>Open Sans Semibold</vt:lpstr>
      <vt:lpstr>Wingdings 3</vt:lpstr>
      <vt:lpstr>TE-Powerpoint Template_Blank</vt:lpstr>
      <vt:lpstr>New System Updates continued</vt:lpstr>
      <vt:lpstr>Today’s focus</vt:lpstr>
      <vt:lpstr>Member program requirements &amp; expectations</vt:lpstr>
      <vt:lpstr>Primary TELO access</vt:lpstr>
      <vt:lpstr>Primary TELO access</vt:lpstr>
      <vt:lpstr>School Profile maintenance</vt:lpstr>
      <vt:lpstr>Annual Aid year information</vt:lpstr>
      <vt:lpstr>Changes to the Annual Aid year profile</vt:lpstr>
      <vt:lpstr>Changes to the Annual Aid year profile</vt:lpstr>
      <vt:lpstr>Changes to the Annual Aid year profile</vt:lpstr>
      <vt:lpstr>Deadline Maintenance</vt:lpstr>
      <vt:lpstr>Export or Import Enrollment Fee</vt:lpstr>
      <vt:lpstr>New system expectations and requirements review</vt:lpstr>
      <vt:lpstr>So, exactly what is the Daily Digest email?</vt:lpstr>
      <vt:lpstr>Brain break!</vt:lpstr>
      <vt:lpstr>Current TELO system closeout </vt:lpstr>
      <vt:lpstr>Let’s create positive action by being pro-active</vt:lpstr>
      <vt:lpstr>What data transfers?</vt:lpstr>
      <vt:lpstr>Calendar of events related to the launch</vt:lpstr>
      <vt:lpstr>Student account and application process July 1 and beyond </vt:lpstr>
      <vt:lpstr>Application process – first time creating a student account</vt:lpstr>
      <vt:lpstr>Application process – first time creating a student account</vt:lpstr>
      <vt:lpstr>Application process – after log in details are established read the directions!</vt:lpstr>
      <vt:lpstr>The TE-EZ online app sections</vt:lpstr>
      <vt:lpstr>The TE-EZ online app sections</vt:lpstr>
      <vt:lpstr>The TE-EZ Online app sections</vt:lpstr>
      <vt:lpstr>Student TE-EZ Online app tracking</vt:lpstr>
      <vt:lpstr>Options for updating TE-EZ Online app after initial submission</vt:lpstr>
      <vt:lpstr>Student Account sign in</vt:lpstr>
      <vt:lpstr>Hey, my password isn’t working</vt:lpstr>
      <vt:lpstr>Temporary password email</vt:lpstr>
      <vt:lpstr>Logging in after resetting my password</vt:lpstr>
      <vt:lpstr>Hey, I might want to transfer</vt:lpstr>
      <vt:lpstr>Student transfer action</vt:lpstr>
      <vt:lpstr>Student transfer action</vt:lpstr>
      <vt:lpstr>What does the employer TELO see?</vt:lpstr>
      <vt:lpstr>What does the employer TELO see?</vt:lpstr>
      <vt:lpstr>Three custom fields</vt:lpstr>
      <vt:lpstr>TE Overview upon sign-in</vt:lpstr>
      <vt:lpstr>Let’s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System Updates continue</dc:title>
  <dc:creator>Janet Hanson</dc:creator>
  <cp:lastModifiedBy>Janet Hanson</cp:lastModifiedBy>
  <cp:revision>21</cp:revision>
  <dcterms:created xsi:type="dcterms:W3CDTF">2024-03-18T21:01:35Z</dcterms:created>
  <dcterms:modified xsi:type="dcterms:W3CDTF">2024-03-27T15:43:04Z</dcterms:modified>
</cp:coreProperties>
</file>