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F288A0-527E-4DAF-9443-87C402EC5CD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Leave of Absence Snippet</a:t>
            </a:r>
          </a:p>
        </p:txBody>
      </p:sp>
      <p:sp>
        <p:nvSpPr>
          <p:cNvPr id="3" name="Date Placeholder 2">
            <a:extLst>
              <a:ext uri="{FF2B5EF4-FFF2-40B4-BE49-F238E27FC236}">
                <a16:creationId xmlns:a16="http://schemas.microsoft.com/office/drawing/2014/main" id="{9601AFD5-5CB2-45E3-AB65-C2130E488B2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12/13/2021</a:t>
            </a:r>
          </a:p>
        </p:txBody>
      </p:sp>
      <p:sp>
        <p:nvSpPr>
          <p:cNvPr id="4" name="Footer Placeholder 3">
            <a:extLst>
              <a:ext uri="{FF2B5EF4-FFF2-40B4-BE49-F238E27FC236}">
                <a16:creationId xmlns:a16="http://schemas.microsoft.com/office/drawing/2014/main" id="{AD5020AE-7058-461D-A7DE-8AE49CD0FA8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EA11406-9DD5-449F-B6C3-3FC8187C12B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9CBB50C-DD9B-459D-A1C1-F794F48269D1}" type="slidenum">
              <a:rPr lang="en-US" smtClean="0"/>
              <a:t>‹#›</a:t>
            </a:fld>
            <a:endParaRPr lang="en-US"/>
          </a:p>
        </p:txBody>
      </p:sp>
    </p:spTree>
    <p:extLst>
      <p:ext uri="{BB962C8B-B14F-4D97-AF65-F5344CB8AC3E}">
        <p14:creationId xmlns:p14="http://schemas.microsoft.com/office/powerpoint/2010/main" val="68905094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Leave of Absence Snippet</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12/13/2021</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A9A2C-5213-4A56-83A3-187C49344227}" type="slidenum">
              <a:rPr lang="en-US" smtClean="0"/>
              <a:t>‹#›</a:t>
            </a:fld>
            <a:endParaRPr lang="en-US"/>
          </a:p>
        </p:txBody>
      </p:sp>
    </p:spTree>
    <p:extLst>
      <p:ext uri="{BB962C8B-B14F-4D97-AF65-F5344CB8AC3E}">
        <p14:creationId xmlns:p14="http://schemas.microsoft.com/office/powerpoint/2010/main" val="3390118042"/>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58F3-699D-4A8D-A4DC-DAED16C439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592AE3-06A0-4208-9F8E-901F80187F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FDE256-E8B1-40AD-8E22-95AB6B258796}"/>
              </a:ext>
            </a:extLst>
          </p:cNvPr>
          <p:cNvSpPr>
            <a:spLocks noGrp="1"/>
          </p:cNvSpPr>
          <p:nvPr>
            <p:ph type="dt" sz="half" idx="10"/>
          </p:nvPr>
        </p:nvSpPr>
        <p:spPr/>
        <p:txBody>
          <a:bodyPr/>
          <a:lstStyle/>
          <a:p>
            <a:fld id="{7BA5AB1D-9FC5-4506-AB74-046FF041A398}" type="datetime1">
              <a:rPr lang="en-US" smtClean="0"/>
              <a:t>4/5/2023</a:t>
            </a:fld>
            <a:endParaRPr lang="en-US"/>
          </a:p>
        </p:txBody>
      </p:sp>
      <p:sp>
        <p:nvSpPr>
          <p:cNvPr id="5" name="Footer Placeholder 4">
            <a:extLst>
              <a:ext uri="{FF2B5EF4-FFF2-40B4-BE49-F238E27FC236}">
                <a16:creationId xmlns:a16="http://schemas.microsoft.com/office/drawing/2014/main" id="{4D8B2224-4F2F-4E7B-8E40-C9DB11C28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4D425D-8672-4DDB-B089-77F2A16A1306}"/>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1935264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269A9-3B5B-4DF6-9E3A-2F21923A95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BB4BED-4E08-451C-A8BA-A024DEC303E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3CA7D-F8E2-4DB0-9BB6-CFC8FF3D0BFA}"/>
              </a:ext>
            </a:extLst>
          </p:cNvPr>
          <p:cNvSpPr>
            <a:spLocks noGrp="1"/>
          </p:cNvSpPr>
          <p:nvPr>
            <p:ph type="dt" sz="half" idx="10"/>
          </p:nvPr>
        </p:nvSpPr>
        <p:spPr/>
        <p:txBody>
          <a:bodyPr/>
          <a:lstStyle/>
          <a:p>
            <a:fld id="{A06A339D-AD52-4DF0-9804-11A96C5EA3D5}" type="datetime1">
              <a:rPr lang="en-US" smtClean="0"/>
              <a:t>4/5/2023</a:t>
            </a:fld>
            <a:endParaRPr lang="en-US"/>
          </a:p>
        </p:txBody>
      </p:sp>
      <p:sp>
        <p:nvSpPr>
          <p:cNvPr id="5" name="Footer Placeholder 4">
            <a:extLst>
              <a:ext uri="{FF2B5EF4-FFF2-40B4-BE49-F238E27FC236}">
                <a16:creationId xmlns:a16="http://schemas.microsoft.com/office/drawing/2014/main" id="{9B51B5A7-8080-4D32-A41E-5F3546A78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002DA2-4A72-427D-BCBE-FA0303BC7265}"/>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130698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84E528-DB35-4644-9515-DB4E861A6A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B29F68-B9B5-4A92-A971-52B053091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1D04F-6C14-4A86-A8DF-BCFF64AE6780}"/>
              </a:ext>
            </a:extLst>
          </p:cNvPr>
          <p:cNvSpPr>
            <a:spLocks noGrp="1"/>
          </p:cNvSpPr>
          <p:nvPr>
            <p:ph type="dt" sz="half" idx="10"/>
          </p:nvPr>
        </p:nvSpPr>
        <p:spPr/>
        <p:txBody>
          <a:bodyPr/>
          <a:lstStyle/>
          <a:p>
            <a:fld id="{E3B65167-7F83-4741-94F8-5CEF40DBDD4A}" type="datetime1">
              <a:rPr lang="en-US" smtClean="0"/>
              <a:t>4/5/2023</a:t>
            </a:fld>
            <a:endParaRPr lang="en-US"/>
          </a:p>
        </p:txBody>
      </p:sp>
      <p:sp>
        <p:nvSpPr>
          <p:cNvPr id="5" name="Footer Placeholder 4">
            <a:extLst>
              <a:ext uri="{FF2B5EF4-FFF2-40B4-BE49-F238E27FC236}">
                <a16:creationId xmlns:a16="http://schemas.microsoft.com/office/drawing/2014/main" id="{40456198-1E8A-4645-9A24-EFBA012EA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A5E3A-9010-4034-B309-25A426CDE50D}"/>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392389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62F0A-C596-498A-AC6F-FCF6659E2D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0EAC3A-B7D0-4165-903F-C10BDBBBAA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5FC6C-52F8-4609-A66B-A9F2128CE4C6}"/>
              </a:ext>
            </a:extLst>
          </p:cNvPr>
          <p:cNvSpPr>
            <a:spLocks noGrp="1"/>
          </p:cNvSpPr>
          <p:nvPr>
            <p:ph type="dt" sz="half" idx="10"/>
          </p:nvPr>
        </p:nvSpPr>
        <p:spPr/>
        <p:txBody>
          <a:bodyPr/>
          <a:lstStyle/>
          <a:p>
            <a:fld id="{4BA49318-74D1-410B-BE44-667C710053EB}" type="datetime1">
              <a:rPr lang="en-US" smtClean="0"/>
              <a:t>4/5/2023</a:t>
            </a:fld>
            <a:endParaRPr lang="en-US"/>
          </a:p>
        </p:txBody>
      </p:sp>
      <p:sp>
        <p:nvSpPr>
          <p:cNvPr id="5" name="Footer Placeholder 4">
            <a:extLst>
              <a:ext uri="{FF2B5EF4-FFF2-40B4-BE49-F238E27FC236}">
                <a16:creationId xmlns:a16="http://schemas.microsoft.com/office/drawing/2014/main" id="{FD5B5903-F0FC-487D-90D4-77A989098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4E42C-A2B5-47D7-A39F-3DBE38C67A77}"/>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387262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4956-6BF6-497E-B02C-3F2DAE2734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DDBF032-D5AC-46D7-ABE8-AEAC374F2D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871363-A332-4927-B2B4-50F172BDA7C2}"/>
              </a:ext>
            </a:extLst>
          </p:cNvPr>
          <p:cNvSpPr>
            <a:spLocks noGrp="1"/>
          </p:cNvSpPr>
          <p:nvPr>
            <p:ph type="dt" sz="half" idx="10"/>
          </p:nvPr>
        </p:nvSpPr>
        <p:spPr/>
        <p:txBody>
          <a:bodyPr/>
          <a:lstStyle/>
          <a:p>
            <a:fld id="{39E1C2A6-C36C-4782-8FFE-995758719EF2}" type="datetime1">
              <a:rPr lang="en-US" smtClean="0"/>
              <a:t>4/5/2023</a:t>
            </a:fld>
            <a:endParaRPr lang="en-US"/>
          </a:p>
        </p:txBody>
      </p:sp>
      <p:sp>
        <p:nvSpPr>
          <p:cNvPr id="5" name="Footer Placeholder 4">
            <a:extLst>
              <a:ext uri="{FF2B5EF4-FFF2-40B4-BE49-F238E27FC236}">
                <a16:creationId xmlns:a16="http://schemas.microsoft.com/office/drawing/2014/main" id="{69EE0442-0379-4F5D-A589-22CA93873E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613EB-F867-4D1C-AA93-4C3B4F85BA21}"/>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259471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CA70A-6CEB-4BA1-9DEF-C90B266C8E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3E491D-429A-4E03-A669-F32309EB8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4D355-854D-4857-AA4B-25B4DBDC4B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7A44DF-F6BF-4D0C-A83A-BD03FEE35B4D}"/>
              </a:ext>
            </a:extLst>
          </p:cNvPr>
          <p:cNvSpPr>
            <a:spLocks noGrp="1"/>
          </p:cNvSpPr>
          <p:nvPr>
            <p:ph type="dt" sz="half" idx="10"/>
          </p:nvPr>
        </p:nvSpPr>
        <p:spPr/>
        <p:txBody>
          <a:bodyPr/>
          <a:lstStyle/>
          <a:p>
            <a:fld id="{9828FDC2-BDA4-4D38-8B35-701B27F59CC1}" type="datetime1">
              <a:rPr lang="en-US" smtClean="0"/>
              <a:t>4/5/2023</a:t>
            </a:fld>
            <a:endParaRPr lang="en-US"/>
          </a:p>
        </p:txBody>
      </p:sp>
      <p:sp>
        <p:nvSpPr>
          <p:cNvPr id="6" name="Footer Placeholder 5">
            <a:extLst>
              <a:ext uri="{FF2B5EF4-FFF2-40B4-BE49-F238E27FC236}">
                <a16:creationId xmlns:a16="http://schemas.microsoft.com/office/drawing/2014/main" id="{A9BE1086-82AA-4886-A2D6-EE256051FB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BBC226-9D20-475D-9EAC-5AA87FA3D378}"/>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203493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FA56B-6ED5-450B-8AF5-18614ABE72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CEFC53-33BF-4288-8D14-125A37B445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8634C7-CB76-4432-8EBA-4961C622E3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E1FC15-005E-496C-935F-7991B35CA8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AE1C28-D6F4-4345-8594-A588E2B2F6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3922EA8-D11A-48B8-8FBC-DD91B8A6185B}"/>
              </a:ext>
            </a:extLst>
          </p:cNvPr>
          <p:cNvSpPr>
            <a:spLocks noGrp="1"/>
          </p:cNvSpPr>
          <p:nvPr>
            <p:ph type="dt" sz="half" idx="10"/>
          </p:nvPr>
        </p:nvSpPr>
        <p:spPr/>
        <p:txBody>
          <a:bodyPr/>
          <a:lstStyle/>
          <a:p>
            <a:fld id="{9151D165-3D7C-459B-BDED-CF8F00E35C7F}" type="datetime1">
              <a:rPr lang="en-US" smtClean="0"/>
              <a:t>4/5/2023</a:t>
            </a:fld>
            <a:endParaRPr lang="en-US"/>
          </a:p>
        </p:txBody>
      </p:sp>
      <p:sp>
        <p:nvSpPr>
          <p:cNvPr id="8" name="Footer Placeholder 7">
            <a:extLst>
              <a:ext uri="{FF2B5EF4-FFF2-40B4-BE49-F238E27FC236}">
                <a16:creationId xmlns:a16="http://schemas.microsoft.com/office/drawing/2014/main" id="{A435D147-0531-44FE-9C0B-B366A5EA57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01804D-2D5F-419A-B5FC-1E398B49C000}"/>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345079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7895-7E6C-4DD8-9DDF-10BEFDF6E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0990E8-F3CC-4BB1-92B9-F7F80257DE43}"/>
              </a:ext>
            </a:extLst>
          </p:cNvPr>
          <p:cNvSpPr>
            <a:spLocks noGrp="1"/>
          </p:cNvSpPr>
          <p:nvPr>
            <p:ph type="dt" sz="half" idx="10"/>
          </p:nvPr>
        </p:nvSpPr>
        <p:spPr/>
        <p:txBody>
          <a:bodyPr/>
          <a:lstStyle/>
          <a:p>
            <a:fld id="{D0E0AF5F-056E-49C6-A660-7FB8856FD961}" type="datetime1">
              <a:rPr lang="en-US" smtClean="0"/>
              <a:t>4/5/2023</a:t>
            </a:fld>
            <a:endParaRPr lang="en-US"/>
          </a:p>
        </p:txBody>
      </p:sp>
      <p:sp>
        <p:nvSpPr>
          <p:cNvPr id="4" name="Footer Placeholder 3">
            <a:extLst>
              <a:ext uri="{FF2B5EF4-FFF2-40B4-BE49-F238E27FC236}">
                <a16:creationId xmlns:a16="http://schemas.microsoft.com/office/drawing/2014/main" id="{A029F388-6995-4092-B03C-5B4FFB53BF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D86F54-09BA-468E-98C4-545F4B549C72}"/>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299303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0C04FA-B4B4-4E2F-8820-9E21269499F6}"/>
              </a:ext>
            </a:extLst>
          </p:cNvPr>
          <p:cNvSpPr>
            <a:spLocks noGrp="1"/>
          </p:cNvSpPr>
          <p:nvPr>
            <p:ph type="dt" sz="half" idx="10"/>
          </p:nvPr>
        </p:nvSpPr>
        <p:spPr/>
        <p:txBody>
          <a:bodyPr/>
          <a:lstStyle/>
          <a:p>
            <a:fld id="{936F6C34-581E-42DA-85BD-C5F5EDCAEB38}" type="datetime1">
              <a:rPr lang="en-US" smtClean="0"/>
              <a:t>4/5/2023</a:t>
            </a:fld>
            <a:endParaRPr lang="en-US"/>
          </a:p>
        </p:txBody>
      </p:sp>
      <p:sp>
        <p:nvSpPr>
          <p:cNvPr id="3" name="Footer Placeholder 2">
            <a:extLst>
              <a:ext uri="{FF2B5EF4-FFF2-40B4-BE49-F238E27FC236}">
                <a16:creationId xmlns:a16="http://schemas.microsoft.com/office/drawing/2014/main" id="{4695E926-93BA-4F4A-9AB6-C3CB212988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F03791-6992-4597-B68F-579731941206}"/>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2642851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878D-4BA3-433C-9B1C-C6A02D8E3D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113028-DD80-4211-85DC-4CB76A14F1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5E14C3-F308-47FD-9DF1-F577E0977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FD9B60-066B-43E5-8F8E-E3419A46F320}"/>
              </a:ext>
            </a:extLst>
          </p:cNvPr>
          <p:cNvSpPr>
            <a:spLocks noGrp="1"/>
          </p:cNvSpPr>
          <p:nvPr>
            <p:ph type="dt" sz="half" idx="10"/>
          </p:nvPr>
        </p:nvSpPr>
        <p:spPr/>
        <p:txBody>
          <a:bodyPr/>
          <a:lstStyle/>
          <a:p>
            <a:fld id="{240C9810-48A1-479F-92AA-A85001D692A7}" type="datetime1">
              <a:rPr lang="en-US" smtClean="0"/>
              <a:t>4/5/2023</a:t>
            </a:fld>
            <a:endParaRPr lang="en-US"/>
          </a:p>
        </p:txBody>
      </p:sp>
      <p:sp>
        <p:nvSpPr>
          <p:cNvPr id="6" name="Footer Placeholder 5">
            <a:extLst>
              <a:ext uri="{FF2B5EF4-FFF2-40B4-BE49-F238E27FC236}">
                <a16:creationId xmlns:a16="http://schemas.microsoft.com/office/drawing/2014/main" id="{F0CA7D46-F2E9-4A38-A486-F60963918D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91D54-F990-408A-81C9-70A8F09FB6A4}"/>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1984055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7DB89-8ECA-42F9-A0AB-7C8ED8DED8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2BC926-0E1B-4E64-9C5C-2BB185506F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57DBAA-FC82-4EEB-8902-7E04C00BC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87FA8-CD53-4815-9297-41666604E270}"/>
              </a:ext>
            </a:extLst>
          </p:cNvPr>
          <p:cNvSpPr>
            <a:spLocks noGrp="1"/>
          </p:cNvSpPr>
          <p:nvPr>
            <p:ph type="dt" sz="half" idx="10"/>
          </p:nvPr>
        </p:nvSpPr>
        <p:spPr/>
        <p:txBody>
          <a:bodyPr/>
          <a:lstStyle/>
          <a:p>
            <a:fld id="{B3684D33-AE03-4D5E-8629-65A38A93FFD1}" type="datetime1">
              <a:rPr lang="en-US" smtClean="0"/>
              <a:t>4/5/2023</a:t>
            </a:fld>
            <a:endParaRPr lang="en-US"/>
          </a:p>
        </p:txBody>
      </p:sp>
      <p:sp>
        <p:nvSpPr>
          <p:cNvPr id="6" name="Footer Placeholder 5">
            <a:extLst>
              <a:ext uri="{FF2B5EF4-FFF2-40B4-BE49-F238E27FC236}">
                <a16:creationId xmlns:a16="http://schemas.microsoft.com/office/drawing/2014/main" id="{88A33A5C-A85A-4B72-9296-AF1E7AE0F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073B5-5C44-4F5B-AFEA-010937A87AC1}"/>
              </a:ext>
            </a:extLst>
          </p:cNvPr>
          <p:cNvSpPr>
            <a:spLocks noGrp="1"/>
          </p:cNvSpPr>
          <p:nvPr>
            <p:ph type="sldNum" sz="quarter" idx="12"/>
          </p:nvPr>
        </p:nvSpPr>
        <p:spPr/>
        <p:txBody>
          <a:bodyPr/>
          <a:lstStyle/>
          <a:p>
            <a:fld id="{C3DBBEBD-647E-45C7-9C1E-21BCF3F98377}" type="slidenum">
              <a:rPr lang="en-US" smtClean="0"/>
              <a:t>‹#›</a:t>
            </a:fld>
            <a:endParaRPr lang="en-US"/>
          </a:p>
        </p:txBody>
      </p:sp>
    </p:spTree>
    <p:extLst>
      <p:ext uri="{BB962C8B-B14F-4D97-AF65-F5344CB8AC3E}">
        <p14:creationId xmlns:p14="http://schemas.microsoft.com/office/powerpoint/2010/main" val="242078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0E17AC-67A6-4C9D-A119-B5C6CBA5E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0FD6D6-9353-4C29-9F51-2C9645784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AAB24-D0D9-45DF-A6D0-064EBCE1F4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B5086-59D5-4E22-9AED-D77F9C1D954E}" type="datetime1">
              <a:rPr lang="en-US" smtClean="0"/>
              <a:t>4/5/2023</a:t>
            </a:fld>
            <a:endParaRPr lang="en-US"/>
          </a:p>
        </p:txBody>
      </p:sp>
      <p:sp>
        <p:nvSpPr>
          <p:cNvPr id="5" name="Footer Placeholder 4">
            <a:extLst>
              <a:ext uri="{FF2B5EF4-FFF2-40B4-BE49-F238E27FC236}">
                <a16:creationId xmlns:a16="http://schemas.microsoft.com/office/drawing/2014/main" id="{A76929BC-74EC-4843-99F0-10864A3ACF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2A24C03-BC10-467A-9B1A-62D415F9D3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BBEBD-647E-45C7-9C1E-21BCF3F98377}" type="slidenum">
              <a:rPr lang="en-US" smtClean="0"/>
              <a:t>‹#›</a:t>
            </a:fld>
            <a:endParaRPr lang="en-US"/>
          </a:p>
        </p:txBody>
      </p:sp>
    </p:spTree>
    <p:extLst>
      <p:ext uri="{BB962C8B-B14F-4D97-AF65-F5344CB8AC3E}">
        <p14:creationId xmlns:p14="http://schemas.microsoft.com/office/powerpoint/2010/main" val="815126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EC975E69-2EAF-4C3A-AC0D-BD70B0FEFA19}"/>
              </a:ext>
            </a:extLst>
          </p:cNvPr>
          <p:cNvSpPr>
            <a:spLocks noGrp="1"/>
          </p:cNvSpPr>
          <p:nvPr>
            <p:ph type="ctrTitle"/>
          </p:nvPr>
        </p:nvSpPr>
        <p:spPr>
          <a:xfrm>
            <a:off x="2428875" y="707132"/>
            <a:ext cx="3667125" cy="2387600"/>
          </a:xfrm>
        </p:spPr>
        <p:txBody>
          <a:bodyPr>
            <a:normAutofit/>
          </a:bodyPr>
          <a:lstStyle/>
          <a:p>
            <a:pPr algn="l"/>
            <a:r>
              <a:rPr lang="en-US" sz="3500">
                <a:solidFill>
                  <a:schemeClr val="bg1"/>
                </a:solidFill>
                <a:latin typeface="Open Sans" panose="020B0606030504020204" pitchFamily="34" charset="0"/>
                <a:ea typeface="Open Sans" panose="020B0606030504020204" pitchFamily="34" charset="0"/>
                <a:cs typeface="Open Sans" panose="020B0606030504020204" pitchFamily="34" charset="0"/>
              </a:rPr>
              <a:t>Leave of Absence</a:t>
            </a:r>
          </a:p>
        </p:txBody>
      </p:sp>
      <p:sp>
        <p:nvSpPr>
          <p:cNvPr id="3" name="Subtitle 2">
            <a:extLst>
              <a:ext uri="{FF2B5EF4-FFF2-40B4-BE49-F238E27FC236}">
                <a16:creationId xmlns:a16="http://schemas.microsoft.com/office/drawing/2014/main" id="{57EA077F-957C-43AD-B87D-1047AAF7AEBD}"/>
              </a:ext>
            </a:extLst>
          </p:cNvPr>
          <p:cNvSpPr>
            <a:spLocks noGrp="1"/>
          </p:cNvSpPr>
          <p:nvPr>
            <p:ph type="subTitle" idx="1"/>
          </p:nvPr>
        </p:nvSpPr>
        <p:spPr>
          <a:xfrm>
            <a:off x="2428876" y="3494783"/>
            <a:ext cx="3667124" cy="2201159"/>
          </a:xfrm>
        </p:spPr>
        <p:txBody>
          <a:bodyPr>
            <a:normAutofit/>
          </a:bodyPr>
          <a:lstStyle/>
          <a:p>
            <a:pPr algn="l"/>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Import schools</a:t>
            </a:r>
          </a:p>
          <a:p>
            <a:pPr algn="l"/>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&amp;</a:t>
            </a:r>
          </a:p>
          <a:p>
            <a:pPr algn="l"/>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Export schools</a:t>
            </a:r>
          </a:p>
        </p:txBody>
      </p:sp>
      <p:cxnSp>
        <p:nvCxnSpPr>
          <p:cNvPr id="45" name="Straight Connector 44">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8" name="Graphic 27" descr="Clock">
            <a:extLst>
              <a:ext uri="{FF2B5EF4-FFF2-40B4-BE49-F238E27FC236}">
                <a16:creationId xmlns:a16="http://schemas.microsoft.com/office/drawing/2014/main" id="{35171BF9-2E4C-15D3-C82A-A2916169CE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47472" y="1069837"/>
            <a:ext cx="4718321" cy="4718321"/>
          </a:xfrm>
          <a:prstGeom prst="rect">
            <a:avLst/>
          </a:prstGeom>
        </p:spPr>
      </p:pic>
      <p:sp>
        <p:nvSpPr>
          <p:cNvPr id="4" name="Slide Number Placeholder 3">
            <a:extLst>
              <a:ext uri="{FF2B5EF4-FFF2-40B4-BE49-F238E27FC236}">
                <a16:creationId xmlns:a16="http://schemas.microsoft.com/office/drawing/2014/main" id="{4E458494-D0B8-4B5B-B5D8-8C29ACA8EB00}"/>
              </a:ext>
            </a:extLst>
          </p:cNvPr>
          <p:cNvSpPr>
            <a:spLocks noGrp="1"/>
          </p:cNvSpPr>
          <p:nvPr>
            <p:ph type="sldNum" sz="quarter" idx="12"/>
          </p:nvPr>
        </p:nvSpPr>
        <p:spPr>
          <a:xfrm>
            <a:off x="10277476" y="6356350"/>
            <a:ext cx="1076324" cy="365125"/>
          </a:xfrm>
        </p:spPr>
        <p:txBody>
          <a:bodyPr>
            <a:normAutofit/>
          </a:bodyPr>
          <a:lstStyle/>
          <a:p>
            <a:pPr>
              <a:spcAft>
                <a:spcPts val="600"/>
              </a:spcAft>
            </a:pPr>
            <a:fld id="{C3DBBEBD-647E-45C7-9C1E-21BCF3F98377}" type="slidenum">
              <a:rPr lang="en-US">
                <a:solidFill>
                  <a:srgbClr val="FFFFFF"/>
                </a:solidFill>
              </a:rPr>
              <a:pPr>
                <a:spcAft>
                  <a:spcPts val="600"/>
                </a:spcAft>
              </a:pPr>
              <a:t>1</a:t>
            </a:fld>
            <a:endParaRPr lang="en-US">
              <a:solidFill>
                <a:srgbClr val="FFFFFF"/>
              </a:solidFill>
            </a:endParaRPr>
          </a:p>
        </p:txBody>
      </p:sp>
      <p:sp>
        <p:nvSpPr>
          <p:cNvPr id="47" name="Rectangle 46">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6413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DD9E684-D339-40C8-A73C-748D83072767}"/>
              </a:ext>
            </a:extLst>
          </p:cNvPr>
          <p:cNvSpPr>
            <a:spLocks noGrp="1"/>
          </p:cNvSpPr>
          <p:nvPr>
            <p:ph type="sldNum" sz="quarter" idx="12"/>
          </p:nvPr>
        </p:nvSpPr>
        <p:spPr/>
        <p:txBody>
          <a:bodyPr/>
          <a:lstStyle/>
          <a:p>
            <a:fld id="{C3DBBEBD-647E-45C7-9C1E-21BCF3F98377}" type="slidenum">
              <a:rPr lang="en-US" smtClean="0"/>
              <a:t>2</a:t>
            </a:fld>
            <a:endParaRPr lang="en-US"/>
          </a:p>
        </p:txBody>
      </p:sp>
      <p:sp>
        <p:nvSpPr>
          <p:cNvPr id="4" name="TextBox 3">
            <a:extLst>
              <a:ext uri="{FF2B5EF4-FFF2-40B4-BE49-F238E27FC236}">
                <a16:creationId xmlns:a16="http://schemas.microsoft.com/office/drawing/2014/main" id="{CD3ADA8C-B276-4519-8AB2-E5A498371332}"/>
              </a:ext>
            </a:extLst>
          </p:cNvPr>
          <p:cNvSpPr txBox="1"/>
          <p:nvPr/>
        </p:nvSpPr>
        <p:spPr>
          <a:xfrm>
            <a:off x="448574" y="370936"/>
            <a:ext cx="4818751" cy="369332"/>
          </a:xfrm>
          <a:prstGeom prst="rect">
            <a:avLst/>
          </a:prstGeom>
          <a:noFill/>
        </p:spPr>
        <p:txBody>
          <a:bodyPr wrap="square" rtlCol="0">
            <a:spAutoFit/>
          </a:bodyPr>
          <a:lstStyle/>
          <a:p>
            <a:r>
              <a:rPr lang="en-US" b="1" dirty="0">
                <a:highlight>
                  <a:srgbClr val="FFFF00"/>
                </a:highlight>
                <a:latin typeface="Open Sans" panose="020B0606030504020204" pitchFamily="34" charset="0"/>
                <a:ea typeface="Open Sans" panose="020B0606030504020204" pitchFamily="34" charset="0"/>
                <a:cs typeface="Open Sans" panose="020B0606030504020204" pitchFamily="34" charset="0"/>
              </a:rPr>
              <a:t>Leave of Absence – Import schools</a:t>
            </a:r>
          </a:p>
        </p:txBody>
      </p:sp>
      <p:pic>
        <p:nvPicPr>
          <p:cNvPr id="6" name="Picture 5">
            <a:extLst>
              <a:ext uri="{FF2B5EF4-FFF2-40B4-BE49-F238E27FC236}">
                <a16:creationId xmlns:a16="http://schemas.microsoft.com/office/drawing/2014/main" id="{B90F88B5-1DAC-4299-815B-AE79AF1AD6DC}"/>
              </a:ext>
            </a:extLst>
          </p:cNvPr>
          <p:cNvPicPr>
            <a:picLocks noChangeAspect="1"/>
          </p:cNvPicPr>
          <p:nvPr/>
        </p:nvPicPr>
        <p:blipFill>
          <a:blip r:embed="rId2"/>
          <a:stretch>
            <a:fillRect/>
          </a:stretch>
        </p:blipFill>
        <p:spPr>
          <a:xfrm>
            <a:off x="519112" y="871537"/>
            <a:ext cx="3114675" cy="3990975"/>
          </a:xfrm>
          <a:prstGeom prst="rect">
            <a:avLst/>
          </a:prstGeom>
        </p:spPr>
      </p:pic>
      <p:sp>
        <p:nvSpPr>
          <p:cNvPr id="9" name="TextBox 8">
            <a:extLst>
              <a:ext uri="{FF2B5EF4-FFF2-40B4-BE49-F238E27FC236}">
                <a16:creationId xmlns:a16="http://schemas.microsoft.com/office/drawing/2014/main" id="{890D037E-440C-42AE-9944-303995133021}"/>
              </a:ext>
            </a:extLst>
          </p:cNvPr>
          <p:cNvSpPr txBox="1"/>
          <p:nvPr/>
        </p:nvSpPr>
        <p:spPr>
          <a:xfrm>
            <a:off x="3800475" y="1834551"/>
            <a:ext cx="2745536" cy="1754326"/>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The Import TELO locates the name of the student </a:t>
            </a:r>
            <a:r>
              <a:rPr lang="en-US" b="1" dirty="0">
                <a:latin typeface="Open Sans" panose="020B0606030504020204" pitchFamily="34" charset="0"/>
                <a:ea typeface="Open Sans" panose="020B0606030504020204" pitchFamily="34" charset="0"/>
                <a:cs typeface="Open Sans" panose="020B0606030504020204" pitchFamily="34" charset="0"/>
              </a:rPr>
              <a:t>taking </a:t>
            </a:r>
            <a:r>
              <a:rPr lang="en-US" dirty="0">
                <a:latin typeface="Open Sans" panose="020B0606030504020204" pitchFamily="34" charset="0"/>
                <a:ea typeface="Open Sans" panose="020B0606030504020204" pitchFamily="34" charset="0"/>
                <a:cs typeface="Open Sans" panose="020B0606030504020204" pitchFamily="34" charset="0"/>
              </a:rPr>
              <a:t>a Leave of Absence(LOA) and click on the student’s name</a:t>
            </a:r>
          </a:p>
        </p:txBody>
      </p:sp>
      <p:pic>
        <p:nvPicPr>
          <p:cNvPr id="10" name="Picture 9">
            <a:extLst>
              <a:ext uri="{FF2B5EF4-FFF2-40B4-BE49-F238E27FC236}">
                <a16:creationId xmlns:a16="http://schemas.microsoft.com/office/drawing/2014/main" id="{4C99914C-E595-4F71-A3E5-C1FE684C0DA4}"/>
              </a:ext>
            </a:extLst>
          </p:cNvPr>
          <p:cNvPicPr>
            <a:picLocks noChangeAspect="1"/>
          </p:cNvPicPr>
          <p:nvPr/>
        </p:nvPicPr>
        <p:blipFill>
          <a:blip r:embed="rId3"/>
          <a:stretch>
            <a:fillRect/>
          </a:stretch>
        </p:blipFill>
        <p:spPr>
          <a:xfrm>
            <a:off x="6546011" y="576653"/>
            <a:ext cx="5291787" cy="4285859"/>
          </a:xfrm>
          <a:prstGeom prst="rect">
            <a:avLst/>
          </a:prstGeom>
        </p:spPr>
      </p:pic>
      <p:pic>
        <p:nvPicPr>
          <p:cNvPr id="2" name="Picture 1">
            <a:extLst>
              <a:ext uri="{FF2B5EF4-FFF2-40B4-BE49-F238E27FC236}">
                <a16:creationId xmlns:a16="http://schemas.microsoft.com/office/drawing/2014/main" id="{F2655F89-2D44-486E-8A57-7AE0A3F2F6D2}"/>
              </a:ext>
            </a:extLst>
          </p:cNvPr>
          <p:cNvPicPr>
            <a:picLocks noChangeAspect="1"/>
          </p:cNvPicPr>
          <p:nvPr/>
        </p:nvPicPr>
        <p:blipFill>
          <a:blip r:embed="rId4"/>
          <a:stretch>
            <a:fillRect/>
          </a:stretch>
        </p:blipFill>
        <p:spPr>
          <a:xfrm>
            <a:off x="7824697" y="1625100"/>
            <a:ext cx="391781" cy="2731239"/>
          </a:xfrm>
          <a:prstGeom prst="rect">
            <a:avLst/>
          </a:prstGeom>
        </p:spPr>
      </p:pic>
    </p:spTree>
    <p:extLst>
      <p:ext uri="{BB962C8B-B14F-4D97-AF65-F5344CB8AC3E}">
        <p14:creationId xmlns:p14="http://schemas.microsoft.com/office/powerpoint/2010/main" val="385374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raphical user interface, text, application, email&#10;&#10;Description automatically generated">
            <a:extLst>
              <a:ext uri="{FF2B5EF4-FFF2-40B4-BE49-F238E27FC236}">
                <a16:creationId xmlns:a16="http://schemas.microsoft.com/office/drawing/2014/main" id="{A226F256-B127-47BE-B531-F45EAF826145}"/>
              </a:ext>
            </a:extLst>
          </p:cNvPr>
          <p:cNvPicPr>
            <a:picLocks noChangeAspect="1"/>
          </p:cNvPicPr>
          <p:nvPr/>
        </p:nvPicPr>
        <p:blipFill>
          <a:blip r:embed="rId2"/>
          <a:stretch>
            <a:fillRect/>
          </a:stretch>
        </p:blipFill>
        <p:spPr>
          <a:xfrm>
            <a:off x="643467" y="994834"/>
            <a:ext cx="5291666" cy="4868332"/>
          </a:xfrm>
          <a:prstGeom prst="rect">
            <a:avLst/>
          </a:prstGeom>
        </p:spPr>
      </p:pic>
      <p:pic>
        <p:nvPicPr>
          <p:cNvPr id="6" name="Picture 5" descr="Graphical user interface, table&#10;&#10;Description automatically generated">
            <a:extLst>
              <a:ext uri="{FF2B5EF4-FFF2-40B4-BE49-F238E27FC236}">
                <a16:creationId xmlns:a16="http://schemas.microsoft.com/office/drawing/2014/main" id="{4DD1E377-C54F-411D-8DAB-9859C728B07B}"/>
              </a:ext>
            </a:extLst>
          </p:cNvPr>
          <p:cNvPicPr>
            <a:picLocks noChangeAspect="1"/>
          </p:cNvPicPr>
          <p:nvPr/>
        </p:nvPicPr>
        <p:blipFill>
          <a:blip r:embed="rId3"/>
          <a:stretch>
            <a:fillRect/>
          </a:stretch>
        </p:blipFill>
        <p:spPr>
          <a:xfrm>
            <a:off x="6256865" y="1623219"/>
            <a:ext cx="5291667" cy="3611562"/>
          </a:xfrm>
          <a:prstGeom prst="rect">
            <a:avLst/>
          </a:prstGeom>
        </p:spPr>
      </p:pic>
      <p:sp>
        <p:nvSpPr>
          <p:cNvPr id="2" name="Slide Number Placeholder 1">
            <a:extLst>
              <a:ext uri="{FF2B5EF4-FFF2-40B4-BE49-F238E27FC236}">
                <a16:creationId xmlns:a16="http://schemas.microsoft.com/office/drawing/2014/main" id="{80CF8925-1621-439B-8C7F-E63B327F1325}"/>
              </a:ext>
            </a:extLst>
          </p:cNvPr>
          <p:cNvSpPr>
            <a:spLocks noGrp="1"/>
          </p:cNvSpPr>
          <p:nvPr>
            <p:ph type="sldNum" sz="quarter" idx="12"/>
          </p:nvPr>
        </p:nvSpPr>
        <p:spPr>
          <a:xfrm>
            <a:off x="8610600" y="6356350"/>
            <a:ext cx="2743200" cy="365125"/>
          </a:xfrm>
        </p:spPr>
        <p:txBody>
          <a:bodyPr>
            <a:normAutofit/>
          </a:bodyPr>
          <a:lstStyle/>
          <a:p>
            <a:pPr>
              <a:spcAft>
                <a:spcPts val="600"/>
              </a:spcAft>
            </a:pPr>
            <a:fld id="{C3DBBEBD-647E-45C7-9C1E-21BCF3F98377}" type="slidenum">
              <a:rPr lang="en-US" smtClean="0"/>
              <a:pPr>
                <a:spcAft>
                  <a:spcPts val="600"/>
                </a:spcAft>
              </a:pPr>
              <a:t>3</a:t>
            </a:fld>
            <a:endParaRPr lang="en-US"/>
          </a:p>
        </p:txBody>
      </p:sp>
      <p:sp>
        <p:nvSpPr>
          <p:cNvPr id="7" name="TextBox 6">
            <a:extLst>
              <a:ext uri="{FF2B5EF4-FFF2-40B4-BE49-F238E27FC236}">
                <a16:creationId xmlns:a16="http://schemas.microsoft.com/office/drawing/2014/main" id="{01E4288E-AB26-4A0F-BA3B-A59FF780C01F}"/>
              </a:ext>
            </a:extLst>
          </p:cNvPr>
          <p:cNvSpPr txBox="1"/>
          <p:nvPr/>
        </p:nvSpPr>
        <p:spPr>
          <a:xfrm>
            <a:off x="500592" y="71504"/>
            <a:ext cx="5291666" cy="923330"/>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The </a:t>
            </a:r>
            <a:r>
              <a:rPr lang="en-US" b="1" dirty="0">
                <a:latin typeface="Open Sans" panose="020B0606030504020204" pitchFamily="34" charset="0"/>
                <a:ea typeface="Open Sans" panose="020B0606030504020204" pitchFamily="34" charset="0"/>
                <a:cs typeface="Open Sans" panose="020B0606030504020204" pitchFamily="34" charset="0"/>
              </a:rPr>
              <a:t>On Leave option </a:t>
            </a:r>
            <a:r>
              <a:rPr lang="en-US" dirty="0">
                <a:latin typeface="Open Sans" panose="020B0606030504020204" pitchFamily="34" charset="0"/>
                <a:ea typeface="Open Sans" panose="020B0606030504020204" pitchFamily="34" charset="0"/>
                <a:cs typeface="Open Sans" panose="020B0606030504020204" pitchFamily="34" charset="0"/>
              </a:rPr>
              <a:t>should be marked YES only for students taking an approved leave of absence. </a:t>
            </a:r>
          </a:p>
        </p:txBody>
      </p:sp>
      <p:cxnSp>
        <p:nvCxnSpPr>
          <p:cNvPr id="9" name="Straight Arrow Connector 8">
            <a:extLst>
              <a:ext uri="{FF2B5EF4-FFF2-40B4-BE49-F238E27FC236}">
                <a16:creationId xmlns:a16="http://schemas.microsoft.com/office/drawing/2014/main" id="{89661852-A193-478C-8C95-B46B5F47851B}"/>
              </a:ext>
            </a:extLst>
          </p:cNvPr>
          <p:cNvCxnSpPr>
            <a:cxnSpLocks/>
          </p:cNvCxnSpPr>
          <p:nvPr/>
        </p:nvCxnSpPr>
        <p:spPr>
          <a:xfrm flipH="1">
            <a:off x="2380891" y="723900"/>
            <a:ext cx="467084" cy="334327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12" name="TextBox 11">
            <a:extLst>
              <a:ext uri="{FF2B5EF4-FFF2-40B4-BE49-F238E27FC236}">
                <a16:creationId xmlns:a16="http://schemas.microsoft.com/office/drawing/2014/main" id="{668D5CAA-08D8-44CA-8F3A-4EAD9434B9E7}"/>
              </a:ext>
            </a:extLst>
          </p:cNvPr>
          <p:cNvSpPr txBox="1"/>
          <p:nvPr/>
        </p:nvSpPr>
        <p:spPr>
          <a:xfrm>
            <a:off x="6635151" y="262235"/>
            <a:ext cx="4913381" cy="646331"/>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In the </a:t>
            </a:r>
            <a:r>
              <a:rPr lang="en-US" b="1" dirty="0">
                <a:latin typeface="Open Sans" panose="020B0606030504020204" pitchFamily="34" charset="0"/>
                <a:ea typeface="Open Sans" panose="020B0606030504020204" pitchFamily="34" charset="0"/>
                <a:cs typeface="Open Sans" panose="020B0606030504020204" pitchFamily="34" charset="0"/>
              </a:rPr>
              <a:t>Edit Student section</a:t>
            </a:r>
            <a:r>
              <a:rPr lang="en-US" dirty="0">
                <a:latin typeface="Open Sans" panose="020B0606030504020204" pitchFamily="34" charset="0"/>
                <a:ea typeface="Open Sans" panose="020B0606030504020204" pitchFamily="34" charset="0"/>
                <a:cs typeface="Open Sans" panose="020B0606030504020204" pitchFamily="34" charset="0"/>
              </a:rPr>
              <a:t>, the student is YES on leave at the Import School. </a:t>
            </a:r>
          </a:p>
        </p:txBody>
      </p:sp>
      <p:cxnSp>
        <p:nvCxnSpPr>
          <p:cNvPr id="16" name="Straight Arrow Connector 15">
            <a:extLst>
              <a:ext uri="{FF2B5EF4-FFF2-40B4-BE49-F238E27FC236}">
                <a16:creationId xmlns:a16="http://schemas.microsoft.com/office/drawing/2014/main" id="{647E4BBE-F370-4DBB-9830-C0D8E86407AF}"/>
              </a:ext>
            </a:extLst>
          </p:cNvPr>
          <p:cNvCxnSpPr/>
          <p:nvPr/>
        </p:nvCxnSpPr>
        <p:spPr>
          <a:xfrm>
            <a:off x="7000875" y="819150"/>
            <a:ext cx="3552825" cy="2133600"/>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3" name="Picture 2">
            <a:extLst>
              <a:ext uri="{FF2B5EF4-FFF2-40B4-BE49-F238E27FC236}">
                <a16:creationId xmlns:a16="http://schemas.microsoft.com/office/drawing/2014/main" id="{3FA69B79-4789-4FFA-AA55-4A217E523D97}"/>
              </a:ext>
            </a:extLst>
          </p:cNvPr>
          <p:cNvPicPr>
            <a:picLocks noChangeAspect="1"/>
          </p:cNvPicPr>
          <p:nvPr/>
        </p:nvPicPr>
        <p:blipFill>
          <a:blip r:embed="rId4"/>
          <a:stretch>
            <a:fillRect/>
          </a:stretch>
        </p:blipFill>
        <p:spPr>
          <a:xfrm>
            <a:off x="7956071" y="2558046"/>
            <a:ext cx="317019" cy="2445274"/>
          </a:xfrm>
          <a:prstGeom prst="rect">
            <a:avLst/>
          </a:prstGeom>
        </p:spPr>
      </p:pic>
    </p:spTree>
    <p:extLst>
      <p:ext uri="{BB962C8B-B14F-4D97-AF65-F5344CB8AC3E}">
        <p14:creationId xmlns:p14="http://schemas.microsoft.com/office/powerpoint/2010/main" val="11721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8263A24-0C1F-4677-B43C-4AE14E276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Rectangle 15">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745580F0-9629-4367-BFF6-B2608DA46153}"/>
              </a:ext>
            </a:extLst>
          </p:cNvPr>
          <p:cNvSpPr txBox="1"/>
          <p:nvPr/>
        </p:nvSpPr>
        <p:spPr>
          <a:xfrm>
            <a:off x="679569" y="390608"/>
            <a:ext cx="10656570" cy="1371600"/>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600" dirty="0">
                <a:latin typeface="Open Sans" panose="020B0606030504020204" pitchFamily="34" charset="0"/>
                <a:ea typeface="Open Sans" panose="020B0606030504020204" pitchFamily="34" charset="0"/>
                <a:cs typeface="Open Sans" panose="020B0606030504020204" pitchFamily="34" charset="0"/>
              </a:rPr>
              <a:t>The examples below are the same school and same year’s Enrollment Report.  </a:t>
            </a:r>
          </a:p>
        </p:txBody>
      </p:sp>
      <p:sp>
        <p:nvSpPr>
          <p:cNvPr id="18" name="Rectangle 17">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9">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4" y="1071836"/>
            <a:ext cx="1021458" cy="9144"/>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8D856E8D-C5BE-4521-B61D-E5EB60DE51B7}"/>
              </a:ext>
            </a:extLst>
          </p:cNvPr>
          <p:cNvSpPr>
            <a:spLocks noGrp="1"/>
          </p:cNvSpPr>
          <p:nvPr>
            <p:ph type="sldNum" sz="quarter" idx="12"/>
          </p:nvPr>
        </p:nvSpPr>
        <p:spPr>
          <a:xfrm>
            <a:off x="8610600" y="6356350"/>
            <a:ext cx="2712720" cy="365125"/>
          </a:xfrm>
        </p:spPr>
        <p:txBody>
          <a:bodyPr vert="horz" lIns="91440" tIns="45720" rIns="91440" bIns="45720" rtlCol="0" anchor="ctr">
            <a:normAutofit/>
          </a:bodyPr>
          <a:lstStyle/>
          <a:p>
            <a:pPr>
              <a:spcAft>
                <a:spcPts val="600"/>
              </a:spcAft>
            </a:pPr>
            <a:fld id="{C3DBBEBD-647E-45C7-9C1E-21BCF3F98377}" type="slidenum">
              <a:rPr lang="en-US">
                <a:solidFill>
                  <a:schemeClr val="tx1">
                    <a:lumMod val="50000"/>
                    <a:lumOff val="50000"/>
                  </a:schemeClr>
                </a:solidFill>
              </a:rPr>
              <a:pPr>
                <a:spcAft>
                  <a:spcPts val="600"/>
                </a:spcAft>
              </a:pPr>
              <a:t>4</a:t>
            </a:fld>
            <a:endParaRPr lang="en-US">
              <a:solidFill>
                <a:schemeClr val="tx1">
                  <a:lumMod val="50000"/>
                  <a:lumOff val="50000"/>
                </a:schemeClr>
              </a:solidFill>
            </a:endParaRPr>
          </a:p>
        </p:txBody>
      </p:sp>
      <p:sp>
        <p:nvSpPr>
          <p:cNvPr id="10" name="TextBox 9">
            <a:extLst>
              <a:ext uri="{FF2B5EF4-FFF2-40B4-BE49-F238E27FC236}">
                <a16:creationId xmlns:a16="http://schemas.microsoft.com/office/drawing/2014/main" id="{5CD9CC59-11BD-4B33-985F-5F80A376639A}"/>
              </a:ext>
            </a:extLst>
          </p:cNvPr>
          <p:cNvSpPr txBox="1"/>
          <p:nvPr/>
        </p:nvSpPr>
        <p:spPr>
          <a:xfrm>
            <a:off x="549058" y="2152907"/>
            <a:ext cx="3121064"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No student on LOA</a:t>
            </a:r>
          </a:p>
        </p:txBody>
      </p:sp>
      <p:sp>
        <p:nvSpPr>
          <p:cNvPr id="11" name="TextBox 10">
            <a:extLst>
              <a:ext uri="{FF2B5EF4-FFF2-40B4-BE49-F238E27FC236}">
                <a16:creationId xmlns:a16="http://schemas.microsoft.com/office/drawing/2014/main" id="{11F36B71-5C49-45D1-8F45-EB69298E5343}"/>
              </a:ext>
            </a:extLst>
          </p:cNvPr>
          <p:cNvSpPr txBox="1"/>
          <p:nvPr/>
        </p:nvSpPr>
        <p:spPr>
          <a:xfrm>
            <a:off x="6162296" y="2169970"/>
            <a:ext cx="5111912"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Student marked as LOA by Import School </a:t>
            </a:r>
          </a:p>
        </p:txBody>
      </p:sp>
      <p:sp>
        <p:nvSpPr>
          <p:cNvPr id="12" name="TextBox 11">
            <a:extLst>
              <a:ext uri="{FF2B5EF4-FFF2-40B4-BE49-F238E27FC236}">
                <a16:creationId xmlns:a16="http://schemas.microsoft.com/office/drawing/2014/main" id="{6B8067AB-E551-4DE6-8CD0-698BAD61B4CA}"/>
              </a:ext>
            </a:extLst>
          </p:cNvPr>
          <p:cNvSpPr txBox="1"/>
          <p:nvPr/>
        </p:nvSpPr>
        <p:spPr>
          <a:xfrm>
            <a:off x="494784" y="4321035"/>
            <a:ext cx="10725150" cy="923330"/>
          </a:xfrm>
          <a:prstGeom prst="rect">
            <a:avLst/>
          </a:prstGeom>
          <a:noFill/>
        </p:spPr>
        <p:txBody>
          <a:bodyPr wrap="square" rtlCol="0">
            <a:spAutoFit/>
          </a:bodyPr>
          <a:lstStyle/>
          <a:p>
            <a:r>
              <a:rPr lang="en-US" dirty="0"/>
              <a:t>The student falls off the Enrollment Report. However, all students, including those on LOA, can be found in the Enrolled Student folder, then select Edit Student.   Just another reason to always print your Enrollment Report every time a change is made. </a:t>
            </a:r>
          </a:p>
        </p:txBody>
      </p:sp>
      <p:pic>
        <p:nvPicPr>
          <p:cNvPr id="6" name="Picture 5">
            <a:extLst>
              <a:ext uri="{FF2B5EF4-FFF2-40B4-BE49-F238E27FC236}">
                <a16:creationId xmlns:a16="http://schemas.microsoft.com/office/drawing/2014/main" id="{F268520A-9277-55C6-A825-EC6E398BDB05}"/>
              </a:ext>
            </a:extLst>
          </p:cNvPr>
          <p:cNvPicPr>
            <a:picLocks noChangeAspect="1"/>
          </p:cNvPicPr>
          <p:nvPr/>
        </p:nvPicPr>
        <p:blipFill>
          <a:blip r:embed="rId2"/>
          <a:stretch>
            <a:fillRect/>
          </a:stretch>
        </p:blipFill>
        <p:spPr>
          <a:xfrm>
            <a:off x="6102285" y="2478085"/>
            <a:ext cx="5848199" cy="1654296"/>
          </a:xfrm>
          <a:prstGeom prst="rect">
            <a:avLst/>
          </a:prstGeom>
        </p:spPr>
      </p:pic>
      <p:pic>
        <p:nvPicPr>
          <p:cNvPr id="9" name="Picture 8">
            <a:extLst>
              <a:ext uri="{FF2B5EF4-FFF2-40B4-BE49-F238E27FC236}">
                <a16:creationId xmlns:a16="http://schemas.microsoft.com/office/drawing/2014/main" id="{13B4A34F-C3B0-B843-0066-AC1EC9EB639B}"/>
              </a:ext>
            </a:extLst>
          </p:cNvPr>
          <p:cNvPicPr>
            <a:picLocks noChangeAspect="1"/>
          </p:cNvPicPr>
          <p:nvPr/>
        </p:nvPicPr>
        <p:blipFill>
          <a:blip r:embed="rId3"/>
          <a:stretch>
            <a:fillRect/>
          </a:stretch>
        </p:blipFill>
        <p:spPr>
          <a:xfrm>
            <a:off x="549058" y="2478085"/>
            <a:ext cx="5111912" cy="1654296"/>
          </a:xfrm>
          <a:prstGeom prst="rect">
            <a:avLst/>
          </a:prstGeom>
        </p:spPr>
      </p:pic>
    </p:spTree>
    <p:extLst>
      <p:ext uri="{BB962C8B-B14F-4D97-AF65-F5344CB8AC3E}">
        <p14:creationId xmlns:p14="http://schemas.microsoft.com/office/powerpoint/2010/main" val="399943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able&#10;&#10;Description automatically generated">
            <a:extLst>
              <a:ext uri="{FF2B5EF4-FFF2-40B4-BE49-F238E27FC236}">
                <a16:creationId xmlns:a16="http://schemas.microsoft.com/office/drawing/2014/main" id="{31AEBFFA-2CF9-4895-9113-2B1BF71F8992}"/>
              </a:ext>
            </a:extLst>
          </p:cNvPr>
          <p:cNvPicPr>
            <a:picLocks noChangeAspect="1"/>
          </p:cNvPicPr>
          <p:nvPr/>
        </p:nvPicPr>
        <p:blipFill>
          <a:blip r:embed="rId2"/>
          <a:stretch>
            <a:fillRect/>
          </a:stretch>
        </p:blipFill>
        <p:spPr>
          <a:xfrm>
            <a:off x="6145337" y="871268"/>
            <a:ext cx="5294716" cy="3193695"/>
          </a:xfrm>
          <a:prstGeom prst="rect">
            <a:avLst/>
          </a:prstGeom>
        </p:spPr>
      </p:pic>
      <p:cxnSp>
        <p:nvCxnSpPr>
          <p:cNvPr id="14" name="Straight Connector 13">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5C692723-F18B-413B-9B32-108765EBD484}"/>
              </a:ext>
            </a:extLst>
          </p:cNvPr>
          <p:cNvSpPr>
            <a:spLocks noGrp="1"/>
          </p:cNvSpPr>
          <p:nvPr>
            <p:ph type="sldNum" sz="quarter" idx="12"/>
          </p:nvPr>
        </p:nvSpPr>
        <p:spPr>
          <a:xfrm>
            <a:off x="8610600" y="6356350"/>
            <a:ext cx="2743200" cy="365125"/>
          </a:xfrm>
        </p:spPr>
        <p:txBody>
          <a:bodyPr>
            <a:normAutofit/>
          </a:bodyPr>
          <a:lstStyle/>
          <a:p>
            <a:pPr>
              <a:spcAft>
                <a:spcPts val="600"/>
              </a:spcAft>
            </a:pPr>
            <a:fld id="{C3DBBEBD-647E-45C7-9C1E-21BCF3F98377}" type="slidenum">
              <a:rPr lang="en-US" smtClean="0"/>
              <a:pPr>
                <a:spcAft>
                  <a:spcPts val="600"/>
                </a:spcAft>
              </a:pPr>
              <a:t>5</a:t>
            </a:fld>
            <a:endParaRPr lang="en-US"/>
          </a:p>
        </p:txBody>
      </p:sp>
      <p:sp>
        <p:nvSpPr>
          <p:cNvPr id="6" name="TextBox 5">
            <a:extLst>
              <a:ext uri="{FF2B5EF4-FFF2-40B4-BE49-F238E27FC236}">
                <a16:creationId xmlns:a16="http://schemas.microsoft.com/office/drawing/2014/main" id="{B3611AEB-49FD-4F78-946A-8BDD5B042376}"/>
              </a:ext>
            </a:extLst>
          </p:cNvPr>
          <p:cNvSpPr txBox="1"/>
          <p:nvPr/>
        </p:nvSpPr>
        <p:spPr>
          <a:xfrm>
            <a:off x="770123" y="871268"/>
            <a:ext cx="4080292" cy="369332"/>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Leave of Absence – Export schools</a:t>
            </a:r>
          </a:p>
        </p:txBody>
      </p:sp>
      <p:sp>
        <p:nvSpPr>
          <p:cNvPr id="7" name="TextBox 6">
            <a:extLst>
              <a:ext uri="{FF2B5EF4-FFF2-40B4-BE49-F238E27FC236}">
                <a16:creationId xmlns:a16="http://schemas.microsoft.com/office/drawing/2014/main" id="{7407917E-A7F8-4099-B319-F6C9F47CA818}"/>
              </a:ext>
            </a:extLst>
          </p:cNvPr>
          <p:cNvSpPr txBox="1"/>
          <p:nvPr/>
        </p:nvSpPr>
        <p:spPr>
          <a:xfrm>
            <a:off x="767223" y="1447142"/>
            <a:ext cx="4641539" cy="2031325"/>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Students on Leave of Absence fall off the current year’s Enrollment Report. </a:t>
            </a:r>
          </a:p>
          <a:p>
            <a:pPr marL="285750" indent="-285750">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All certified students for the current academic year are listed alphabetically in the Enrolled Students, edit student option </a:t>
            </a:r>
          </a:p>
          <a:p>
            <a:endParaRPr lang="en-US" dirty="0">
              <a:latin typeface="Open Sans" panose="020B0606030504020204" pitchFamily="34" charset="0"/>
              <a:ea typeface="Open Sans" panose="020B0606030504020204" pitchFamily="34" charset="0"/>
              <a:cs typeface="Open Sans" panose="020B0606030504020204" pitchFamily="34" charset="0"/>
            </a:endParaRPr>
          </a:p>
        </p:txBody>
      </p:sp>
      <p:cxnSp>
        <p:nvCxnSpPr>
          <p:cNvPr id="9" name="Straight Arrow Connector 8">
            <a:extLst>
              <a:ext uri="{FF2B5EF4-FFF2-40B4-BE49-F238E27FC236}">
                <a16:creationId xmlns:a16="http://schemas.microsoft.com/office/drawing/2014/main" id="{F060DD1A-7F2B-40A1-903F-134BF22C85A2}"/>
              </a:ext>
            </a:extLst>
          </p:cNvPr>
          <p:cNvCxnSpPr>
            <a:cxnSpLocks/>
          </p:cNvCxnSpPr>
          <p:nvPr/>
        </p:nvCxnSpPr>
        <p:spPr>
          <a:xfrm flipV="1">
            <a:off x="3690920" y="1906600"/>
            <a:ext cx="3279223" cy="888358"/>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15" name="Picture 14">
            <a:extLst>
              <a:ext uri="{FF2B5EF4-FFF2-40B4-BE49-F238E27FC236}">
                <a16:creationId xmlns:a16="http://schemas.microsoft.com/office/drawing/2014/main" id="{7442A437-015B-4CB9-99D1-62A8574AA79C}"/>
              </a:ext>
            </a:extLst>
          </p:cNvPr>
          <p:cNvPicPr>
            <a:picLocks noChangeAspect="1"/>
          </p:cNvPicPr>
          <p:nvPr/>
        </p:nvPicPr>
        <p:blipFill>
          <a:blip r:embed="rId3"/>
          <a:stretch>
            <a:fillRect/>
          </a:stretch>
        </p:blipFill>
        <p:spPr>
          <a:xfrm>
            <a:off x="6341148" y="3752479"/>
            <a:ext cx="1257990" cy="1932335"/>
          </a:xfrm>
          <a:prstGeom prst="rect">
            <a:avLst/>
          </a:prstGeom>
        </p:spPr>
      </p:pic>
      <p:cxnSp>
        <p:nvCxnSpPr>
          <p:cNvPr id="17" name="Straight Arrow Connector 16">
            <a:extLst>
              <a:ext uri="{FF2B5EF4-FFF2-40B4-BE49-F238E27FC236}">
                <a16:creationId xmlns:a16="http://schemas.microsoft.com/office/drawing/2014/main" id="{8B617C33-EEB4-4853-AB3E-278C6D6B280F}"/>
              </a:ext>
            </a:extLst>
          </p:cNvPr>
          <p:cNvCxnSpPr/>
          <p:nvPr/>
        </p:nvCxnSpPr>
        <p:spPr>
          <a:xfrm>
            <a:off x="3001992" y="4456171"/>
            <a:ext cx="3968151" cy="434115"/>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pic>
        <p:nvPicPr>
          <p:cNvPr id="3" name="Picture 2">
            <a:extLst>
              <a:ext uri="{FF2B5EF4-FFF2-40B4-BE49-F238E27FC236}">
                <a16:creationId xmlns:a16="http://schemas.microsoft.com/office/drawing/2014/main" id="{F37E5911-ED04-41F0-9970-CAFF5FE0AB62}"/>
              </a:ext>
            </a:extLst>
          </p:cNvPr>
          <p:cNvPicPr>
            <a:picLocks noChangeAspect="1"/>
          </p:cNvPicPr>
          <p:nvPr/>
        </p:nvPicPr>
        <p:blipFill>
          <a:blip r:embed="rId4"/>
          <a:stretch>
            <a:fillRect/>
          </a:stretch>
        </p:blipFill>
        <p:spPr>
          <a:xfrm>
            <a:off x="7820864" y="1785982"/>
            <a:ext cx="317019" cy="1932335"/>
          </a:xfrm>
          <a:prstGeom prst="rect">
            <a:avLst/>
          </a:prstGeom>
        </p:spPr>
      </p:pic>
    </p:spTree>
    <p:extLst>
      <p:ext uri="{BB962C8B-B14F-4D97-AF65-F5344CB8AC3E}">
        <p14:creationId xmlns:p14="http://schemas.microsoft.com/office/powerpoint/2010/main" val="378974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Slide Number Placeholder 1">
            <a:extLst>
              <a:ext uri="{FF2B5EF4-FFF2-40B4-BE49-F238E27FC236}">
                <a16:creationId xmlns:a16="http://schemas.microsoft.com/office/drawing/2014/main" id="{3D46F7E5-FC43-4504-9DA0-1FFBB69C1425}"/>
              </a:ext>
            </a:extLst>
          </p:cNvPr>
          <p:cNvSpPr>
            <a:spLocks noGrp="1"/>
          </p:cNvSpPr>
          <p:nvPr>
            <p:ph type="sldNum" sz="quarter" idx="12"/>
          </p:nvPr>
        </p:nvSpPr>
        <p:spPr>
          <a:xfrm>
            <a:off x="8185930" y="4903278"/>
            <a:ext cx="2091045" cy="278322"/>
          </a:xfrm>
        </p:spPr>
        <p:txBody>
          <a:bodyPr/>
          <a:lstStyle/>
          <a:p>
            <a:pPr defTabSz="694944">
              <a:spcAft>
                <a:spcPts val="600"/>
              </a:spcAft>
            </a:pPr>
            <a:fld id="{C3DBBEBD-647E-45C7-9C1E-21BCF3F98377}" type="slidenum">
              <a:rPr lang="en-US" sz="912" kern="1200">
                <a:solidFill>
                  <a:schemeClr val="tx1">
                    <a:tint val="75000"/>
                  </a:schemeClr>
                </a:solidFill>
                <a:latin typeface="+mn-lt"/>
                <a:ea typeface="+mn-ea"/>
                <a:cs typeface="+mn-cs"/>
              </a:rPr>
              <a:pPr defTabSz="694944">
                <a:spcAft>
                  <a:spcPts val="600"/>
                </a:spcAft>
              </a:pPr>
              <a:t>6</a:t>
            </a:fld>
            <a:endParaRPr lang="en-US"/>
          </a:p>
        </p:txBody>
      </p:sp>
      <p:sp>
        <p:nvSpPr>
          <p:cNvPr id="11" name="TextBox 10">
            <a:extLst>
              <a:ext uri="{FF2B5EF4-FFF2-40B4-BE49-F238E27FC236}">
                <a16:creationId xmlns:a16="http://schemas.microsoft.com/office/drawing/2014/main" id="{76DB6E28-7140-41C5-958D-245A7FEF03AC}"/>
              </a:ext>
            </a:extLst>
          </p:cNvPr>
          <p:cNvSpPr txBox="1"/>
          <p:nvPr/>
        </p:nvSpPr>
        <p:spPr>
          <a:xfrm>
            <a:off x="7256576" y="638901"/>
            <a:ext cx="2882448" cy="1509259"/>
          </a:xfrm>
          <a:prstGeom prst="rect">
            <a:avLst/>
          </a:prstGeom>
          <a:noFill/>
        </p:spPr>
        <p:txBody>
          <a:bodyPr wrap="square" rtlCol="0">
            <a:spAutoFit/>
          </a:bodyPr>
          <a:lstStyle/>
          <a:p>
            <a:pPr defTabSz="694944">
              <a:spcAft>
                <a:spcPts val="600"/>
              </a:spcAft>
            </a:pPr>
            <a:r>
              <a:rPr lang="en-US" sz="1368" kern="1200">
                <a:solidFill>
                  <a:schemeClr val="tx1"/>
                </a:solidFill>
                <a:latin typeface="Open Sans" panose="020B0606030504020204" pitchFamily="34" charset="0"/>
                <a:ea typeface="Open Sans" panose="020B0606030504020204" pitchFamily="34" charset="0"/>
                <a:cs typeface="Open Sans" panose="020B0606030504020204" pitchFamily="34" charset="0"/>
              </a:rPr>
              <a:t>Eligible continuing students not re-certified do not move to the following academic year. </a:t>
            </a:r>
          </a:p>
          <a:p>
            <a:pPr defTabSz="694944">
              <a:spcAft>
                <a:spcPts val="600"/>
              </a:spcAft>
            </a:pPr>
            <a:endParaRPr lang="en-US" sz="1368" kern="120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defTabSz="694944">
              <a:spcAft>
                <a:spcPts val="600"/>
              </a:spcAft>
            </a:pPr>
            <a:r>
              <a:rPr lang="en-US" sz="1368" kern="1200">
                <a:solidFill>
                  <a:schemeClr val="tx1"/>
                </a:solidFill>
                <a:latin typeface="Open Sans" panose="020B0606030504020204" pitchFamily="34" charset="0"/>
                <a:ea typeface="Open Sans" panose="020B0606030504020204" pitchFamily="34" charset="0"/>
                <a:cs typeface="Open Sans" panose="020B0606030504020204" pitchFamily="34" charset="0"/>
              </a:rPr>
              <a:t>Alegre, Brunner, and Crosby have not been re-certified. </a:t>
            </a:r>
            <a:endParaRPr lang="en-US">
              <a:latin typeface="Open Sans" panose="020B0606030504020204" pitchFamily="34" charset="0"/>
              <a:ea typeface="Open Sans" panose="020B0606030504020204" pitchFamily="34" charset="0"/>
              <a:cs typeface="Open Sans" panose="020B0606030504020204" pitchFamily="34" charset="0"/>
            </a:endParaRPr>
          </a:p>
        </p:txBody>
      </p:sp>
      <p:pic>
        <p:nvPicPr>
          <p:cNvPr id="9" name="Picture 8">
            <a:extLst>
              <a:ext uri="{FF2B5EF4-FFF2-40B4-BE49-F238E27FC236}">
                <a16:creationId xmlns:a16="http://schemas.microsoft.com/office/drawing/2014/main" id="{D56DCDD9-367D-AC99-4251-F179EBD980C9}"/>
              </a:ext>
            </a:extLst>
          </p:cNvPr>
          <p:cNvPicPr>
            <a:picLocks noChangeAspect="1"/>
          </p:cNvPicPr>
          <p:nvPr/>
        </p:nvPicPr>
        <p:blipFill>
          <a:blip r:embed="rId2"/>
          <a:stretch>
            <a:fillRect/>
          </a:stretch>
        </p:blipFill>
        <p:spPr>
          <a:xfrm>
            <a:off x="1838824" y="228600"/>
            <a:ext cx="5274319" cy="1524424"/>
          </a:xfrm>
          <a:prstGeom prst="rect">
            <a:avLst/>
          </a:prstGeom>
        </p:spPr>
      </p:pic>
      <p:pic>
        <p:nvPicPr>
          <p:cNvPr id="14" name="Picture 13">
            <a:extLst>
              <a:ext uri="{FF2B5EF4-FFF2-40B4-BE49-F238E27FC236}">
                <a16:creationId xmlns:a16="http://schemas.microsoft.com/office/drawing/2014/main" id="{12ECA590-F7FF-EB6E-7EC2-E2EF18AEC720}"/>
              </a:ext>
            </a:extLst>
          </p:cNvPr>
          <p:cNvPicPr>
            <a:picLocks noChangeAspect="1"/>
          </p:cNvPicPr>
          <p:nvPr/>
        </p:nvPicPr>
        <p:blipFill>
          <a:blip r:embed="rId3"/>
          <a:stretch>
            <a:fillRect/>
          </a:stretch>
        </p:blipFill>
        <p:spPr>
          <a:xfrm>
            <a:off x="1988184" y="1817412"/>
            <a:ext cx="4015657" cy="3093436"/>
          </a:xfrm>
          <a:prstGeom prst="rect">
            <a:avLst/>
          </a:prstGeom>
        </p:spPr>
      </p:pic>
      <p:sp>
        <p:nvSpPr>
          <p:cNvPr id="15" name="Star: 5 Points 14">
            <a:extLst>
              <a:ext uri="{FF2B5EF4-FFF2-40B4-BE49-F238E27FC236}">
                <a16:creationId xmlns:a16="http://schemas.microsoft.com/office/drawing/2014/main" id="{6B9039B9-20BE-891A-B0B3-D4359CFDA37C}"/>
              </a:ext>
            </a:extLst>
          </p:cNvPr>
          <p:cNvSpPr/>
          <p:nvPr/>
        </p:nvSpPr>
        <p:spPr>
          <a:xfrm>
            <a:off x="5572123" y="3916733"/>
            <a:ext cx="697015" cy="69701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0FFD213A-4565-E7C8-5783-448EAF1E7CA0}"/>
              </a:ext>
            </a:extLst>
          </p:cNvPr>
          <p:cNvCxnSpPr/>
          <p:nvPr/>
        </p:nvCxnSpPr>
        <p:spPr>
          <a:xfrm flipV="1">
            <a:off x="6198999" y="1682232"/>
            <a:ext cx="466868" cy="2255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0188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 name="Title 4">
            <a:extLst>
              <a:ext uri="{FF2B5EF4-FFF2-40B4-BE49-F238E27FC236}">
                <a16:creationId xmlns:a16="http://schemas.microsoft.com/office/drawing/2014/main" id="{5CF163DA-5673-6A61-8B79-DD2B46CFCEC0}"/>
              </a:ext>
            </a:extLst>
          </p:cNvPr>
          <p:cNvSpPr>
            <a:spLocks noGrp="1"/>
          </p:cNvSpPr>
          <p:nvPr>
            <p:ph type="title"/>
          </p:nvPr>
        </p:nvSpPr>
        <p:spPr>
          <a:xfrm>
            <a:off x="838200" y="448721"/>
            <a:ext cx="4707671" cy="1225650"/>
          </a:xfrm>
        </p:spPr>
        <p:txBody>
          <a:bodyPr anchor="b">
            <a:normAutofit/>
          </a:bodyPr>
          <a:lstStyle/>
          <a:p>
            <a:r>
              <a:rPr lang="en-US" sz="3800">
                <a:solidFill>
                  <a:schemeClr val="bg1"/>
                </a:solidFill>
              </a:rPr>
              <a:t>Re-certifying an LOA student</a:t>
            </a:r>
          </a:p>
        </p:txBody>
      </p:sp>
      <p:cxnSp>
        <p:nvCxnSpPr>
          <p:cNvPr id="38" name="Straight Connector 37">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1F96486E-0C99-9A43-C90A-464C93116DCA}"/>
              </a:ext>
            </a:extLst>
          </p:cNvPr>
          <p:cNvSpPr>
            <a:spLocks noGrp="1"/>
          </p:cNvSpPr>
          <p:nvPr>
            <p:ph idx="1"/>
          </p:nvPr>
        </p:nvSpPr>
        <p:spPr>
          <a:xfrm>
            <a:off x="897769" y="1909192"/>
            <a:ext cx="4586513" cy="3647710"/>
          </a:xfrm>
        </p:spPr>
        <p:txBody>
          <a:bodyPr>
            <a:normAutofit/>
          </a:bodyPr>
          <a:lstStyle/>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Enrolled Student</a:t>
            </a:r>
          </a:p>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Edit student</a:t>
            </a:r>
          </a:p>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Look for the YES on the right</a:t>
            </a:r>
          </a:p>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Change the Yes to No</a:t>
            </a:r>
          </a:p>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Go to the Enrollment Report &amp; Re-certify the student</a:t>
            </a:r>
          </a:p>
          <a:p>
            <a:r>
              <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rPr>
              <a:t>Go back and update the LOA status to YES</a:t>
            </a:r>
          </a:p>
          <a:p>
            <a:pPr marL="0" indent="0">
              <a:buNone/>
            </a:pPr>
            <a:endParaRPr lang="en-US" sz="200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cxnSp>
        <p:nvCxnSpPr>
          <p:cNvPr id="40" name="Straight Connector 39">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4" name="Picture 13" descr="Glasses on top of a book">
            <a:extLst>
              <a:ext uri="{FF2B5EF4-FFF2-40B4-BE49-F238E27FC236}">
                <a16:creationId xmlns:a16="http://schemas.microsoft.com/office/drawing/2014/main" id="{FFB4424B-CFF1-F919-105A-337218F1B593}"/>
              </a:ext>
            </a:extLst>
          </p:cNvPr>
          <p:cNvPicPr>
            <a:picLocks noChangeAspect="1"/>
          </p:cNvPicPr>
          <p:nvPr/>
        </p:nvPicPr>
        <p:blipFill rotWithShape="1">
          <a:blip r:embed="rId2"/>
          <a:srcRect l="10310" r="34950" b="-1"/>
          <a:stretch/>
        </p:blipFill>
        <p:spPr>
          <a:xfrm>
            <a:off x="6525453" y="10"/>
            <a:ext cx="5666547" cy="6857990"/>
          </a:xfrm>
          <a:prstGeom prst="rect">
            <a:avLst/>
          </a:prstGeom>
        </p:spPr>
      </p:pic>
      <p:sp>
        <p:nvSpPr>
          <p:cNvPr id="2" name="Slide Number Placeholder 1">
            <a:extLst>
              <a:ext uri="{FF2B5EF4-FFF2-40B4-BE49-F238E27FC236}">
                <a16:creationId xmlns:a16="http://schemas.microsoft.com/office/drawing/2014/main" id="{8D856E8D-C5BE-4521-B61D-E5EB60DE51B7}"/>
              </a:ext>
            </a:extLst>
          </p:cNvPr>
          <p:cNvSpPr>
            <a:spLocks noGrp="1"/>
          </p:cNvSpPr>
          <p:nvPr>
            <p:ph type="sldNum" sz="quarter" idx="12"/>
          </p:nvPr>
        </p:nvSpPr>
        <p:spPr>
          <a:xfrm>
            <a:off x="9303026" y="6356350"/>
            <a:ext cx="2050774" cy="365125"/>
          </a:xfrm>
        </p:spPr>
        <p:txBody>
          <a:bodyPr vert="horz" lIns="91440" tIns="45720" rIns="91440" bIns="45720" rtlCol="0">
            <a:normAutofit/>
          </a:bodyPr>
          <a:lstStyle/>
          <a:p>
            <a:pPr>
              <a:spcAft>
                <a:spcPts val="600"/>
              </a:spcAft>
            </a:pPr>
            <a:fld id="{C3DBBEBD-647E-45C7-9C1E-21BCF3F98377}" type="slidenum">
              <a:rPr lang="en-US">
                <a:solidFill>
                  <a:srgbClr val="FFFFFF"/>
                </a:solidFill>
              </a:rPr>
              <a:pPr>
                <a:spcAft>
                  <a:spcPts val="600"/>
                </a:spcAft>
              </a:pPr>
              <a:t>7</a:t>
            </a:fld>
            <a:endParaRPr lang="en-US">
              <a:solidFill>
                <a:srgbClr val="FFFFFF"/>
              </a:solidFill>
            </a:endParaRPr>
          </a:p>
        </p:txBody>
      </p:sp>
    </p:spTree>
    <p:extLst>
      <p:ext uri="{BB962C8B-B14F-4D97-AF65-F5344CB8AC3E}">
        <p14:creationId xmlns:p14="http://schemas.microsoft.com/office/powerpoint/2010/main" val="3953590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252</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Leave of Absence</vt:lpstr>
      <vt:lpstr>PowerPoint Presentation</vt:lpstr>
      <vt:lpstr>PowerPoint Presentation</vt:lpstr>
      <vt:lpstr>PowerPoint Presentation</vt:lpstr>
      <vt:lpstr>PowerPoint Presentation</vt:lpstr>
      <vt:lpstr>PowerPoint Presentation</vt:lpstr>
      <vt:lpstr>Re-certifying an LOA student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Leave of Absence</dc:title>
  <dc:creator>Janet Hanson</dc:creator>
  <cp:lastModifiedBy>Janet</cp:lastModifiedBy>
  <cp:revision>6</cp:revision>
  <dcterms:created xsi:type="dcterms:W3CDTF">2021-12-13T19:43:52Z</dcterms:created>
  <dcterms:modified xsi:type="dcterms:W3CDTF">2023-04-05T21:44:51Z</dcterms:modified>
</cp:coreProperties>
</file>