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8"/>
  </p:notesMasterIdLst>
  <p:sldIdLst>
    <p:sldId id="256" r:id="rId2"/>
    <p:sldId id="257" r:id="rId3"/>
    <p:sldId id="272" r:id="rId4"/>
    <p:sldId id="259" r:id="rId5"/>
    <p:sldId id="317" r:id="rId6"/>
    <p:sldId id="260" r:id="rId7"/>
    <p:sldId id="303" r:id="rId8"/>
    <p:sldId id="289" r:id="rId9"/>
    <p:sldId id="302" r:id="rId10"/>
    <p:sldId id="320" r:id="rId11"/>
    <p:sldId id="313" r:id="rId12"/>
    <p:sldId id="304" r:id="rId13"/>
    <p:sldId id="305" r:id="rId14"/>
    <p:sldId id="315" r:id="rId15"/>
    <p:sldId id="270" r:id="rId16"/>
    <p:sldId id="306" r:id="rId17"/>
    <p:sldId id="312" r:id="rId18"/>
    <p:sldId id="290" r:id="rId19"/>
    <p:sldId id="307" r:id="rId20"/>
    <p:sldId id="292" r:id="rId21"/>
    <p:sldId id="301" r:id="rId22"/>
    <p:sldId id="294" r:id="rId23"/>
    <p:sldId id="288" r:id="rId24"/>
    <p:sldId id="261" r:id="rId25"/>
    <p:sldId id="319" r:id="rId26"/>
    <p:sldId id="321" r:id="rId27"/>
    <p:sldId id="318" r:id="rId28"/>
    <p:sldId id="265" r:id="rId29"/>
    <p:sldId id="266" r:id="rId30"/>
    <p:sldId id="322" r:id="rId31"/>
    <p:sldId id="276" r:id="rId32"/>
    <p:sldId id="314" r:id="rId33"/>
    <p:sldId id="267" r:id="rId34"/>
    <p:sldId id="316" r:id="rId35"/>
    <p:sldId id="285" r:id="rId36"/>
    <p:sldId id="286" r:id="rId3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tuitionexchange.org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hyperlink" Target="https://www.nacacnet.org/news--publications/Research/openings/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tuitionexchange.org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nacacnet.org/news--publications/Research/openings/" TargetMode="External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53D15-4EFD-40A1-9342-5BEA4257F2F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961407C-418F-4500-B859-84EA44702978}">
      <dgm:prSet/>
      <dgm:spPr/>
      <dgm:t>
        <a:bodyPr/>
        <a:lstStyle/>
        <a:p>
          <a:r>
            <a:rPr lang="en-US" dirty="0"/>
            <a:t>Export Schools</a:t>
          </a:r>
        </a:p>
        <a:p>
          <a:r>
            <a:rPr lang="en-US" dirty="0"/>
            <a:t>Responsible for clicking the RE-CERTIFY Button on the Enrollment Report</a:t>
          </a:r>
        </a:p>
      </dgm:t>
    </dgm:pt>
    <dgm:pt modelId="{6044A1D8-D7ED-4152-B65A-10C017130D58}" type="parTrans" cxnId="{7A774DDB-0E94-41E3-9BB7-F3663E6482AA}">
      <dgm:prSet/>
      <dgm:spPr/>
      <dgm:t>
        <a:bodyPr/>
        <a:lstStyle/>
        <a:p>
          <a:endParaRPr lang="en-US"/>
        </a:p>
      </dgm:t>
    </dgm:pt>
    <dgm:pt modelId="{20900F4C-205C-4079-84A5-94D7B0C5CC04}" type="sibTrans" cxnId="{7A774DDB-0E94-41E3-9BB7-F3663E6482AA}">
      <dgm:prSet phldrT="1" phldr="0"/>
      <dgm:spPr/>
      <dgm:t>
        <a:bodyPr/>
        <a:lstStyle/>
        <a:p>
          <a:endParaRPr lang="en-US"/>
        </a:p>
      </dgm:t>
    </dgm:pt>
    <dgm:pt modelId="{B7FE7A56-39B1-42EE-AA58-5F597BF3F484}">
      <dgm:prSet/>
      <dgm:spPr/>
      <dgm:t>
        <a:bodyPr/>
        <a:lstStyle/>
        <a:p>
          <a:r>
            <a:rPr lang="en-US" dirty="0"/>
            <a:t>Import Schools </a:t>
          </a:r>
        </a:p>
        <a:p>
          <a:r>
            <a:rPr lang="en-US" dirty="0"/>
            <a:t>Responsible for funding eligible individual student record</a:t>
          </a:r>
        </a:p>
      </dgm:t>
    </dgm:pt>
    <dgm:pt modelId="{918733C4-2C15-4659-9B98-252BD9FBE3FC}" type="parTrans" cxnId="{399B0291-3F25-4041-82E3-8FE2238A6DC8}">
      <dgm:prSet/>
      <dgm:spPr/>
      <dgm:t>
        <a:bodyPr/>
        <a:lstStyle/>
        <a:p>
          <a:endParaRPr lang="en-US"/>
        </a:p>
      </dgm:t>
    </dgm:pt>
    <dgm:pt modelId="{F78935E9-37A6-49BD-9E9A-C1083B7F7A0B}" type="sibTrans" cxnId="{399B0291-3F25-4041-82E3-8FE2238A6DC8}">
      <dgm:prSet phldrT="2" phldr="0"/>
      <dgm:spPr/>
      <dgm:t>
        <a:bodyPr/>
        <a:lstStyle/>
        <a:p>
          <a:endParaRPr lang="en-US"/>
        </a:p>
      </dgm:t>
    </dgm:pt>
    <dgm:pt modelId="{F1075418-5971-4484-BF69-A211BA9C9F11}" type="pres">
      <dgm:prSet presAssocID="{85553D15-4EFD-40A1-9342-5BEA4257F2F7}" presName="linear" presStyleCnt="0">
        <dgm:presLayoutVars>
          <dgm:animLvl val="lvl"/>
          <dgm:resizeHandles val="exact"/>
        </dgm:presLayoutVars>
      </dgm:prSet>
      <dgm:spPr/>
    </dgm:pt>
    <dgm:pt modelId="{5852D39F-5B79-4623-9729-2EBCB2B53335}" type="pres">
      <dgm:prSet presAssocID="{3961407C-418F-4500-B859-84EA447029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BA4C92-948F-4AA7-9728-67FA1AC0AD4F}" type="pres">
      <dgm:prSet presAssocID="{20900F4C-205C-4079-84A5-94D7B0C5CC04}" presName="spacer" presStyleCnt="0"/>
      <dgm:spPr/>
    </dgm:pt>
    <dgm:pt modelId="{D745A6B9-CFB0-4DE6-8745-CB66C620368D}" type="pres">
      <dgm:prSet presAssocID="{B7FE7A56-39B1-42EE-AA58-5F597BF3F48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24F408-31F5-4DFE-B79D-FC04F3E99823}" type="presOf" srcId="{B7FE7A56-39B1-42EE-AA58-5F597BF3F484}" destId="{D745A6B9-CFB0-4DE6-8745-CB66C620368D}" srcOrd="0" destOrd="0" presId="urn:microsoft.com/office/officeart/2005/8/layout/vList2"/>
    <dgm:cxn modelId="{5F80F44A-AB72-411C-ADE2-E5D2C7D6C816}" type="presOf" srcId="{3961407C-418F-4500-B859-84EA44702978}" destId="{5852D39F-5B79-4623-9729-2EBCB2B53335}" srcOrd="0" destOrd="0" presId="urn:microsoft.com/office/officeart/2005/8/layout/vList2"/>
    <dgm:cxn modelId="{01561459-4153-48EE-A3FC-99B4F491E3B7}" type="presOf" srcId="{85553D15-4EFD-40A1-9342-5BEA4257F2F7}" destId="{F1075418-5971-4484-BF69-A211BA9C9F11}" srcOrd="0" destOrd="0" presId="urn:microsoft.com/office/officeart/2005/8/layout/vList2"/>
    <dgm:cxn modelId="{399B0291-3F25-4041-82E3-8FE2238A6DC8}" srcId="{85553D15-4EFD-40A1-9342-5BEA4257F2F7}" destId="{B7FE7A56-39B1-42EE-AA58-5F597BF3F484}" srcOrd="1" destOrd="0" parTransId="{918733C4-2C15-4659-9B98-252BD9FBE3FC}" sibTransId="{F78935E9-37A6-49BD-9E9A-C1083B7F7A0B}"/>
    <dgm:cxn modelId="{7A774DDB-0E94-41E3-9BB7-F3663E6482AA}" srcId="{85553D15-4EFD-40A1-9342-5BEA4257F2F7}" destId="{3961407C-418F-4500-B859-84EA44702978}" srcOrd="0" destOrd="0" parTransId="{6044A1D8-D7ED-4152-B65A-10C017130D58}" sibTransId="{20900F4C-205C-4079-84A5-94D7B0C5CC04}"/>
    <dgm:cxn modelId="{BF1863EB-F19D-429C-B3F4-4FF26668FFFB}" type="presParOf" srcId="{F1075418-5971-4484-BF69-A211BA9C9F11}" destId="{5852D39F-5B79-4623-9729-2EBCB2B53335}" srcOrd="0" destOrd="0" presId="urn:microsoft.com/office/officeart/2005/8/layout/vList2"/>
    <dgm:cxn modelId="{036B78B0-4D6D-452F-A492-F3397BE0F82A}" type="presParOf" srcId="{F1075418-5971-4484-BF69-A211BA9C9F11}" destId="{45BA4C92-948F-4AA7-9728-67FA1AC0AD4F}" srcOrd="1" destOrd="0" presId="urn:microsoft.com/office/officeart/2005/8/layout/vList2"/>
    <dgm:cxn modelId="{D8700E4E-7F4B-4134-A6A0-402B4374E4DE}" type="presParOf" srcId="{F1075418-5971-4484-BF69-A211BA9C9F11}" destId="{D745A6B9-CFB0-4DE6-8745-CB66C62036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CD211-E7CF-434D-8AA5-D19A0CA764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249CA-8AD3-4535-B2F0-69B8FD3293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Look at Owen Poles.  The EXPORT school re-certified his continuing application</a:t>
          </a:r>
          <a:r>
            <a:rPr lang="en-US" dirty="0"/>
            <a:t>.</a:t>
          </a:r>
        </a:p>
      </dgm:t>
    </dgm:pt>
    <dgm:pt modelId="{84888B1C-8CE9-4765-B2CA-9E3A228142CF}" type="parTrans" cxnId="{9245307A-075A-4DA8-9376-249C5F59D8BC}">
      <dgm:prSet/>
      <dgm:spPr/>
      <dgm:t>
        <a:bodyPr/>
        <a:lstStyle/>
        <a:p>
          <a:endParaRPr lang="en-US"/>
        </a:p>
      </dgm:t>
    </dgm:pt>
    <dgm:pt modelId="{EFD99FA3-38DD-41C7-8538-A9C1578167E5}" type="sibTrans" cxnId="{9245307A-075A-4DA8-9376-249C5F59D8BC}">
      <dgm:prSet/>
      <dgm:spPr/>
      <dgm:t>
        <a:bodyPr/>
        <a:lstStyle/>
        <a:p>
          <a:endParaRPr lang="en-US"/>
        </a:p>
      </dgm:t>
    </dgm:pt>
    <dgm:pt modelId="{91A9AC0F-4710-4314-94CA-D101F0CB5CA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 is now in the NEW Continuing Forms section.  </a:t>
          </a:r>
        </a:p>
      </dgm:t>
    </dgm:pt>
    <dgm:pt modelId="{7EA4EA24-FE30-4AE9-9806-EA0856DE8002}" type="parTrans" cxnId="{EBC777AC-5008-4724-A656-6ED5606BA1BF}">
      <dgm:prSet/>
      <dgm:spPr/>
      <dgm:t>
        <a:bodyPr/>
        <a:lstStyle/>
        <a:p>
          <a:endParaRPr lang="en-US"/>
        </a:p>
      </dgm:t>
    </dgm:pt>
    <dgm:pt modelId="{C51D764D-6437-417A-968C-088AD74F9E5E}" type="sibTrans" cxnId="{EBC777AC-5008-4724-A656-6ED5606BA1BF}">
      <dgm:prSet/>
      <dgm:spPr/>
      <dgm:t>
        <a:bodyPr/>
        <a:lstStyle/>
        <a:p>
          <a:endParaRPr lang="en-US"/>
        </a:p>
      </dgm:t>
    </dgm:pt>
    <dgm:pt modelId="{96E3CF12-C16E-4F78-9AE1-3C6E463CE9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This means Poles IMPORT School is responsible for funding or rejecting the 2023-2024 TE scholarship. </a:t>
          </a:r>
        </a:p>
      </dgm:t>
    </dgm:pt>
    <dgm:pt modelId="{B8BE3856-07F0-4A9F-8245-1954C4D43A83}" type="parTrans" cxnId="{63A457D0-73ED-4449-957C-8C2ABEF391AE}">
      <dgm:prSet/>
      <dgm:spPr/>
      <dgm:t>
        <a:bodyPr/>
        <a:lstStyle/>
        <a:p>
          <a:endParaRPr lang="en-US"/>
        </a:p>
      </dgm:t>
    </dgm:pt>
    <dgm:pt modelId="{17204A63-C236-45C0-B46E-A5D1A264DA79}" type="sibTrans" cxnId="{63A457D0-73ED-4449-957C-8C2ABEF391AE}">
      <dgm:prSet/>
      <dgm:spPr/>
      <dgm:t>
        <a:bodyPr/>
        <a:lstStyle/>
        <a:p>
          <a:endParaRPr lang="en-US"/>
        </a:p>
      </dgm:t>
    </dgm:pt>
    <dgm:pt modelId="{FF16D7B7-F7CE-46BB-A456-E5C6A656639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TE set rate for 2023-2024 is $41,000.</a:t>
          </a:r>
        </a:p>
      </dgm:t>
    </dgm:pt>
    <dgm:pt modelId="{AF8BD670-6304-4E2E-BCD0-29A06BFF748B}" type="parTrans" cxnId="{784101E2-18AF-4A02-A271-017BBE57E96E}">
      <dgm:prSet/>
      <dgm:spPr/>
      <dgm:t>
        <a:bodyPr/>
        <a:lstStyle/>
        <a:p>
          <a:endParaRPr lang="en-US"/>
        </a:p>
      </dgm:t>
    </dgm:pt>
    <dgm:pt modelId="{DBF9332F-2C90-4FD0-A1B7-EC3789B90957}" type="sibTrans" cxnId="{784101E2-18AF-4A02-A271-017BBE57E96E}">
      <dgm:prSet/>
      <dgm:spPr/>
      <dgm:t>
        <a:bodyPr/>
        <a:lstStyle/>
        <a:p>
          <a:endParaRPr lang="en-US"/>
        </a:p>
      </dgm:t>
    </dgm:pt>
    <dgm:pt modelId="{3DDC24E8-2A06-4975-9A71-1463B3862C0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 a reminder – IMPORT schools confirm continuing student awards once Spring grades are available. </a:t>
          </a:r>
        </a:p>
      </dgm:t>
    </dgm:pt>
    <dgm:pt modelId="{31B188E8-D945-4BAB-98EC-08CBA9EB4914}" type="parTrans" cxnId="{8DB96F3D-53BB-492E-A987-A0FC7E3C3A8B}">
      <dgm:prSet/>
      <dgm:spPr/>
      <dgm:t>
        <a:bodyPr/>
        <a:lstStyle/>
        <a:p>
          <a:endParaRPr lang="en-US"/>
        </a:p>
      </dgm:t>
    </dgm:pt>
    <dgm:pt modelId="{6603D555-1655-46B2-9195-BA21AF7DEBB2}" type="sibTrans" cxnId="{8DB96F3D-53BB-492E-A987-A0FC7E3C3A8B}">
      <dgm:prSet/>
      <dgm:spPr/>
      <dgm:t>
        <a:bodyPr/>
        <a:lstStyle/>
        <a:p>
          <a:endParaRPr lang="en-US"/>
        </a:p>
      </dgm:t>
    </dgm:pt>
    <dgm:pt modelId="{15804B2C-BDDA-4792-A6B5-F07792C433D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Current FIRST-YEAR parents are anxious.  Remind them that TE scholarship awards now hinge on the student’s academic success and the employee’s continued eligibility.</a:t>
          </a:r>
        </a:p>
      </dgm:t>
    </dgm:pt>
    <dgm:pt modelId="{11AD286E-2F5C-4539-A54D-DB3FB0551E49}" type="parTrans" cxnId="{72D08A3E-E897-4224-AA7F-BBEA532BD39F}">
      <dgm:prSet/>
      <dgm:spPr/>
      <dgm:t>
        <a:bodyPr/>
        <a:lstStyle/>
        <a:p>
          <a:endParaRPr lang="en-US"/>
        </a:p>
      </dgm:t>
    </dgm:pt>
    <dgm:pt modelId="{44E6C386-A44D-4E72-8403-B8F50DD0D5EE}" type="sibTrans" cxnId="{72D08A3E-E897-4224-AA7F-BBEA532BD39F}">
      <dgm:prSet/>
      <dgm:spPr/>
      <dgm:t>
        <a:bodyPr/>
        <a:lstStyle/>
        <a:p>
          <a:endParaRPr lang="en-US"/>
        </a:p>
      </dgm:t>
    </dgm:pt>
    <dgm:pt modelId="{F3A924F5-568E-4282-A233-23812AAAE8AD}" type="pres">
      <dgm:prSet presAssocID="{033CD211-E7CF-434D-8AA5-D19A0CA764B0}" presName="linear" presStyleCnt="0">
        <dgm:presLayoutVars>
          <dgm:animLvl val="lvl"/>
          <dgm:resizeHandles val="exact"/>
        </dgm:presLayoutVars>
      </dgm:prSet>
      <dgm:spPr/>
    </dgm:pt>
    <dgm:pt modelId="{9678927F-3BB6-4B6B-9FE8-2027EBA13844}" type="pres">
      <dgm:prSet presAssocID="{21F249CA-8AD3-4535-B2F0-69B8FD3293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CD73920-C8BA-47FE-88B7-D72CB07F1054}" type="pres">
      <dgm:prSet presAssocID="{EFD99FA3-38DD-41C7-8538-A9C1578167E5}" presName="spacer" presStyleCnt="0"/>
      <dgm:spPr/>
    </dgm:pt>
    <dgm:pt modelId="{BD919070-37D6-44E0-8543-365A06BE8BE9}" type="pres">
      <dgm:prSet presAssocID="{91A9AC0F-4710-4314-94CA-D101F0CB5C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54C6D3E-02B8-49A5-9532-07D76106F862}" type="pres">
      <dgm:prSet presAssocID="{C51D764D-6437-417A-968C-088AD74F9E5E}" presName="spacer" presStyleCnt="0"/>
      <dgm:spPr/>
    </dgm:pt>
    <dgm:pt modelId="{067ED2E9-DBD1-4C04-990F-A72CF16A714D}" type="pres">
      <dgm:prSet presAssocID="{96E3CF12-C16E-4F78-9AE1-3C6E463CE9D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B39494A-1727-4A80-8B39-C4D45D23368E}" type="pres">
      <dgm:prSet presAssocID="{17204A63-C236-45C0-B46E-A5D1A264DA79}" presName="spacer" presStyleCnt="0"/>
      <dgm:spPr/>
    </dgm:pt>
    <dgm:pt modelId="{85345428-03C2-46FB-990F-FCCF756B20B5}" type="pres">
      <dgm:prSet presAssocID="{FF16D7B7-F7CE-46BB-A456-E5C6A65663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5C6AD5-B0F6-462F-B994-E05753C6BFFC}" type="pres">
      <dgm:prSet presAssocID="{DBF9332F-2C90-4FD0-A1B7-EC3789B90957}" presName="spacer" presStyleCnt="0"/>
      <dgm:spPr/>
    </dgm:pt>
    <dgm:pt modelId="{0C8A92BF-E603-431F-9E02-BB536082CAE3}" type="pres">
      <dgm:prSet presAssocID="{3DDC24E8-2A06-4975-9A71-1463B3862C0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CE6A9E3-B5EC-42C4-8972-9D7277D280BD}" type="pres">
      <dgm:prSet presAssocID="{6603D555-1655-46B2-9195-BA21AF7DEBB2}" presName="spacer" presStyleCnt="0"/>
      <dgm:spPr/>
    </dgm:pt>
    <dgm:pt modelId="{1EF58329-24F2-4CF9-8D1A-9BA7645BD334}" type="pres">
      <dgm:prSet presAssocID="{15804B2C-BDDA-4792-A6B5-F07792C433D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7882D28-73D2-4D49-83F6-C6FD206D0841}" type="presOf" srcId="{21F249CA-8AD3-4535-B2F0-69B8FD329358}" destId="{9678927F-3BB6-4B6B-9FE8-2027EBA13844}" srcOrd="0" destOrd="0" presId="urn:microsoft.com/office/officeart/2005/8/layout/vList2"/>
    <dgm:cxn modelId="{8DB96F3D-53BB-492E-A987-A0FC7E3C3A8B}" srcId="{033CD211-E7CF-434D-8AA5-D19A0CA764B0}" destId="{3DDC24E8-2A06-4975-9A71-1463B3862C03}" srcOrd="4" destOrd="0" parTransId="{31B188E8-D945-4BAB-98EC-08CBA9EB4914}" sibTransId="{6603D555-1655-46B2-9195-BA21AF7DEBB2}"/>
    <dgm:cxn modelId="{72D08A3E-E897-4224-AA7F-BBEA532BD39F}" srcId="{033CD211-E7CF-434D-8AA5-D19A0CA764B0}" destId="{15804B2C-BDDA-4792-A6B5-F07792C433D9}" srcOrd="5" destOrd="0" parTransId="{11AD286E-2F5C-4539-A54D-DB3FB0551E49}" sibTransId="{44E6C386-A44D-4E72-8403-B8F50DD0D5EE}"/>
    <dgm:cxn modelId="{6C180443-C84D-4095-8F15-6CC38267AD4F}" type="presOf" srcId="{96E3CF12-C16E-4F78-9AE1-3C6E463CE9DF}" destId="{067ED2E9-DBD1-4C04-990F-A72CF16A714D}" srcOrd="0" destOrd="0" presId="urn:microsoft.com/office/officeart/2005/8/layout/vList2"/>
    <dgm:cxn modelId="{2ECEEE72-E39A-4B2B-A913-12BD38F6EB80}" type="presOf" srcId="{91A9AC0F-4710-4314-94CA-D101F0CB5CAD}" destId="{BD919070-37D6-44E0-8543-365A06BE8BE9}" srcOrd="0" destOrd="0" presId="urn:microsoft.com/office/officeart/2005/8/layout/vList2"/>
    <dgm:cxn modelId="{B45E1973-8E08-46AC-B189-5F90A9E43D16}" type="presOf" srcId="{3DDC24E8-2A06-4975-9A71-1463B3862C03}" destId="{0C8A92BF-E603-431F-9E02-BB536082CAE3}" srcOrd="0" destOrd="0" presId="urn:microsoft.com/office/officeart/2005/8/layout/vList2"/>
    <dgm:cxn modelId="{9245307A-075A-4DA8-9376-249C5F59D8BC}" srcId="{033CD211-E7CF-434D-8AA5-D19A0CA764B0}" destId="{21F249CA-8AD3-4535-B2F0-69B8FD329358}" srcOrd="0" destOrd="0" parTransId="{84888B1C-8CE9-4765-B2CA-9E3A228142CF}" sibTransId="{EFD99FA3-38DD-41C7-8538-A9C1578167E5}"/>
    <dgm:cxn modelId="{481F9F9F-8623-4B01-843A-25DB9C8A00CD}" type="presOf" srcId="{FF16D7B7-F7CE-46BB-A456-E5C6A6566399}" destId="{85345428-03C2-46FB-990F-FCCF756B20B5}" srcOrd="0" destOrd="0" presId="urn:microsoft.com/office/officeart/2005/8/layout/vList2"/>
    <dgm:cxn modelId="{39FD44A7-922E-4B65-B51E-98F50587A31F}" type="presOf" srcId="{033CD211-E7CF-434D-8AA5-D19A0CA764B0}" destId="{F3A924F5-568E-4282-A233-23812AAAE8AD}" srcOrd="0" destOrd="0" presId="urn:microsoft.com/office/officeart/2005/8/layout/vList2"/>
    <dgm:cxn modelId="{EBC777AC-5008-4724-A656-6ED5606BA1BF}" srcId="{033CD211-E7CF-434D-8AA5-D19A0CA764B0}" destId="{91A9AC0F-4710-4314-94CA-D101F0CB5CAD}" srcOrd="1" destOrd="0" parTransId="{7EA4EA24-FE30-4AE9-9806-EA0856DE8002}" sibTransId="{C51D764D-6437-417A-968C-088AD74F9E5E}"/>
    <dgm:cxn modelId="{293764BD-5389-4964-BBD6-F037C20DACA9}" type="presOf" srcId="{15804B2C-BDDA-4792-A6B5-F07792C433D9}" destId="{1EF58329-24F2-4CF9-8D1A-9BA7645BD334}" srcOrd="0" destOrd="0" presId="urn:microsoft.com/office/officeart/2005/8/layout/vList2"/>
    <dgm:cxn modelId="{63A457D0-73ED-4449-957C-8C2ABEF391AE}" srcId="{033CD211-E7CF-434D-8AA5-D19A0CA764B0}" destId="{96E3CF12-C16E-4F78-9AE1-3C6E463CE9DF}" srcOrd="2" destOrd="0" parTransId="{B8BE3856-07F0-4A9F-8245-1954C4D43A83}" sibTransId="{17204A63-C236-45C0-B46E-A5D1A264DA79}"/>
    <dgm:cxn modelId="{784101E2-18AF-4A02-A271-017BBE57E96E}" srcId="{033CD211-E7CF-434D-8AA5-D19A0CA764B0}" destId="{FF16D7B7-F7CE-46BB-A456-E5C6A6566399}" srcOrd="3" destOrd="0" parTransId="{AF8BD670-6304-4E2E-BCD0-29A06BFF748B}" sibTransId="{DBF9332F-2C90-4FD0-A1B7-EC3789B90957}"/>
    <dgm:cxn modelId="{495DA96C-B42A-44A4-A8ED-A01423E08E18}" type="presParOf" srcId="{F3A924F5-568E-4282-A233-23812AAAE8AD}" destId="{9678927F-3BB6-4B6B-9FE8-2027EBA13844}" srcOrd="0" destOrd="0" presId="urn:microsoft.com/office/officeart/2005/8/layout/vList2"/>
    <dgm:cxn modelId="{C8DBE394-6B47-446C-B0ED-6D42E80F71A5}" type="presParOf" srcId="{F3A924F5-568E-4282-A233-23812AAAE8AD}" destId="{1CD73920-C8BA-47FE-88B7-D72CB07F1054}" srcOrd="1" destOrd="0" presId="urn:microsoft.com/office/officeart/2005/8/layout/vList2"/>
    <dgm:cxn modelId="{5A622479-C267-48CF-85F5-096839B4F983}" type="presParOf" srcId="{F3A924F5-568E-4282-A233-23812AAAE8AD}" destId="{BD919070-37D6-44E0-8543-365A06BE8BE9}" srcOrd="2" destOrd="0" presId="urn:microsoft.com/office/officeart/2005/8/layout/vList2"/>
    <dgm:cxn modelId="{9F9DED2A-D4BD-40D6-A16B-3E5B51020F14}" type="presParOf" srcId="{F3A924F5-568E-4282-A233-23812AAAE8AD}" destId="{D54C6D3E-02B8-49A5-9532-07D76106F862}" srcOrd="3" destOrd="0" presId="urn:microsoft.com/office/officeart/2005/8/layout/vList2"/>
    <dgm:cxn modelId="{8E167C3B-7B31-46D3-BA04-1CBE64766032}" type="presParOf" srcId="{F3A924F5-568E-4282-A233-23812AAAE8AD}" destId="{067ED2E9-DBD1-4C04-990F-A72CF16A714D}" srcOrd="4" destOrd="0" presId="urn:microsoft.com/office/officeart/2005/8/layout/vList2"/>
    <dgm:cxn modelId="{80E4CC6B-FE2D-43A8-B39A-2937E05A1BD6}" type="presParOf" srcId="{F3A924F5-568E-4282-A233-23812AAAE8AD}" destId="{8B39494A-1727-4A80-8B39-C4D45D23368E}" srcOrd="5" destOrd="0" presId="urn:microsoft.com/office/officeart/2005/8/layout/vList2"/>
    <dgm:cxn modelId="{7A8C83B4-FB6E-40C6-BF15-9F72ED184D48}" type="presParOf" srcId="{F3A924F5-568E-4282-A233-23812AAAE8AD}" destId="{85345428-03C2-46FB-990F-FCCF756B20B5}" srcOrd="6" destOrd="0" presId="urn:microsoft.com/office/officeart/2005/8/layout/vList2"/>
    <dgm:cxn modelId="{67F38FB2-2668-4566-8980-CC95441BE293}" type="presParOf" srcId="{F3A924F5-568E-4282-A233-23812AAAE8AD}" destId="{ED5C6AD5-B0F6-462F-B994-E05753C6BFFC}" srcOrd="7" destOrd="0" presId="urn:microsoft.com/office/officeart/2005/8/layout/vList2"/>
    <dgm:cxn modelId="{A951ADAD-D788-49D6-80D7-CE20216AF42F}" type="presParOf" srcId="{F3A924F5-568E-4282-A233-23812AAAE8AD}" destId="{0C8A92BF-E603-431F-9E02-BB536082CAE3}" srcOrd="8" destOrd="0" presId="urn:microsoft.com/office/officeart/2005/8/layout/vList2"/>
    <dgm:cxn modelId="{A4DE69B2-5D14-4A7A-A46A-A08F784A6E21}" type="presParOf" srcId="{F3A924F5-568E-4282-A233-23812AAAE8AD}" destId="{0CE6A9E3-B5EC-42C4-8972-9D7277D280BD}" srcOrd="9" destOrd="0" presId="urn:microsoft.com/office/officeart/2005/8/layout/vList2"/>
    <dgm:cxn modelId="{709891DA-B642-478E-80C2-3B1744C099D3}" type="presParOf" srcId="{F3A924F5-568E-4282-A233-23812AAAE8AD}" destId="{1EF58329-24F2-4CF9-8D1A-9BA7645BD3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8B220-F93C-4346-9A2A-27E2414BEE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BDBE84-D09A-4156-81A7-3D54596A8B11}">
      <dgm:prSet/>
      <dgm:spPr/>
      <dgm:t>
        <a:bodyPr/>
        <a:lstStyle/>
        <a:p>
          <a:r>
            <a:rPr lang="en-US" dirty="0"/>
            <a:t>If you have students in the status of re-certify, you will receive an email reminder from </a:t>
          </a:r>
          <a:r>
            <a:rPr lang="en-US" dirty="0">
              <a:hlinkClick xmlns:r="http://schemas.openxmlformats.org/officeDocument/2006/relationships" r:id="rId1"/>
            </a:rPr>
            <a:t>INFO@tuitionexchange.org</a:t>
          </a:r>
          <a:r>
            <a:rPr lang="en-US" dirty="0"/>
            <a:t> weekly until all eligible students are re-certified, or the expiration date is updated.</a:t>
          </a:r>
        </a:p>
      </dgm:t>
    </dgm:pt>
    <dgm:pt modelId="{5B2E2E3B-E194-4274-A728-F92C5A80DF8D}" type="parTrans" cxnId="{5487C1C8-72AE-4B7A-B607-2A67A8843F06}">
      <dgm:prSet/>
      <dgm:spPr/>
      <dgm:t>
        <a:bodyPr/>
        <a:lstStyle/>
        <a:p>
          <a:endParaRPr lang="en-US"/>
        </a:p>
      </dgm:t>
    </dgm:pt>
    <dgm:pt modelId="{6D362B66-74CC-4F50-914F-6E84D04A0F04}" type="sibTrans" cxnId="{5487C1C8-72AE-4B7A-B607-2A67A8843F06}">
      <dgm:prSet phldrT="1" phldr="0"/>
      <dgm:spPr/>
      <dgm:t>
        <a:bodyPr/>
        <a:lstStyle/>
        <a:p>
          <a:endParaRPr lang="en-US"/>
        </a:p>
      </dgm:t>
    </dgm:pt>
    <dgm:pt modelId="{A0A18094-6EF8-4C8F-A935-DFAC74F72005}">
      <dgm:prSet/>
      <dgm:spPr/>
      <dgm:t>
        <a:bodyPr/>
        <a:lstStyle/>
        <a:p>
          <a:r>
            <a:rPr lang="en-US" dirty="0"/>
            <a:t>Eligible </a:t>
          </a:r>
          <a:r>
            <a:rPr lang="en-US" dirty="0">
              <a:solidFill>
                <a:schemeClr val="tx1"/>
              </a:solidFill>
            </a:rPr>
            <a:t>2022-2023 </a:t>
          </a:r>
          <a:r>
            <a:rPr lang="en-US" dirty="0"/>
            <a:t>students should be re-certified via the Enrollment Report in the Export sections.  The report is in the Liaison Portal. </a:t>
          </a:r>
          <a:endParaRPr lang="en-US" dirty="0">
            <a:solidFill>
              <a:schemeClr val="tx1"/>
            </a:solidFill>
          </a:endParaRPr>
        </a:p>
      </dgm:t>
    </dgm:pt>
    <dgm:pt modelId="{A94C7F78-EB96-478F-BE9D-876B4E57E332}" type="parTrans" cxnId="{DF46A133-46B3-4453-B650-B25609265685}">
      <dgm:prSet/>
      <dgm:spPr/>
      <dgm:t>
        <a:bodyPr/>
        <a:lstStyle/>
        <a:p>
          <a:endParaRPr lang="en-US"/>
        </a:p>
      </dgm:t>
    </dgm:pt>
    <dgm:pt modelId="{8D6C21A1-FBC8-49C4-AE2D-7E3831BEE2E5}" type="sibTrans" cxnId="{DF46A133-46B3-4453-B650-B25609265685}">
      <dgm:prSet phldrT="2" phldr="0"/>
      <dgm:spPr/>
      <dgm:t>
        <a:bodyPr/>
        <a:lstStyle/>
        <a:p>
          <a:endParaRPr lang="en-US"/>
        </a:p>
      </dgm:t>
    </dgm:pt>
    <dgm:pt modelId="{8B2B4CF3-4846-4617-8614-010256F1EC17}" type="pres">
      <dgm:prSet presAssocID="{EA28B220-F93C-4346-9A2A-27E2414BEEE7}" presName="linear" presStyleCnt="0">
        <dgm:presLayoutVars>
          <dgm:animLvl val="lvl"/>
          <dgm:resizeHandles val="exact"/>
        </dgm:presLayoutVars>
      </dgm:prSet>
      <dgm:spPr/>
    </dgm:pt>
    <dgm:pt modelId="{CE978EB9-7749-409B-9FB1-A87DB6D17148}" type="pres">
      <dgm:prSet presAssocID="{EDBDBE84-D09A-4156-81A7-3D54596A8B11}" presName="parentText" presStyleLbl="node1" presStyleIdx="0" presStyleCnt="2" custLinFactY="-13217" custLinFactNeighborX="-787" custLinFactNeighborY="-100000">
        <dgm:presLayoutVars>
          <dgm:chMax val="0"/>
          <dgm:bulletEnabled val="1"/>
        </dgm:presLayoutVars>
      </dgm:prSet>
      <dgm:spPr/>
    </dgm:pt>
    <dgm:pt modelId="{552D76A0-14BC-4225-B920-106BD6A2F708}" type="pres">
      <dgm:prSet presAssocID="{6D362B66-74CC-4F50-914F-6E84D04A0F04}" presName="spacer" presStyleCnt="0"/>
      <dgm:spPr/>
    </dgm:pt>
    <dgm:pt modelId="{249AF064-B629-46D4-8621-398768513484}" type="pres">
      <dgm:prSet presAssocID="{A0A18094-6EF8-4C8F-A935-DFAC74F720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F46A133-46B3-4453-B650-B25609265685}" srcId="{EA28B220-F93C-4346-9A2A-27E2414BEEE7}" destId="{A0A18094-6EF8-4C8F-A935-DFAC74F72005}" srcOrd="1" destOrd="0" parTransId="{A94C7F78-EB96-478F-BE9D-876B4E57E332}" sibTransId="{8D6C21A1-FBC8-49C4-AE2D-7E3831BEE2E5}"/>
    <dgm:cxn modelId="{7593B038-4A11-44BC-8DEB-CC0DF5EF8C34}" type="presOf" srcId="{A0A18094-6EF8-4C8F-A935-DFAC74F72005}" destId="{249AF064-B629-46D4-8621-398768513484}" srcOrd="0" destOrd="0" presId="urn:microsoft.com/office/officeart/2005/8/layout/vList2"/>
    <dgm:cxn modelId="{E5F0BF9C-C8D9-479A-9BF9-B444838F9BF9}" type="presOf" srcId="{EA28B220-F93C-4346-9A2A-27E2414BEEE7}" destId="{8B2B4CF3-4846-4617-8614-010256F1EC17}" srcOrd="0" destOrd="0" presId="urn:microsoft.com/office/officeart/2005/8/layout/vList2"/>
    <dgm:cxn modelId="{5487C1C8-72AE-4B7A-B607-2A67A8843F06}" srcId="{EA28B220-F93C-4346-9A2A-27E2414BEEE7}" destId="{EDBDBE84-D09A-4156-81A7-3D54596A8B11}" srcOrd="0" destOrd="0" parTransId="{5B2E2E3B-E194-4274-A728-F92C5A80DF8D}" sibTransId="{6D362B66-74CC-4F50-914F-6E84D04A0F04}"/>
    <dgm:cxn modelId="{5E3C6FD2-698C-47F9-88A7-1BA32676A826}" type="presOf" srcId="{EDBDBE84-D09A-4156-81A7-3D54596A8B11}" destId="{CE978EB9-7749-409B-9FB1-A87DB6D17148}" srcOrd="0" destOrd="0" presId="urn:microsoft.com/office/officeart/2005/8/layout/vList2"/>
    <dgm:cxn modelId="{36B44CFC-53CC-440C-991D-F0ED0DF2D918}" type="presParOf" srcId="{8B2B4CF3-4846-4617-8614-010256F1EC17}" destId="{CE978EB9-7749-409B-9FB1-A87DB6D17148}" srcOrd="0" destOrd="0" presId="urn:microsoft.com/office/officeart/2005/8/layout/vList2"/>
    <dgm:cxn modelId="{FA6ECE49-F3CA-46D3-89F7-D0367098B655}" type="presParOf" srcId="{8B2B4CF3-4846-4617-8614-010256F1EC17}" destId="{552D76A0-14BC-4225-B920-106BD6A2F708}" srcOrd="1" destOrd="0" presId="urn:microsoft.com/office/officeart/2005/8/layout/vList2"/>
    <dgm:cxn modelId="{647021A4-2CD2-4AFD-BF53-53FB4BCDBE9F}" type="presParOf" srcId="{8B2B4CF3-4846-4617-8614-010256F1EC17}" destId="{249AF064-B629-46D4-8621-3987685134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B09AE2-B284-44DF-B4E7-4D0E10222C0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CB70AD-1CDF-41F2-80FA-4507E204E9B8}">
      <dgm:prSet/>
      <dgm:spPr/>
      <dgm:t>
        <a:bodyPr/>
        <a:lstStyle/>
        <a:p>
          <a:r>
            <a:rPr lang="en-US" dirty="0"/>
            <a:t>Every time you click Submit on your Enrollment Report a new Participation Fee Statement generates</a:t>
          </a:r>
        </a:p>
      </dgm:t>
    </dgm:pt>
    <dgm:pt modelId="{955F2F07-B174-4973-89F4-3D5B25F72A31}" type="parTrans" cxnId="{63174263-9DD8-4BBD-8470-0F1D9FDA64C0}">
      <dgm:prSet/>
      <dgm:spPr/>
      <dgm:t>
        <a:bodyPr/>
        <a:lstStyle/>
        <a:p>
          <a:endParaRPr lang="en-US"/>
        </a:p>
      </dgm:t>
    </dgm:pt>
    <dgm:pt modelId="{8C0D4F7F-8CB8-484E-A593-1200A028D122}" type="sibTrans" cxnId="{63174263-9DD8-4BBD-8470-0F1D9FDA64C0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B79ACE0D-9A72-4A44-8A54-3BBF2E729FC2}">
      <dgm:prSet/>
      <dgm:spPr/>
      <dgm:t>
        <a:bodyPr/>
        <a:lstStyle/>
        <a:p>
          <a:r>
            <a:rPr lang="en-US" dirty="0"/>
            <a:t>Review your Participation Fee Statement carefully</a:t>
          </a:r>
        </a:p>
      </dgm:t>
    </dgm:pt>
    <dgm:pt modelId="{76BC0201-F653-4EEE-A317-9A87AB3ED8F2}" type="parTrans" cxnId="{FB5D88EB-B169-41AE-8A40-4119C8A2F2DD}">
      <dgm:prSet/>
      <dgm:spPr/>
      <dgm:t>
        <a:bodyPr/>
        <a:lstStyle/>
        <a:p>
          <a:endParaRPr lang="en-US"/>
        </a:p>
      </dgm:t>
    </dgm:pt>
    <dgm:pt modelId="{FD068539-3466-4CFF-8799-EF8660E8458C}" type="sibTrans" cxnId="{FB5D88EB-B169-41AE-8A40-4119C8A2F2DD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454812AD-C4B1-4047-AF28-761F29DE3AF7}">
      <dgm:prSet/>
      <dgm:spPr/>
      <dgm:t>
        <a:bodyPr/>
        <a:lstStyle/>
        <a:p>
          <a:r>
            <a:rPr lang="en-US" dirty="0"/>
            <a:t>If you owe – please remit payment upon receipt</a:t>
          </a:r>
        </a:p>
      </dgm:t>
    </dgm:pt>
    <dgm:pt modelId="{69B6AD2D-F40A-4856-B3FB-1BDF6C1BA6E7}" type="parTrans" cxnId="{E385D0D2-509A-4B7C-A60C-925E3937BADA}">
      <dgm:prSet/>
      <dgm:spPr/>
      <dgm:t>
        <a:bodyPr/>
        <a:lstStyle/>
        <a:p>
          <a:endParaRPr lang="en-US"/>
        </a:p>
      </dgm:t>
    </dgm:pt>
    <dgm:pt modelId="{481C46F2-FF5A-40F8-AFAD-D60B6064D9B5}" type="sibTrans" cxnId="{E385D0D2-509A-4B7C-A60C-925E3937BADA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9B1DC201-89C5-4A27-A287-B607A280FA8E}">
      <dgm:prSet/>
      <dgm:spPr/>
      <dgm:t>
        <a:bodyPr/>
        <a:lstStyle/>
        <a:p>
          <a:r>
            <a:rPr lang="en-US" dirty="0"/>
            <a:t>If you have a zero balance – THANK YOU!</a:t>
          </a:r>
        </a:p>
      </dgm:t>
    </dgm:pt>
    <dgm:pt modelId="{5571E259-D3B3-4CAE-A8E6-2236A3503D24}" type="parTrans" cxnId="{AF7075A6-F663-4383-B029-8380DB5880DD}">
      <dgm:prSet/>
      <dgm:spPr/>
      <dgm:t>
        <a:bodyPr/>
        <a:lstStyle/>
        <a:p>
          <a:endParaRPr lang="en-US"/>
        </a:p>
      </dgm:t>
    </dgm:pt>
    <dgm:pt modelId="{6A36AACA-BCD2-4856-942C-BA5F02C21856}" type="sibTrans" cxnId="{AF7075A6-F663-4383-B029-8380DB5880DD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8C6AFE32-D233-46E2-8DA4-86B5A72D6011}" type="pres">
      <dgm:prSet presAssocID="{94B09AE2-B284-44DF-B4E7-4D0E10222C08}" presName="Name0" presStyleCnt="0">
        <dgm:presLayoutVars>
          <dgm:animLvl val="lvl"/>
          <dgm:resizeHandles val="exact"/>
        </dgm:presLayoutVars>
      </dgm:prSet>
      <dgm:spPr/>
    </dgm:pt>
    <dgm:pt modelId="{7EFF8D95-79B5-4D64-BD5C-462EE2BC3F27}" type="pres">
      <dgm:prSet presAssocID="{9ECB70AD-1CDF-41F2-80FA-4507E204E9B8}" presName="compositeNode" presStyleCnt="0">
        <dgm:presLayoutVars>
          <dgm:bulletEnabled val="1"/>
        </dgm:presLayoutVars>
      </dgm:prSet>
      <dgm:spPr/>
    </dgm:pt>
    <dgm:pt modelId="{F779FF8F-6D33-4CEB-A023-55F30A078C82}" type="pres">
      <dgm:prSet presAssocID="{9ECB70AD-1CDF-41F2-80FA-4507E204E9B8}" presName="bgRect" presStyleLbl="alignNode1" presStyleIdx="0" presStyleCnt="4"/>
      <dgm:spPr/>
    </dgm:pt>
    <dgm:pt modelId="{8DBCF610-EB21-440C-AAFA-91947418463A}" type="pres">
      <dgm:prSet presAssocID="{8C0D4F7F-8CB8-484E-A593-1200A028D12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BD402E9-5382-445F-8DE6-C374A3F0EA1F}" type="pres">
      <dgm:prSet presAssocID="{9ECB70AD-1CDF-41F2-80FA-4507E204E9B8}" presName="nodeRect" presStyleLbl="alignNode1" presStyleIdx="0" presStyleCnt="4">
        <dgm:presLayoutVars>
          <dgm:bulletEnabled val="1"/>
        </dgm:presLayoutVars>
      </dgm:prSet>
      <dgm:spPr/>
    </dgm:pt>
    <dgm:pt modelId="{90CBA56F-A189-4654-9261-2210843455F7}" type="pres">
      <dgm:prSet presAssocID="{8C0D4F7F-8CB8-484E-A593-1200A028D122}" presName="sibTrans" presStyleCnt="0"/>
      <dgm:spPr/>
    </dgm:pt>
    <dgm:pt modelId="{B1A18733-E4AB-425B-8D25-1AC777ABAFD4}" type="pres">
      <dgm:prSet presAssocID="{B79ACE0D-9A72-4A44-8A54-3BBF2E729FC2}" presName="compositeNode" presStyleCnt="0">
        <dgm:presLayoutVars>
          <dgm:bulletEnabled val="1"/>
        </dgm:presLayoutVars>
      </dgm:prSet>
      <dgm:spPr/>
    </dgm:pt>
    <dgm:pt modelId="{014FC857-2A8F-4B05-A944-82A877B9C8CF}" type="pres">
      <dgm:prSet presAssocID="{B79ACE0D-9A72-4A44-8A54-3BBF2E729FC2}" presName="bgRect" presStyleLbl="alignNode1" presStyleIdx="1" presStyleCnt="4"/>
      <dgm:spPr/>
    </dgm:pt>
    <dgm:pt modelId="{571E080D-95CD-4281-89A3-60B29A00E3F3}" type="pres">
      <dgm:prSet presAssocID="{FD068539-3466-4CFF-8799-EF8660E8458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E506CE09-E53A-44A2-9044-195AD6A1B40A}" type="pres">
      <dgm:prSet presAssocID="{B79ACE0D-9A72-4A44-8A54-3BBF2E729FC2}" presName="nodeRect" presStyleLbl="alignNode1" presStyleIdx="1" presStyleCnt="4">
        <dgm:presLayoutVars>
          <dgm:bulletEnabled val="1"/>
        </dgm:presLayoutVars>
      </dgm:prSet>
      <dgm:spPr/>
    </dgm:pt>
    <dgm:pt modelId="{C50B0E7E-8E1D-4F55-AA0A-49383DE600BB}" type="pres">
      <dgm:prSet presAssocID="{FD068539-3466-4CFF-8799-EF8660E8458C}" presName="sibTrans" presStyleCnt="0"/>
      <dgm:spPr/>
    </dgm:pt>
    <dgm:pt modelId="{56BC80B3-0963-4D58-B28F-DC5ACD1F6D87}" type="pres">
      <dgm:prSet presAssocID="{454812AD-C4B1-4047-AF28-761F29DE3AF7}" presName="compositeNode" presStyleCnt="0">
        <dgm:presLayoutVars>
          <dgm:bulletEnabled val="1"/>
        </dgm:presLayoutVars>
      </dgm:prSet>
      <dgm:spPr/>
    </dgm:pt>
    <dgm:pt modelId="{3AE3F800-BEC4-46ED-A696-554DE0234352}" type="pres">
      <dgm:prSet presAssocID="{454812AD-C4B1-4047-AF28-761F29DE3AF7}" presName="bgRect" presStyleLbl="alignNode1" presStyleIdx="2" presStyleCnt="4"/>
      <dgm:spPr/>
    </dgm:pt>
    <dgm:pt modelId="{933E2938-EC54-4186-953D-36D1A8780CB7}" type="pres">
      <dgm:prSet presAssocID="{481C46F2-FF5A-40F8-AFAD-D60B6064D9B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53488704-E193-41AC-8976-23E5280210EB}" type="pres">
      <dgm:prSet presAssocID="{454812AD-C4B1-4047-AF28-761F29DE3AF7}" presName="nodeRect" presStyleLbl="alignNode1" presStyleIdx="2" presStyleCnt="4">
        <dgm:presLayoutVars>
          <dgm:bulletEnabled val="1"/>
        </dgm:presLayoutVars>
      </dgm:prSet>
      <dgm:spPr/>
    </dgm:pt>
    <dgm:pt modelId="{31C9F305-0D33-4F77-8C08-3928B1606DC3}" type="pres">
      <dgm:prSet presAssocID="{481C46F2-FF5A-40F8-AFAD-D60B6064D9B5}" presName="sibTrans" presStyleCnt="0"/>
      <dgm:spPr/>
    </dgm:pt>
    <dgm:pt modelId="{A3103FF8-8BFB-4E7C-BA73-FFE7E67EC084}" type="pres">
      <dgm:prSet presAssocID="{9B1DC201-89C5-4A27-A287-B607A280FA8E}" presName="compositeNode" presStyleCnt="0">
        <dgm:presLayoutVars>
          <dgm:bulletEnabled val="1"/>
        </dgm:presLayoutVars>
      </dgm:prSet>
      <dgm:spPr/>
    </dgm:pt>
    <dgm:pt modelId="{08E8CED7-018C-428C-B234-DDDF6CA9780E}" type="pres">
      <dgm:prSet presAssocID="{9B1DC201-89C5-4A27-A287-B607A280FA8E}" presName="bgRect" presStyleLbl="alignNode1" presStyleIdx="3" presStyleCnt="4"/>
      <dgm:spPr/>
    </dgm:pt>
    <dgm:pt modelId="{EA82EDCE-DAA0-4C9C-910D-C64C16BE40CB}" type="pres">
      <dgm:prSet presAssocID="{6A36AACA-BCD2-4856-942C-BA5F02C21856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231930F2-50F2-4882-BCD8-9BF6420A2042}" type="pres">
      <dgm:prSet presAssocID="{9B1DC201-89C5-4A27-A287-B607A280FA8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7E410A18-9CC0-4133-A6CC-05650EA5DF19}" type="presOf" srcId="{94B09AE2-B284-44DF-B4E7-4D0E10222C08}" destId="{8C6AFE32-D233-46E2-8DA4-86B5A72D6011}" srcOrd="0" destOrd="0" presId="urn:microsoft.com/office/officeart/2016/7/layout/LinearBlockProcessNumbered"/>
    <dgm:cxn modelId="{22763F1B-0682-47C3-9539-0E906E0AF2DD}" type="presOf" srcId="{9B1DC201-89C5-4A27-A287-B607A280FA8E}" destId="{231930F2-50F2-4882-BCD8-9BF6420A2042}" srcOrd="1" destOrd="0" presId="urn:microsoft.com/office/officeart/2016/7/layout/LinearBlockProcessNumbered"/>
    <dgm:cxn modelId="{2593A12F-C3C5-41DF-9BF3-DDC5572E9244}" type="presOf" srcId="{8C0D4F7F-8CB8-484E-A593-1200A028D122}" destId="{8DBCF610-EB21-440C-AAFA-91947418463A}" srcOrd="0" destOrd="0" presId="urn:microsoft.com/office/officeart/2016/7/layout/LinearBlockProcessNumbered"/>
    <dgm:cxn modelId="{D3E9E931-AAFB-4CC3-9A0B-17657588DCAF}" type="presOf" srcId="{9ECB70AD-1CDF-41F2-80FA-4507E204E9B8}" destId="{BBD402E9-5382-445F-8DE6-C374A3F0EA1F}" srcOrd="1" destOrd="0" presId="urn:microsoft.com/office/officeart/2016/7/layout/LinearBlockProcessNumbered"/>
    <dgm:cxn modelId="{63174263-9DD8-4BBD-8470-0F1D9FDA64C0}" srcId="{94B09AE2-B284-44DF-B4E7-4D0E10222C08}" destId="{9ECB70AD-1CDF-41F2-80FA-4507E204E9B8}" srcOrd="0" destOrd="0" parTransId="{955F2F07-B174-4973-89F4-3D5B25F72A31}" sibTransId="{8C0D4F7F-8CB8-484E-A593-1200A028D122}"/>
    <dgm:cxn modelId="{1824006A-BFE9-48B3-9432-1009B1EF4E8C}" type="presOf" srcId="{9ECB70AD-1CDF-41F2-80FA-4507E204E9B8}" destId="{F779FF8F-6D33-4CEB-A023-55F30A078C82}" srcOrd="0" destOrd="0" presId="urn:microsoft.com/office/officeart/2016/7/layout/LinearBlockProcessNumbered"/>
    <dgm:cxn modelId="{33EA707A-2D4A-40A9-AC3D-061FDDFC959D}" type="presOf" srcId="{9B1DC201-89C5-4A27-A287-B607A280FA8E}" destId="{08E8CED7-018C-428C-B234-DDDF6CA9780E}" srcOrd="0" destOrd="0" presId="urn:microsoft.com/office/officeart/2016/7/layout/LinearBlockProcessNumbered"/>
    <dgm:cxn modelId="{DB7F647E-1B41-4537-94C0-0790E0ED9D18}" type="presOf" srcId="{481C46F2-FF5A-40F8-AFAD-D60B6064D9B5}" destId="{933E2938-EC54-4186-953D-36D1A8780CB7}" srcOrd="0" destOrd="0" presId="urn:microsoft.com/office/officeart/2016/7/layout/LinearBlockProcessNumbered"/>
    <dgm:cxn modelId="{9EBD3D85-3977-4D08-9530-BF90DE0EDFE5}" type="presOf" srcId="{454812AD-C4B1-4047-AF28-761F29DE3AF7}" destId="{3AE3F800-BEC4-46ED-A696-554DE0234352}" srcOrd="0" destOrd="0" presId="urn:microsoft.com/office/officeart/2016/7/layout/LinearBlockProcessNumbered"/>
    <dgm:cxn modelId="{22000889-F4D3-40E5-9CA9-5D6902E6D402}" type="presOf" srcId="{454812AD-C4B1-4047-AF28-761F29DE3AF7}" destId="{53488704-E193-41AC-8976-23E5280210EB}" srcOrd="1" destOrd="0" presId="urn:microsoft.com/office/officeart/2016/7/layout/LinearBlockProcessNumbered"/>
    <dgm:cxn modelId="{AF7075A6-F663-4383-B029-8380DB5880DD}" srcId="{94B09AE2-B284-44DF-B4E7-4D0E10222C08}" destId="{9B1DC201-89C5-4A27-A287-B607A280FA8E}" srcOrd="3" destOrd="0" parTransId="{5571E259-D3B3-4CAE-A8E6-2236A3503D24}" sibTransId="{6A36AACA-BCD2-4856-942C-BA5F02C21856}"/>
    <dgm:cxn modelId="{607F1AAB-4982-4672-9EF1-0BB0F501FADC}" type="presOf" srcId="{B79ACE0D-9A72-4A44-8A54-3BBF2E729FC2}" destId="{014FC857-2A8F-4B05-A944-82A877B9C8CF}" srcOrd="0" destOrd="0" presId="urn:microsoft.com/office/officeart/2016/7/layout/LinearBlockProcessNumbered"/>
    <dgm:cxn modelId="{7A6891BF-281B-4C52-BF3E-83CB6CFCD116}" type="presOf" srcId="{B79ACE0D-9A72-4A44-8A54-3BBF2E729FC2}" destId="{E506CE09-E53A-44A2-9044-195AD6A1B40A}" srcOrd="1" destOrd="0" presId="urn:microsoft.com/office/officeart/2016/7/layout/LinearBlockProcessNumbered"/>
    <dgm:cxn modelId="{71B701D1-CFFE-49BE-AB03-3D49C0FED9DC}" type="presOf" srcId="{6A36AACA-BCD2-4856-942C-BA5F02C21856}" destId="{EA82EDCE-DAA0-4C9C-910D-C64C16BE40CB}" srcOrd="0" destOrd="0" presId="urn:microsoft.com/office/officeart/2016/7/layout/LinearBlockProcessNumbered"/>
    <dgm:cxn modelId="{E385D0D2-509A-4B7C-A60C-925E3937BADA}" srcId="{94B09AE2-B284-44DF-B4E7-4D0E10222C08}" destId="{454812AD-C4B1-4047-AF28-761F29DE3AF7}" srcOrd="2" destOrd="0" parTransId="{69B6AD2D-F40A-4856-B3FB-1BDF6C1BA6E7}" sibTransId="{481C46F2-FF5A-40F8-AFAD-D60B6064D9B5}"/>
    <dgm:cxn modelId="{4FA595DB-4166-4F28-BF53-65FFEC614E0F}" type="presOf" srcId="{FD068539-3466-4CFF-8799-EF8660E8458C}" destId="{571E080D-95CD-4281-89A3-60B29A00E3F3}" srcOrd="0" destOrd="0" presId="urn:microsoft.com/office/officeart/2016/7/layout/LinearBlockProcessNumbered"/>
    <dgm:cxn modelId="{FB5D88EB-B169-41AE-8A40-4119C8A2F2DD}" srcId="{94B09AE2-B284-44DF-B4E7-4D0E10222C08}" destId="{B79ACE0D-9A72-4A44-8A54-3BBF2E729FC2}" srcOrd="1" destOrd="0" parTransId="{76BC0201-F653-4EEE-A317-9A87AB3ED8F2}" sibTransId="{FD068539-3466-4CFF-8799-EF8660E8458C}"/>
    <dgm:cxn modelId="{5CDD09C3-12E1-4FCA-88D2-6A51BFCB8EF4}" type="presParOf" srcId="{8C6AFE32-D233-46E2-8DA4-86B5A72D6011}" destId="{7EFF8D95-79B5-4D64-BD5C-462EE2BC3F27}" srcOrd="0" destOrd="0" presId="urn:microsoft.com/office/officeart/2016/7/layout/LinearBlockProcessNumbered"/>
    <dgm:cxn modelId="{5F3CFDBE-99A6-49B9-BCA2-F3930C1B49AF}" type="presParOf" srcId="{7EFF8D95-79B5-4D64-BD5C-462EE2BC3F27}" destId="{F779FF8F-6D33-4CEB-A023-55F30A078C82}" srcOrd="0" destOrd="0" presId="urn:microsoft.com/office/officeart/2016/7/layout/LinearBlockProcessNumbered"/>
    <dgm:cxn modelId="{4E94E967-4527-48AA-83D0-0D52B4BB0DB1}" type="presParOf" srcId="{7EFF8D95-79B5-4D64-BD5C-462EE2BC3F27}" destId="{8DBCF610-EB21-440C-AAFA-91947418463A}" srcOrd="1" destOrd="0" presId="urn:microsoft.com/office/officeart/2016/7/layout/LinearBlockProcessNumbered"/>
    <dgm:cxn modelId="{6F87C17A-C9A3-4999-B981-275507B335C1}" type="presParOf" srcId="{7EFF8D95-79B5-4D64-BD5C-462EE2BC3F27}" destId="{BBD402E9-5382-445F-8DE6-C374A3F0EA1F}" srcOrd="2" destOrd="0" presId="urn:microsoft.com/office/officeart/2016/7/layout/LinearBlockProcessNumbered"/>
    <dgm:cxn modelId="{AF73BBD3-1BA7-47B5-8251-2D4BC44E118A}" type="presParOf" srcId="{8C6AFE32-D233-46E2-8DA4-86B5A72D6011}" destId="{90CBA56F-A189-4654-9261-2210843455F7}" srcOrd="1" destOrd="0" presId="urn:microsoft.com/office/officeart/2016/7/layout/LinearBlockProcessNumbered"/>
    <dgm:cxn modelId="{D2EF2E47-480B-4B7A-898B-69A546E47F32}" type="presParOf" srcId="{8C6AFE32-D233-46E2-8DA4-86B5A72D6011}" destId="{B1A18733-E4AB-425B-8D25-1AC777ABAFD4}" srcOrd="2" destOrd="0" presId="urn:microsoft.com/office/officeart/2016/7/layout/LinearBlockProcessNumbered"/>
    <dgm:cxn modelId="{9FBB2196-5687-4568-9C1A-322399A6000A}" type="presParOf" srcId="{B1A18733-E4AB-425B-8D25-1AC777ABAFD4}" destId="{014FC857-2A8F-4B05-A944-82A877B9C8CF}" srcOrd="0" destOrd="0" presId="urn:microsoft.com/office/officeart/2016/7/layout/LinearBlockProcessNumbered"/>
    <dgm:cxn modelId="{7E4114A3-50BB-4378-87A4-E65434EF5D86}" type="presParOf" srcId="{B1A18733-E4AB-425B-8D25-1AC777ABAFD4}" destId="{571E080D-95CD-4281-89A3-60B29A00E3F3}" srcOrd="1" destOrd="0" presId="urn:microsoft.com/office/officeart/2016/7/layout/LinearBlockProcessNumbered"/>
    <dgm:cxn modelId="{E47D6954-E63F-4E66-BF68-2B7C93DF5F93}" type="presParOf" srcId="{B1A18733-E4AB-425B-8D25-1AC777ABAFD4}" destId="{E506CE09-E53A-44A2-9044-195AD6A1B40A}" srcOrd="2" destOrd="0" presId="urn:microsoft.com/office/officeart/2016/7/layout/LinearBlockProcessNumbered"/>
    <dgm:cxn modelId="{A0394822-70F9-495A-B93A-C9D453798E66}" type="presParOf" srcId="{8C6AFE32-D233-46E2-8DA4-86B5A72D6011}" destId="{C50B0E7E-8E1D-4F55-AA0A-49383DE600BB}" srcOrd="3" destOrd="0" presId="urn:microsoft.com/office/officeart/2016/7/layout/LinearBlockProcessNumbered"/>
    <dgm:cxn modelId="{BAD06C5C-9EB2-4A41-BCBC-086BD6C9DEDE}" type="presParOf" srcId="{8C6AFE32-D233-46E2-8DA4-86B5A72D6011}" destId="{56BC80B3-0963-4D58-B28F-DC5ACD1F6D87}" srcOrd="4" destOrd="0" presId="urn:microsoft.com/office/officeart/2016/7/layout/LinearBlockProcessNumbered"/>
    <dgm:cxn modelId="{8F9351D1-B6E5-42E4-951E-D5A6724D19C4}" type="presParOf" srcId="{56BC80B3-0963-4D58-B28F-DC5ACD1F6D87}" destId="{3AE3F800-BEC4-46ED-A696-554DE0234352}" srcOrd="0" destOrd="0" presId="urn:microsoft.com/office/officeart/2016/7/layout/LinearBlockProcessNumbered"/>
    <dgm:cxn modelId="{39A2BEED-0DEB-44ED-ADF0-732DB198872A}" type="presParOf" srcId="{56BC80B3-0963-4D58-B28F-DC5ACD1F6D87}" destId="{933E2938-EC54-4186-953D-36D1A8780CB7}" srcOrd="1" destOrd="0" presId="urn:microsoft.com/office/officeart/2016/7/layout/LinearBlockProcessNumbered"/>
    <dgm:cxn modelId="{A8FE143C-EB59-4B44-88D2-B2027C189C98}" type="presParOf" srcId="{56BC80B3-0963-4D58-B28F-DC5ACD1F6D87}" destId="{53488704-E193-41AC-8976-23E5280210EB}" srcOrd="2" destOrd="0" presId="urn:microsoft.com/office/officeart/2016/7/layout/LinearBlockProcessNumbered"/>
    <dgm:cxn modelId="{C38080D7-74E7-47ED-B2CF-2D444B281768}" type="presParOf" srcId="{8C6AFE32-D233-46E2-8DA4-86B5A72D6011}" destId="{31C9F305-0D33-4F77-8C08-3928B1606DC3}" srcOrd="5" destOrd="0" presId="urn:microsoft.com/office/officeart/2016/7/layout/LinearBlockProcessNumbered"/>
    <dgm:cxn modelId="{196E6156-678A-4C55-A714-9C29CE3C882A}" type="presParOf" srcId="{8C6AFE32-D233-46E2-8DA4-86B5A72D6011}" destId="{A3103FF8-8BFB-4E7C-BA73-FFE7E67EC084}" srcOrd="6" destOrd="0" presId="urn:microsoft.com/office/officeart/2016/7/layout/LinearBlockProcessNumbered"/>
    <dgm:cxn modelId="{B1746137-6AD1-4EAD-8DB6-C9E80C5FDC44}" type="presParOf" srcId="{A3103FF8-8BFB-4E7C-BA73-FFE7E67EC084}" destId="{08E8CED7-018C-428C-B234-DDDF6CA9780E}" srcOrd="0" destOrd="0" presId="urn:microsoft.com/office/officeart/2016/7/layout/LinearBlockProcessNumbered"/>
    <dgm:cxn modelId="{42C608BB-81C7-46B6-94E8-D514EF9E6595}" type="presParOf" srcId="{A3103FF8-8BFB-4E7C-BA73-FFE7E67EC084}" destId="{EA82EDCE-DAA0-4C9C-910D-C64C16BE40CB}" srcOrd="1" destOrd="0" presId="urn:microsoft.com/office/officeart/2016/7/layout/LinearBlockProcessNumbered"/>
    <dgm:cxn modelId="{6128B781-3EEB-47AB-A739-FE5374979B62}" type="presParOf" srcId="{A3103FF8-8BFB-4E7C-BA73-FFE7E67EC084}" destId="{231930F2-50F2-4882-BCD8-9BF6420A204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6CAC2-6F89-4359-A7E5-66983015EC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6102D8C-E616-44F5-9568-4344DFE92C07}">
      <dgm:prSet/>
      <dgm:spPr/>
      <dgm:t>
        <a:bodyPr/>
        <a:lstStyle/>
        <a:p>
          <a:r>
            <a:rPr lang="en-US" dirty="0"/>
            <a:t>Your Balance Sheet helps you to understand your current program import and exports.</a:t>
          </a:r>
        </a:p>
      </dgm:t>
    </dgm:pt>
    <dgm:pt modelId="{964CF477-20A9-4E34-8E86-719978A8028F}" type="parTrans" cxnId="{684C0ADB-477E-46F2-A231-639E118A3982}">
      <dgm:prSet/>
      <dgm:spPr/>
      <dgm:t>
        <a:bodyPr/>
        <a:lstStyle/>
        <a:p>
          <a:endParaRPr lang="en-US"/>
        </a:p>
      </dgm:t>
    </dgm:pt>
    <dgm:pt modelId="{21045010-0E25-46E4-8E05-A09B519D3969}" type="sibTrans" cxnId="{684C0ADB-477E-46F2-A231-639E118A3982}">
      <dgm:prSet/>
      <dgm:spPr/>
      <dgm:t>
        <a:bodyPr/>
        <a:lstStyle/>
        <a:p>
          <a:endParaRPr lang="en-US"/>
        </a:p>
      </dgm:t>
    </dgm:pt>
    <dgm:pt modelId="{AE3A01B5-8827-4E10-A6E1-06C6704F27BB}">
      <dgm:prSet/>
      <dgm:spPr/>
      <dgm:t>
        <a:bodyPr/>
        <a:lstStyle/>
        <a:p>
          <a:r>
            <a:rPr lang="en-US" dirty="0"/>
            <a:t>The Balance Sheet adjusts with each Enrollment Report modification.</a:t>
          </a:r>
        </a:p>
      </dgm:t>
    </dgm:pt>
    <dgm:pt modelId="{FEF43563-3B6F-4AE4-B2AC-263166E2578E}" type="parTrans" cxnId="{9D4A8709-AA29-4892-9883-7E4640AF4F5E}">
      <dgm:prSet/>
      <dgm:spPr/>
      <dgm:t>
        <a:bodyPr/>
        <a:lstStyle/>
        <a:p>
          <a:endParaRPr lang="en-US"/>
        </a:p>
      </dgm:t>
    </dgm:pt>
    <dgm:pt modelId="{414CDBB0-FB64-4D28-9681-770BC295E983}" type="sibTrans" cxnId="{9D4A8709-AA29-4892-9883-7E4640AF4F5E}">
      <dgm:prSet/>
      <dgm:spPr/>
      <dgm:t>
        <a:bodyPr/>
        <a:lstStyle/>
        <a:p>
          <a:endParaRPr lang="en-US"/>
        </a:p>
      </dgm:t>
    </dgm:pt>
    <dgm:pt modelId="{A9139495-F7C9-4DFF-9AD2-C6499E9F5291}">
      <dgm:prSet/>
      <dgm:spPr/>
      <dgm:t>
        <a:bodyPr/>
        <a:lstStyle/>
        <a:p>
          <a:r>
            <a:rPr lang="en-US" dirty="0"/>
            <a:t>When you review your Enrollment Report, be sure to review your Balance Sheet too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E520B6A9-4F75-4653-A4B8-639BC6A7A96A}" type="parTrans" cxnId="{2C3746B3-A008-49C5-AA71-ED9CC71D8859}">
      <dgm:prSet/>
      <dgm:spPr/>
      <dgm:t>
        <a:bodyPr/>
        <a:lstStyle/>
        <a:p>
          <a:endParaRPr lang="en-US"/>
        </a:p>
      </dgm:t>
    </dgm:pt>
    <dgm:pt modelId="{42ED51BB-E520-40FD-946F-46EFA1EF0925}" type="sibTrans" cxnId="{2C3746B3-A008-49C5-AA71-ED9CC71D8859}">
      <dgm:prSet/>
      <dgm:spPr/>
      <dgm:t>
        <a:bodyPr/>
        <a:lstStyle/>
        <a:p>
          <a:endParaRPr lang="en-US"/>
        </a:p>
      </dgm:t>
    </dgm:pt>
    <dgm:pt modelId="{66D69D5A-7423-4F0E-903F-9769D6DE1D1D}" type="pres">
      <dgm:prSet presAssocID="{6E56CAC2-6F89-4359-A7E5-66983015ECC3}" presName="root" presStyleCnt="0">
        <dgm:presLayoutVars>
          <dgm:dir/>
          <dgm:resizeHandles val="exact"/>
        </dgm:presLayoutVars>
      </dgm:prSet>
      <dgm:spPr/>
    </dgm:pt>
    <dgm:pt modelId="{CD362BDF-350D-49B6-877D-FC7ABC8D0B4E}" type="pres">
      <dgm:prSet presAssocID="{66102D8C-E616-44F5-9568-4344DFE92C07}" presName="compNode" presStyleCnt="0"/>
      <dgm:spPr/>
    </dgm:pt>
    <dgm:pt modelId="{EF2CB2D2-395C-454B-B663-2D8C3F143968}" type="pres">
      <dgm:prSet presAssocID="{66102D8C-E616-44F5-9568-4344DFE92C07}" presName="bgRect" presStyleLbl="bgShp" presStyleIdx="0" presStyleCnt="3"/>
      <dgm:spPr/>
    </dgm:pt>
    <dgm:pt modelId="{84776EB4-F4D0-44DD-8968-239A2C886001}" type="pres">
      <dgm:prSet presAssocID="{66102D8C-E616-44F5-9568-4344DFE92C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F304FF6-3597-443E-ACFC-95C0B98BEA1C}" type="pres">
      <dgm:prSet presAssocID="{66102D8C-E616-44F5-9568-4344DFE92C07}" presName="spaceRect" presStyleCnt="0"/>
      <dgm:spPr/>
    </dgm:pt>
    <dgm:pt modelId="{1D28889E-62A8-4193-8C8E-C11CCE67D041}" type="pres">
      <dgm:prSet presAssocID="{66102D8C-E616-44F5-9568-4344DFE92C07}" presName="parTx" presStyleLbl="revTx" presStyleIdx="0" presStyleCnt="3">
        <dgm:presLayoutVars>
          <dgm:chMax val="0"/>
          <dgm:chPref val="0"/>
        </dgm:presLayoutVars>
      </dgm:prSet>
      <dgm:spPr/>
    </dgm:pt>
    <dgm:pt modelId="{945539FA-6A35-4DCB-802F-92099B7F59ED}" type="pres">
      <dgm:prSet presAssocID="{21045010-0E25-46E4-8E05-A09B519D3969}" presName="sibTrans" presStyleCnt="0"/>
      <dgm:spPr/>
    </dgm:pt>
    <dgm:pt modelId="{1D327111-90FA-4C1F-A694-70999EEA7D67}" type="pres">
      <dgm:prSet presAssocID="{AE3A01B5-8827-4E10-A6E1-06C6704F27BB}" presName="compNode" presStyleCnt="0"/>
      <dgm:spPr/>
    </dgm:pt>
    <dgm:pt modelId="{2CEB8319-0D17-4219-AD68-58C081F7AD2C}" type="pres">
      <dgm:prSet presAssocID="{AE3A01B5-8827-4E10-A6E1-06C6704F27BB}" presName="bgRect" presStyleLbl="bgShp" presStyleIdx="1" presStyleCnt="3"/>
      <dgm:spPr/>
    </dgm:pt>
    <dgm:pt modelId="{88791601-0218-4E54-B9FD-E3CD3C0FB6A6}" type="pres">
      <dgm:prSet presAssocID="{AE3A01B5-8827-4E10-A6E1-06C6704F27BB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1F2DFE0-42B7-49AA-B317-1D1C752AEBB7}" type="pres">
      <dgm:prSet presAssocID="{AE3A01B5-8827-4E10-A6E1-06C6704F27BB}" presName="spaceRect" presStyleCnt="0"/>
      <dgm:spPr/>
    </dgm:pt>
    <dgm:pt modelId="{70632FE8-A824-4C18-B2C1-36BAF28FE158}" type="pres">
      <dgm:prSet presAssocID="{AE3A01B5-8827-4E10-A6E1-06C6704F27BB}" presName="parTx" presStyleLbl="revTx" presStyleIdx="1" presStyleCnt="3">
        <dgm:presLayoutVars>
          <dgm:chMax val="0"/>
          <dgm:chPref val="0"/>
        </dgm:presLayoutVars>
      </dgm:prSet>
      <dgm:spPr/>
    </dgm:pt>
    <dgm:pt modelId="{5F529984-DB44-447B-9147-B6D07622459C}" type="pres">
      <dgm:prSet presAssocID="{414CDBB0-FB64-4D28-9681-770BC295E983}" presName="sibTrans" presStyleCnt="0"/>
      <dgm:spPr/>
    </dgm:pt>
    <dgm:pt modelId="{1C4503BB-561A-4777-AB02-1475BC48DE9F}" type="pres">
      <dgm:prSet presAssocID="{A9139495-F7C9-4DFF-9AD2-C6499E9F5291}" presName="compNode" presStyleCnt="0"/>
      <dgm:spPr/>
    </dgm:pt>
    <dgm:pt modelId="{D1552DC9-B76C-4AB6-BA2B-AA196A03B897}" type="pres">
      <dgm:prSet presAssocID="{A9139495-F7C9-4DFF-9AD2-C6499E9F5291}" presName="bgRect" presStyleLbl="bgShp" presStyleIdx="2" presStyleCnt="3"/>
      <dgm:spPr/>
    </dgm:pt>
    <dgm:pt modelId="{9BB07948-4CE5-47BB-89E7-5719E147E98F}" type="pres">
      <dgm:prSet presAssocID="{A9139495-F7C9-4DFF-9AD2-C6499E9F5291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3C942B2-085E-4942-A9CB-E4DB9C70903F}" type="pres">
      <dgm:prSet presAssocID="{A9139495-F7C9-4DFF-9AD2-C6499E9F5291}" presName="spaceRect" presStyleCnt="0"/>
      <dgm:spPr/>
    </dgm:pt>
    <dgm:pt modelId="{089AE7AB-F9D2-481E-8A94-E51C9E36DE11}" type="pres">
      <dgm:prSet presAssocID="{A9139495-F7C9-4DFF-9AD2-C6499E9F529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4A8709-AA29-4892-9883-7E4640AF4F5E}" srcId="{6E56CAC2-6F89-4359-A7E5-66983015ECC3}" destId="{AE3A01B5-8827-4E10-A6E1-06C6704F27BB}" srcOrd="1" destOrd="0" parTransId="{FEF43563-3B6F-4AE4-B2AC-263166E2578E}" sibTransId="{414CDBB0-FB64-4D28-9681-770BC295E983}"/>
    <dgm:cxn modelId="{074AA43D-ECA0-4E5E-896A-9571307CBDB5}" type="presOf" srcId="{A9139495-F7C9-4DFF-9AD2-C6499E9F5291}" destId="{089AE7AB-F9D2-481E-8A94-E51C9E36DE11}" srcOrd="0" destOrd="0" presId="urn:microsoft.com/office/officeart/2018/2/layout/IconVerticalSolidList"/>
    <dgm:cxn modelId="{8887A063-0E2B-4A72-B3F1-9732E3D21260}" type="presOf" srcId="{AE3A01B5-8827-4E10-A6E1-06C6704F27BB}" destId="{70632FE8-A824-4C18-B2C1-36BAF28FE158}" srcOrd="0" destOrd="0" presId="urn:microsoft.com/office/officeart/2018/2/layout/IconVerticalSolidList"/>
    <dgm:cxn modelId="{3D3ED876-516A-43E5-873D-3636A15F660C}" type="presOf" srcId="{6E56CAC2-6F89-4359-A7E5-66983015ECC3}" destId="{66D69D5A-7423-4F0E-903F-9769D6DE1D1D}" srcOrd="0" destOrd="0" presId="urn:microsoft.com/office/officeart/2018/2/layout/IconVerticalSolidList"/>
    <dgm:cxn modelId="{0411AF8B-081E-4CF0-A540-4D50416874A1}" type="presOf" srcId="{66102D8C-E616-44F5-9568-4344DFE92C07}" destId="{1D28889E-62A8-4193-8C8E-C11CCE67D041}" srcOrd="0" destOrd="0" presId="urn:microsoft.com/office/officeart/2018/2/layout/IconVerticalSolidList"/>
    <dgm:cxn modelId="{2C3746B3-A008-49C5-AA71-ED9CC71D8859}" srcId="{6E56CAC2-6F89-4359-A7E5-66983015ECC3}" destId="{A9139495-F7C9-4DFF-9AD2-C6499E9F5291}" srcOrd="2" destOrd="0" parTransId="{E520B6A9-4F75-4653-A4B8-639BC6A7A96A}" sibTransId="{42ED51BB-E520-40FD-946F-46EFA1EF0925}"/>
    <dgm:cxn modelId="{684C0ADB-477E-46F2-A231-639E118A3982}" srcId="{6E56CAC2-6F89-4359-A7E5-66983015ECC3}" destId="{66102D8C-E616-44F5-9568-4344DFE92C07}" srcOrd="0" destOrd="0" parTransId="{964CF477-20A9-4E34-8E86-719978A8028F}" sibTransId="{21045010-0E25-46E4-8E05-A09B519D3969}"/>
    <dgm:cxn modelId="{8228EF43-D506-4EFF-8DF0-532C24D3F285}" type="presParOf" srcId="{66D69D5A-7423-4F0E-903F-9769D6DE1D1D}" destId="{CD362BDF-350D-49B6-877D-FC7ABC8D0B4E}" srcOrd="0" destOrd="0" presId="urn:microsoft.com/office/officeart/2018/2/layout/IconVerticalSolidList"/>
    <dgm:cxn modelId="{808875ED-5F45-47CE-A271-1F61C2B6D425}" type="presParOf" srcId="{CD362BDF-350D-49B6-877D-FC7ABC8D0B4E}" destId="{EF2CB2D2-395C-454B-B663-2D8C3F143968}" srcOrd="0" destOrd="0" presId="urn:microsoft.com/office/officeart/2018/2/layout/IconVerticalSolidList"/>
    <dgm:cxn modelId="{33894EE3-5BAF-45DE-BC59-B51345FAAEA3}" type="presParOf" srcId="{CD362BDF-350D-49B6-877D-FC7ABC8D0B4E}" destId="{84776EB4-F4D0-44DD-8968-239A2C886001}" srcOrd="1" destOrd="0" presId="urn:microsoft.com/office/officeart/2018/2/layout/IconVerticalSolidList"/>
    <dgm:cxn modelId="{84792A16-868E-4E27-9F41-73CF3F2B06FB}" type="presParOf" srcId="{CD362BDF-350D-49B6-877D-FC7ABC8D0B4E}" destId="{0F304FF6-3597-443E-ACFC-95C0B98BEA1C}" srcOrd="2" destOrd="0" presId="urn:microsoft.com/office/officeart/2018/2/layout/IconVerticalSolidList"/>
    <dgm:cxn modelId="{8CF16FC7-EE84-4940-BC26-E0C0BE6057DF}" type="presParOf" srcId="{CD362BDF-350D-49B6-877D-FC7ABC8D0B4E}" destId="{1D28889E-62A8-4193-8C8E-C11CCE67D041}" srcOrd="3" destOrd="0" presId="urn:microsoft.com/office/officeart/2018/2/layout/IconVerticalSolidList"/>
    <dgm:cxn modelId="{3A0DE8EA-FDE6-49D5-93F0-FA818B27A8D8}" type="presParOf" srcId="{66D69D5A-7423-4F0E-903F-9769D6DE1D1D}" destId="{945539FA-6A35-4DCB-802F-92099B7F59ED}" srcOrd="1" destOrd="0" presId="urn:microsoft.com/office/officeart/2018/2/layout/IconVerticalSolidList"/>
    <dgm:cxn modelId="{C155EFCD-8AEE-4ED8-9116-EE10FD799537}" type="presParOf" srcId="{66D69D5A-7423-4F0E-903F-9769D6DE1D1D}" destId="{1D327111-90FA-4C1F-A694-70999EEA7D67}" srcOrd="2" destOrd="0" presId="urn:microsoft.com/office/officeart/2018/2/layout/IconVerticalSolidList"/>
    <dgm:cxn modelId="{3403FFEC-CA6F-438D-BAD3-AE74E571F6FA}" type="presParOf" srcId="{1D327111-90FA-4C1F-A694-70999EEA7D67}" destId="{2CEB8319-0D17-4219-AD68-58C081F7AD2C}" srcOrd="0" destOrd="0" presId="urn:microsoft.com/office/officeart/2018/2/layout/IconVerticalSolidList"/>
    <dgm:cxn modelId="{2BF0F3B9-4707-4582-A5D5-E186236E18FC}" type="presParOf" srcId="{1D327111-90FA-4C1F-A694-70999EEA7D67}" destId="{88791601-0218-4E54-B9FD-E3CD3C0FB6A6}" srcOrd="1" destOrd="0" presId="urn:microsoft.com/office/officeart/2018/2/layout/IconVerticalSolidList"/>
    <dgm:cxn modelId="{5F9CD80F-7586-4FD2-AA94-3174E03AC330}" type="presParOf" srcId="{1D327111-90FA-4C1F-A694-70999EEA7D67}" destId="{31F2DFE0-42B7-49AA-B317-1D1C752AEBB7}" srcOrd="2" destOrd="0" presId="urn:microsoft.com/office/officeart/2018/2/layout/IconVerticalSolidList"/>
    <dgm:cxn modelId="{153939F6-04A6-4D5C-A41C-35348FC93F50}" type="presParOf" srcId="{1D327111-90FA-4C1F-A694-70999EEA7D67}" destId="{70632FE8-A824-4C18-B2C1-36BAF28FE158}" srcOrd="3" destOrd="0" presId="urn:microsoft.com/office/officeart/2018/2/layout/IconVerticalSolidList"/>
    <dgm:cxn modelId="{7C742BD6-FA73-4486-B722-559BE407217A}" type="presParOf" srcId="{66D69D5A-7423-4F0E-903F-9769D6DE1D1D}" destId="{5F529984-DB44-447B-9147-B6D07622459C}" srcOrd="3" destOrd="0" presId="urn:microsoft.com/office/officeart/2018/2/layout/IconVerticalSolidList"/>
    <dgm:cxn modelId="{02B4BD04-9F33-458A-A09F-2F74493438FC}" type="presParOf" srcId="{66D69D5A-7423-4F0E-903F-9769D6DE1D1D}" destId="{1C4503BB-561A-4777-AB02-1475BC48DE9F}" srcOrd="4" destOrd="0" presId="urn:microsoft.com/office/officeart/2018/2/layout/IconVerticalSolidList"/>
    <dgm:cxn modelId="{8F1EFE6B-60E0-4246-B959-6A807F0E80FF}" type="presParOf" srcId="{1C4503BB-561A-4777-AB02-1475BC48DE9F}" destId="{D1552DC9-B76C-4AB6-BA2B-AA196A03B897}" srcOrd="0" destOrd="0" presId="urn:microsoft.com/office/officeart/2018/2/layout/IconVerticalSolidList"/>
    <dgm:cxn modelId="{D547C86A-A409-4323-A6CD-10FD091BAED5}" type="presParOf" srcId="{1C4503BB-561A-4777-AB02-1475BC48DE9F}" destId="{9BB07948-4CE5-47BB-89E7-5719E147E98F}" srcOrd="1" destOrd="0" presId="urn:microsoft.com/office/officeart/2018/2/layout/IconVerticalSolidList"/>
    <dgm:cxn modelId="{C82D3D4F-D7F6-4127-A0F8-F19B70B6A2AA}" type="presParOf" srcId="{1C4503BB-561A-4777-AB02-1475BC48DE9F}" destId="{43C942B2-085E-4942-A9CB-E4DB9C70903F}" srcOrd="2" destOrd="0" presId="urn:microsoft.com/office/officeart/2018/2/layout/IconVerticalSolidList"/>
    <dgm:cxn modelId="{BF97B6A2-1940-4A2F-BA96-777052638B73}" type="presParOf" srcId="{1C4503BB-561A-4777-AB02-1475BC48DE9F}" destId="{089AE7AB-F9D2-481E-8A94-E51C9E36DE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ABBDA0-F982-427A-8E9A-F8006951CD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F736E5-B476-41E6-99A2-58EC7F8AA7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your school is participating – please consider sharing the information with families still looking for TE options for the fall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F8AABF77-D529-4727-ABA1-DC226477224E}" type="parTrans" cxnId="{BCFBC7B8-B5A3-4C2E-8B0E-ABD932A87178}">
      <dgm:prSet/>
      <dgm:spPr/>
      <dgm:t>
        <a:bodyPr/>
        <a:lstStyle/>
        <a:p>
          <a:endParaRPr lang="en-US"/>
        </a:p>
      </dgm:t>
    </dgm:pt>
    <dgm:pt modelId="{61D1E514-EF03-4C68-B03D-281115235510}" type="sibTrans" cxnId="{BCFBC7B8-B5A3-4C2E-8B0E-ABD932A87178}">
      <dgm:prSet/>
      <dgm:spPr/>
      <dgm:t>
        <a:bodyPr/>
        <a:lstStyle/>
        <a:p>
          <a:endParaRPr lang="en-US"/>
        </a:p>
      </dgm:t>
    </dgm:pt>
    <dgm:pt modelId="{56A147B7-1DC2-41C2-BDDF-0BE13639D6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Encourage all families to download the TE APP in the Apple and Google stores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55BC9890-3294-4E7A-9B7B-5B40CFE527AA}" type="parTrans" cxnId="{9207A520-31C3-41AE-A39D-137E719AF2DF}">
      <dgm:prSet/>
      <dgm:spPr/>
      <dgm:t>
        <a:bodyPr/>
        <a:lstStyle/>
        <a:p>
          <a:endParaRPr lang="en-US"/>
        </a:p>
      </dgm:t>
    </dgm:pt>
    <dgm:pt modelId="{1CCEE4D1-FABE-4819-8F49-F8275C884A34}" type="sibTrans" cxnId="{9207A520-31C3-41AE-A39D-137E719AF2DF}">
      <dgm:prSet/>
      <dgm:spPr/>
      <dgm:t>
        <a:bodyPr/>
        <a:lstStyle/>
        <a:p>
          <a:endParaRPr lang="en-US"/>
        </a:p>
      </dgm:t>
    </dgm:pt>
    <dgm:pt modelId="{732E468B-C0E1-45ED-AC39-11B7F18B84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Every time a new school is added to the TE Seats Available List</a:t>
          </a:r>
          <a:r>
            <a:rPr lang="en-US" dirty="0">
              <a:solidFill>
                <a:schemeClr val="tx1"/>
              </a:solidFill>
            </a:rPr>
            <a:t>,</a:t>
          </a:r>
          <a:r>
            <a:rPr lang="en-US" dirty="0"/>
            <a:t> an update is sent via the App</a:t>
          </a:r>
        </a:p>
      </dgm:t>
    </dgm:pt>
    <dgm:pt modelId="{CB9C0B75-AF3A-4B3D-8504-0CFAB6F397E7}" type="parTrans" cxnId="{EE765F09-E092-45DC-8442-31B41F11D3A0}">
      <dgm:prSet/>
      <dgm:spPr/>
      <dgm:t>
        <a:bodyPr/>
        <a:lstStyle/>
        <a:p>
          <a:endParaRPr lang="en-US"/>
        </a:p>
      </dgm:t>
    </dgm:pt>
    <dgm:pt modelId="{C7AF7B25-04AD-4133-A822-4832E4C50241}" type="sibTrans" cxnId="{EE765F09-E092-45DC-8442-31B41F11D3A0}">
      <dgm:prSet/>
      <dgm:spPr/>
      <dgm:t>
        <a:bodyPr/>
        <a:lstStyle/>
        <a:p>
          <a:endParaRPr lang="en-US"/>
        </a:p>
      </dgm:t>
    </dgm:pt>
    <dgm:pt modelId="{33DDE7AD-D60B-4263-9F9E-8F8FD6733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have not responded and are unsure, contact your Director of Admission or check out NACAC at: </a:t>
          </a:r>
        </a:p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https://www.nacacnet.org/news--publications/Research/openings/</a:t>
          </a:r>
          <a:endParaRPr lang="en-US" dirty="0"/>
        </a:p>
      </dgm:t>
    </dgm:pt>
    <dgm:pt modelId="{CAB5E526-FB06-47B1-8CB6-82735DA49505}" type="parTrans" cxnId="{60DA6281-E58E-4915-8BAF-077B1B6950AC}">
      <dgm:prSet/>
      <dgm:spPr/>
      <dgm:t>
        <a:bodyPr/>
        <a:lstStyle/>
        <a:p>
          <a:endParaRPr lang="en-US"/>
        </a:p>
      </dgm:t>
    </dgm:pt>
    <dgm:pt modelId="{BAC3080B-FE27-4F7F-BBEC-ECCBE633809B}" type="sibTrans" cxnId="{60DA6281-E58E-4915-8BAF-077B1B6950AC}">
      <dgm:prSet/>
      <dgm:spPr/>
      <dgm:t>
        <a:bodyPr/>
        <a:lstStyle/>
        <a:p>
          <a:endParaRPr lang="en-US"/>
        </a:p>
      </dgm:t>
    </dgm:pt>
    <dgm:pt modelId="{0B039715-219F-42C7-9E5F-9E9A9BC72203}" type="pres">
      <dgm:prSet presAssocID="{F0ABBDA0-F982-427A-8E9A-F8006951CDA2}" presName="root" presStyleCnt="0">
        <dgm:presLayoutVars>
          <dgm:dir/>
          <dgm:resizeHandles val="exact"/>
        </dgm:presLayoutVars>
      </dgm:prSet>
      <dgm:spPr/>
    </dgm:pt>
    <dgm:pt modelId="{DE246F8B-D724-41FD-B467-4D1344869770}" type="pres">
      <dgm:prSet presAssocID="{0EF736E5-B476-41E6-99A2-58EC7F8AA7D0}" presName="compNode" presStyleCnt="0"/>
      <dgm:spPr/>
    </dgm:pt>
    <dgm:pt modelId="{89ED6FA9-1BF2-4122-9F44-688B8A07E446}" type="pres">
      <dgm:prSet presAssocID="{0EF736E5-B476-41E6-99A2-58EC7F8AA7D0}" presName="bgRect" presStyleLbl="bgShp" presStyleIdx="0" presStyleCnt="3"/>
      <dgm:spPr/>
    </dgm:pt>
    <dgm:pt modelId="{8D6ED2E5-B932-4EC7-9621-E00F1E855419}" type="pres">
      <dgm:prSet presAssocID="{0EF736E5-B476-41E6-99A2-58EC7F8AA7D0}" presName="iconRect" presStyleLbl="node1" presStyleIdx="0" presStyleCnt="3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F045EA8-12BB-44B6-B87B-3430E4B53119}" type="pres">
      <dgm:prSet presAssocID="{0EF736E5-B476-41E6-99A2-58EC7F8AA7D0}" presName="spaceRect" presStyleCnt="0"/>
      <dgm:spPr/>
    </dgm:pt>
    <dgm:pt modelId="{952D3718-066C-4DD4-84AF-FC5080AB1271}" type="pres">
      <dgm:prSet presAssocID="{0EF736E5-B476-41E6-99A2-58EC7F8AA7D0}" presName="parTx" presStyleLbl="revTx" presStyleIdx="0" presStyleCnt="4">
        <dgm:presLayoutVars>
          <dgm:chMax val="0"/>
          <dgm:chPref val="0"/>
        </dgm:presLayoutVars>
      </dgm:prSet>
      <dgm:spPr/>
    </dgm:pt>
    <dgm:pt modelId="{72B131C5-3671-4922-9062-90797DC34636}" type="pres">
      <dgm:prSet presAssocID="{61D1E514-EF03-4C68-B03D-281115235510}" presName="sibTrans" presStyleCnt="0"/>
      <dgm:spPr/>
    </dgm:pt>
    <dgm:pt modelId="{46590F8F-6731-4A8E-BFE1-6CBFFC4A9EEA}" type="pres">
      <dgm:prSet presAssocID="{56A147B7-1DC2-41C2-BDDF-0BE13639D632}" presName="compNode" presStyleCnt="0"/>
      <dgm:spPr/>
    </dgm:pt>
    <dgm:pt modelId="{01383224-E87D-4EAA-B17E-3152E134CB26}" type="pres">
      <dgm:prSet presAssocID="{56A147B7-1DC2-41C2-BDDF-0BE13639D632}" presName="bgRect" presStyleLbl="bgShp" presStyleIdx="1" presStyleCnt="3"/>
      <dgm:spPr/>
    </dgm:pt>
    <dgm:pt modelId="{D200E3AD-4163-4DCE-A55E-196B673C2F7D}" type="pres">
      <dgm:prSet presAssocID="{56A147B7-1DC2-41C2-BDDF-0BE13639D632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3848C198-6D02-43F1-BF08-3FC48522AF05}" type="pres">
      <dgm:prSet presAssocID="{56A147B7-1DC2-41C2-BDDF-0BE13639D632}" presName="spaceRect" presStyleCnt="0"/>
      <dgm:spPr/>
    </dgm:pt>
    <dgm:pt modelId="{2577E431-5DEE-4653-A48B-CF8AB6EFC219}" type="pres">
      <dgm:prSet presAssocID="{56A147B7-1DC2-41C2-BDDF-0BE13639D632}" presName="parTx" presStyleLbl="revTx" presStyleIdx="1" presStyleCnt="4">
        <dgm:presLayoutVars>
          <dgm:chMax val="0"/>
          <dgm:chPref val="0"/>
        </dgm:presLayoutVars>
      </dgm:prSet>
      <dgm:spPr/>
    </dgm:pt>
    <dgm:pt modelId="{92C18195-8895-4E84-95ED-C822130D3966}" type="pres">
      <dgm:prSet presAssocID="{56A147B7-1DC2-41C2-BDDF-0BE13639D632}" presName="desTx" presStyleLbl="revTx" presStyleIdx="2" presStyleCnt="4">
        <dgm:presLayoutVars/>
      </dgm:prSet>
      <dgm:spPr/>
    </dgm:pt>
    <dgm:pt modelId="{2407B825-51D3-47B8-BB5A-A78820B04AF1}" type="pres">
      <dgm:prSet presAssocID="{1CCEE4D1-FABE-4819-8F49-F8275C884A34}" presName="sibTrans" presStyleCnt="0"/>
      <dgm:spPr/>
    </dgm:pt>
    <dgm:pt modelId="{672E622C-8056-448E-9158-8F0B7B1841B3}" type="pres">
      <dgm:prSet presAssocID="{33DDE7AD-D60B-4263-9F9E-8F8FD6733753}" presName="compNode" presStyleCnt="0"/>
      <dgm:spPr/>
    </dgm:pt>
    <dgm:pt modelId="{82DBA665-00C9-46FC-8BAE-7E05CEC5AC01}" type="pres">
      <dgm:prSet presAssocID="{33DDE7AD-D60B-4263-9F9E-8F8FD6733753}" presName="bgRect" presStyleLbl="bgShp" presStyleIdx="2" presStyleCnt="3"/>
      <dgm:spPr/>
    </dgm:pt>
    <dgm:pt modelId="{B95C7D65-8525-45BF-B7E0-BAE2F0EC7738}" type="pres">
      <dgm:prSet presAssocID="{33DDE7AD-D60B-4263-9F9E-8F8FD6733753}" presName="iconRect" presStyleLbl="node1" presStyleIdx="2" presStyleCnt="3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9720FC1-DDC7-4E8E-BCE3-6F68B4A275FA}" type="pres">
      <dgm:prSet presAssocID="{33DDE7AD-D60B-4263-9F9E-8F8FD6733753}" presName="spaceRect" presStyleCnt="0"/>
      <dgm:spPr/>
    </dgm:pt>
    <dgm:pt modelId="{5A10149F-148C-453C-80F7-7860F7194D57}" type="pres">
      <dgm:prSet presAssocID="{33DDE7AD-D60B-4263-9F9E-8F8FD67337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765F09-E092-45DC-8442-31B41F11D3A0}" srcId="{56A147B7-1DC2-41C2-BDDF-0BE13639D632}" destId="{732E468B-C0E1-45ED-AC39-11B7F18B842B}" srcOrd="0" destOrd="0" parTransId="{CB9C0B75-AF3A-4B3D-8504-0CFAB6F397E7}" sibTransId="{C7AF7B25-04AD-4133-A822-4832E4C50241}"/>
    <dgm:cxn modelId="{9207A520-31C3-41AE-A39D-137E719AF2DF}" srcId="{F0ABBDA0-F982-427A-8E9A-F8006951CDA2}" destId="{56A147B7-1DC2-41C2-BDDF-0BE13639D632}" srcOrd="1" destOrd="0" parTransId="{55BC9890-3294-4E7A-9B7B-5B40CFE527AA}" sibTransId="{1CCEE4D1-FABE-4819-8F49-F8275C884A34}"/>
    <dgm:cxn modelId="{1CF95C3C-6773-41A0-9CB5-DDF30E82BAB0}" type="presOf" srcId="{56A147B7-1DC2-41C2-BDDF-0BE13639D632}" destId="{2577E431-5DEE-4653-A48B-CF8AB6EFC219}" srcOrd="0" destOrd="0" presId="urn:microsoft.com/office/officeart/2018/2/layout/IconVerticalSolidList"/>
    <dgm:cxn modelId="{7C55A341-13B8-4A45-AA91-964FBEBAC9B8}" type="presOf" srcId="{732E468B-C0E1-45ED-AC39-11B7F18B842B}" destId="{92C18195-8895-4E84-95ED-C822130D3966}" srcOrd="0" destOrd="0" presId="urn:microsoft.com/office/officeart/2018/2/layout/IconVerticalSolidList"/>
    <dgm:cxn modelId="{60DA6281-E58E-4915-8BAF-077B1B6950AC}" srcId="{F0ABBDA0-F982-427A-8E9A-F8006951CDA2}" destId="{33DDE7AD-D60B-4263-9F9E-8F8FD6733753}" srcOrd="2" destOrd="0" parTransId="{CAB5E526-FB06-47B1-8CB6-82735DA49505}" sibTransId="{BAC3080B-FE27-4F7F-BBEC-ECCBE633809B}"/>
    <dgm:cxn modelId="{A576F09A-2713-4CD4-A648-FC3788096025}" type="presOf" srcId="{0EF736E5-B476-41E6-99A2-58EC7F8AA7D0}" destId="{952D3718-066C-4DD4-84AF-FC5080AB1271}" srcOrd="0" destOrd="0" presId="urn:microsoft.com/office/officeart/2018/2/layout/IconVerticalSolidList"/>
    <dgm:cxn modelId="{1D2A4BAB-3EC3-41A6-98D3-FC275AA22582}" type="presOf" srcId="{F0ABBDA0-F982-427A-8E9A-F8006951CDA2}" destId="{0B039715-219F-42C7-9E5F-9E9A9BC72203}" srcOrd="0" destOrd="0" presId="urn:microsoft.com/office/officeart/2018/2/layout/IconVerticalSolidList"/>
    <dgm:cxn modelId="{BCFBC7B8-B5A3-4C2E-8B0E-ABD932A87178}" srcId="{F0ABBDA0-F982-427A-8E9A-F8006951CDA2}" destId="{0EF736E5-B476-41E6-99A2-58EC7F8AA7D0}" srcOrd="0" destOrd="0" parTransId="{F8AABF77-D529-4727-ABA1-DC226477224E}" sibTransId="{61D1E514-EF03-4C68-B03D-281115235510}"/>
    <dgm:cxn modelId="{62275FBC-0E88-4BFA-84DC-F4F64895D6FC}" type="presOf" srcId="{33DDE7AD-D60B-4263-9F9E-8F8FD6733753}" destId="{5A10149F-148C-453C-80F7-7860F7194D57}" srcOrd="0" destOrd="0" presId="urn:microsoft.com/office/officeart/2018/2/layout/IconVerticalSolidList"/>
    <dgm:cxn modelId="{73243740-0D48-4089-8A9F-1A4F2F5B91CA}" type="presParOf" srcId="{0B039715-219F-42C7-9E5F-9E9A9BC72203}" destId="{DE246F8B-D724-41FD-B467-4D1344869770}" srcOrd="0" destOrd="0" presId="urn:microsoft.com/office/officeart/2018/2/layout/IconVerticalSolidList"/>
    <dgm:cxn modelId="{90BC0CE5-A4A9-4558-A4D8-92D254A21CCF}" type="presParOf" srcId="{DE246F8B-D724-41FD-B467-4D1344869770}" destId="{89ED6FA9-1BF2-4122-9F44-688B8A07E446}" srcOrd="0" destOrd="0" presId="urn:microsoft.com/office/officeart/2018/2/layout/IconVerticalSolidList"/>
    <dgm:cxn modelId="{A9FB7CF0-C56A-4BF1-8A25-A4D047B9E993}" type="presParOf" srcId="{DE246F8B-D724-41FD-B467-4D1344869770}" destId="{8D6ED2E5-B932-4EC7-9621-E00F1E855419}" srcOrd="1" destOrd="0" presId="urn:microsoft.com/office/officeart/2018/2/layout/IconVerticalSolidList"/>
    <dgm:cxn modelId="{3E3616C3-F333-4C68-86EC-5DE5431FA78F}" type="presParOf" srcId="{DE246F8B-D724-41FD-B467-4D1344869770}" destId="{6F045EA8-12BB-44B6-B87B-3430E4B53119}" srcOrd="2" destOrd="0" presId="urn:microsoft.com/office/officeart/2018/2/layout/IconVerticalSolidList"/>
    <dgm:cxn modelId="{C97DA085-B99B-4A52-AD52-0AE48CC04D43}" type="presParOf" srcId="{DE246F8B-D724-41FD-B467-4D1344869770}" destId="{952D3718-066C-4DD4-84AF-FC5080AB1271}" srcOrd="3" destOrd="0" presId="urn:microsoft.com/office/officeart/2018/2/layout/IconVerticalSolidList"/>
    <dgm:cxn modelId="{EC082519-4140-4B2C-BE33-8BDB0B1C9E86}" type="presParOf" srcId="{0B039715-219F-42C7-9E5F-9E9A9BC72203}" destId="{72B131C5-3671-4922-9062-90797DC34636}" srcOrd="1" destOrd="0" presId="urn:microsoft.com/office/officeart/2018/2/layout/IconVerticalSolidList"/>
    <dgm:cxn modelId="{5159EBC7-D001-4C81-A351-A8DCE845D9D0}" type="presParOf" srcId="{0B039715-219F-42C7-9E5F-9E9A9BC72203}" destId="{46590F8F-6731-4A8E-BFE1-6CBFFC4A9EEA}" srcOrd="2" destOrd="0" presId="urn:microsoft.com/office/officeart/2018/2/layout/IconVerticalSolidList"/>
    <dgm:cxn modelId="{8E16E1BA-1039-4C5E-A013-41BECD2E2ADD}" type="presParOf" srcId="{46590F8F-6731-4A8E-BFE1-6CBFFC4A9EEA}" destId="{01383224-E87D-4EAA-B17E-3152E134CB26}" srcOrd="0" destOrd="0" presId="urn:microsoft.com/office/officeart/2018/2/layout/IconVerticalSolidList"/>
    <dgm:cxn modelId="{377EB2B3-1306-43F5-869F-2FD421393C26}" type="presParOf" srcId="{46590F8F-6731-4A8E-BFE1-6CBFFC4A9EEA}" destId="{D200E3AD-4163-4DCE-A55E-196B673C2F7D}" srcOrd="1" destOrd="0" presId="urn:microsoft.com/office/officeart/2018/2/layout/IconVerticalSolidList"/>
    <dgm:cxn modelId="{2481BC60-9125-4300-8C9F-76BB39882099}" type="presParOf" srcId="{46590F8F-6731-4A8E-BFE1-6CBFFC4A9EEA}" destId="{3848C198-6D02-43F1-BF08-3FC48522AF05}" srcOrd="2" destOrd="0" presId="urn:microsoft.com/office/officeart/2018/2/layout/IconVerticalSolidList"/>
    <dgm:cxn modelId="{91A07509-2E6D-472E-A2FA-7575E9C3C6BB}" type="presParOf" srcId="{46590F8F-6731-4A8E-BFE1-6CBFFC4A9EEA}" destId="{2577E431-5DEE-4653-A48B-CF8AB6EFC219}" srcOrd="3" destOrd="0" presId="urn:microsoft.com/office/officeart/2018/2/layout/IconVerticalSolidList"/>
    <dgm:cxn modelId="{41F3B538-9D24-4129-B00B-64E775C1599B}" type="presParOf" srcId="{46590F8F-6731-4A8E-BFE1-6CBFFC4A9EEA}" destId="{92C18195-8895-4E84-95ED-C822130D3966}" srcOrd="4" destOrd="0" presId="urn:microsoft.com/office/officeart/2018/2/layout/IconVerticalSolidList"/>
    <dgm:cxn modelId="{11B2DF7A-B595-41A1-919A-676E81484F0D}" type="presParOf" srcId="{0B039715-219F-42C7-9E5F-9E9A9BC72203}" destId="{2407B825-51D3-47B8-BB5A-A78820B04AF1}" srcOrd="3" destOrd="0" presId="urn:microsoft.com/office/officeart/2018/2/layout/IconVerticalSolidList"/>
    <dgm:cxn modelId="{10EC620E-A5E3-4A26-BC04-7BAB55EF9BEC}" type="presParOf" srcId="{0B039715-219F-42C7-9E5F-9E9A9BC72203}" destId="{672E622C-8056-448E-9158-8F0B7B1841B3}" srcOrd="4" destOrd="0" presId="urn:microsoft.com/office/officeart/2018/2/layout/IconVerticalSolidList"/>
    <dgm:cxn modelId="{76F3744C-D590-4944-B4A1-3B61AEE90AA7}" type="presParOf" srcId="{672E622C-8056-448E-9158-8F0B7B1841B3}" destId="{82DBA665-00C9-46FC-8BAE-7E05CEC5AC01}" srcOrd="0" destOrd="0" presId="urn:microsoft.com/office/officeart/2018/2/layout/IconVerticalSolidList"/>
    <dgm:cxn modelId="{1185F1A0-7B95-437F-B6A4-743E13BE3D32}" type="presParOf" srcId="{672E622C-8056-448E-9158-8F0B7B1841B3}" destId="{B95C7D65-8525-45BF-B7E0-BAE2F0EC7738}" srcOrd="1" destOrd="0" presId="urn:microsoft.com/office/officeart/2018/2/layout/IconVerticalSolidList"/>
    <dgm:cxn modelId="{0BF53A9E-9851-4773-9533-91166BE96457}" type="presParOf" srcId="{672E622C-8056-448E-9158-8F0B7B1841B3}" destId="{F9720FC1-DDC7-4E8E-BCE3-6F68B4A275FA}" srcOrd="2" destOrd="0" presId="urn:microsoft.com/office/officeart/2018/2/layout/IconVerticalSolidList"/>
    <dgm:cxn modelId="{AD78B606-68FA-463C-A4F5-8EABFAC4F740}" type="presParOf" srcId="{672E622C-8056-448E-9158-8F0B7B1841B3}" destId="{5A10149F-148C-453C-80F7-7860F7194D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2D39F-5B79-4623-9729-2EBCB2B53335}">
      <dsp:nvSpPr>
        <dsp:cNvPr id="0" name=""/>
        <dsp:cNvSpPr/>
      </dsp:nvSpPr>
      <dsp:spPr>
        <a:xfrm>
          <a:off x="0" y="322800"/>
          <a:ext cx="6487955" cy="15795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Export Schools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Responsible for clicking the RE-CERTIFY Button on the Enrollment Report</a:t>
          </a:r>
        </a:p>
      </dsp:txBody>
      <dsp:txXfrm>
        <a:off x="77105" y="399905"/>
        <a:ext cx="6333745" cy="1425290"/>
      </dsp:txXfrm>
    </dsp:sp>
    <dsp:sp modelId="{D745A6B9-CFB0-4DE6-8745-CB66C620368D}">
      <dsp:nvSpPr>
        <dsp:cNvPr id="0" name=""/>
        <dsp:cNvSpPr/>
      </dsp:nvSpPr>
      <dsp:spPr>
        <a:xfrm>
          <a:off x="0" y="1980061"/>
          <a:ext cx="6487955" cy="15795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Import Schools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Responsible for funding eligible individual student record</a:t>
          </a:r>
        </a:p>
      </dsp:txBody>
      <dsp:txXfrm>
        <a:off x="77105" y="2057166"/>
        <a:ext cx="6333745" cy="1425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8927F-3BB6-4B6B-9FE8-2027EBA13844}">
      <dsp:nvSpPr>
        <dsp:cNvPr id="0" name=""/>
        <dsp:cNvSpPr/>
      </dsp:nvSpPr>
      <dsp:spPr>
        <a:xfrm>
          <a:off x="0" y="46617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Look at Owen Poles.  The EXPORT school re-certified his continuing application</a:t>
          </a:r>
          <a:r>
            <a:rPr lang="en-US" sz="1200" kern="1200" dirty="0"/>
            <a:t>.</a:t>
          </a:r>
        </a:p>
      </dsp:txBody>
      <dsp:txXfrm>
        <a:off x="31324" y="77941"/>
        <a:ext cx="5904194" cy="579023"/>
      </dsp:txXfrm>
    </dsp:sp>
    <dsp:sp modelId="{BD919070-37D6-44E0-8543-365A06BE8BE9}">
      <dsp:nvSpPr>
        <dsp:cNvPr id="0" name=""/>
        <dsp:cNvSpPr/>
      </dsp:nvSpPr>
      <dsp:spPr>
        <a:xfrm>
          <a:off x="0" y="722849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He is now in the NEW Continuing Forms section.  </a:t>
          </a:r>
        </a:p>
      </dsp:txBody>
      <dsp:txXfrm>
        <a:off x="31324" y="754173"/>
        <a:ext cx="5904194" cy="579023"/>
      </dsp:txXfrm>
    </dsp:sp>
    <dsp:sp modelId="{067ED2E9-DBD1-4C04-990F-A72CF16A714D}">
      <dsp:nvSpPr>
        <dsp:cNvPr id="0" name=""/>
        <dsp:cNvSpPr/>
      </dsp:nvSpPr>
      <dsp:spPr>
        <a:xfrm>
          <a:off x="0" y="1399081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This means Poles IMPORT School is responsible for funding or rejecting the 2023-2024 TE scholarship. </a:t>
          </a:r>
        </a:p>
      </dsp:txBody>
      <dsp:txXfrm>
        <a:off x="31324" y="1430405"/>
        <a:ext cx="5904194" cy="579023"/>
      </dsp:txXfrm>
    </dsp:sp>
    <dsp:sp modelId="{85345428-03C2-46FB-990F-FCCF756B20B5}">
      <dsp:nvSpPr>
        <dsp:cNvPr id="0" name=""/>
        <dsp:cNvSpPr/>
      </dsp:nvSpPr>
      <dsp:spPr>
        <a:xfrm>
          <a:off x="0" y="2075313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The TE set rate for 2023-2024 is $41,000.</a:t>
          </a:r>
        </a:p>
      </dsp:txBody>
      <dsp:txXfrm>
        <a:off x="31324" y="2106637"/>
        <a:ext cx="5904194" cy="579023"/>
      </dsp:txXfrm>
    </dsp:sp>
    <dsp:sp modelId="{0C8A92BF-E603-431F-9E02-BB536082CAE3}">
      <dsp:nvSpPr>
        <dsp:cNvPr id="0" name=""/>
        <dsp:cNvSpPr/>
      </dsp:nvSpPr>
      <dsp:spPr>
        <a:xfrm>
          <a:off x="0" y="2751545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As a reminder – IMPORT schools confirm continuing student awards once Spring grades are available. </a:t>
          </a:r>
        </a:p>
      </dsp:txBody>
      <dsp:txXfrm>
        <a:off x="31324" y="2782869"/>
        <a:ext cx="5904194" cy="579023"/>
      </dsp:txXfrm>
    </dsp:sp>
    <dsp:sp modelId="{1EF58329-24F2-4CF9-8D1A-9BA7645BD334}">
      <dsp:nvSpPr>
        <dsp:cNvPr id="0" name=""/>
        <dsp:cNvSpPr/>
      </dsp:nvSpPr>
      <dsp:spPr>
        <a:xfrm>
          <a:off x="0" y="3427777"/>
          <a:ext cx="5966842" cy="641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Current FIRST-YEAR parents are anxious.  Remind them that TE scholarship awards now hinge on the student’s academic success and the employee’s continued eligibility.</a:t>
          </a:r>
        </a:p>
      </dsp:txBody>
      <dsp:txXfrm>
        <a:off x="31324" y="3459101"/>
        <a:ext cx="5904194" cy="57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78EB9-7749-409B-9FB1-A87DB6D17148}">
      <dsp:nvSpPr>
        <dsp:cNvPr id="0" name=""/>
        <dsp:cNvSpPr/>
      </dsp:nvSpPr>
      <dsp:spPr>
        <a:xfrm>
          <a:off x="0" y="0"/>
          <a:ext cx="6628804" cy="2106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 have students in the status of re-certify, you will receive an email reminder from </a:t>
          </a:r>
          <a:r>
            <a:rPr lang="en-US" sz="2500" kern="1200" dirty="0">
              <a:hlinkClick xmlns:r="http://schemas.openxmlformats.org/officeDocument/2006/relationships" r:id="rId1"/>
            </a:rPr>
            <a:t>INFO@tuitionexchange.org</a:t>
          </a:r>
          <a:r>
            <a:rPr lang="en-US" sz="2500" kern="1200" dirty="0"/>
            <a:t> weekly until all eligible students are re-certified, or the expiration date is updated.</a:t>
          </a:r>
        </a:p>
      </dsp:txBody>
      <dsp:txXfrm>
        <a:off x="102806" y="102806"/>
        <a:ext cx="6423192" cy="1900388"/>
      </dsp:txXfrm>
    </dsp:sp>
    <dsp:sp modelId="{249AF064-B629-46D4-8621-398768513484}">
      <dsp:nvSpPr>
        <dsp:cNvPr id="0" name=""/>
        <dsp:cNvSpPr/>
      </dsp:nvSpPr>
      <dsp:spPr>
        <a:xfrm>
          <a:off x="0" y="2525790"/>
          <a:ext cx="6628804" cy="2106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Eligible </a:t>
          </a:r>
          <a:r>
            <a:rPr lang="en-US" sz="2500" kern="1200" dirty="0">
              <a:solidFill>
                <a:schemeClr val="tx1"/>
              </a:solidFill>
            </a:rPr>
            <a:t>2022-2023 </a:t>
          </a:r>
          <a:r>
            <a:rPr lang="en-US" sz="2500" kern="1200" dirty="0"/>
            <a:t>students should be re-certified via the Enrollment Report in the Export sections.  The report is in the Liaison Portal.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02806" y="2628596"/>
        <a:ext cx="6423192" cy="190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9FF8F-6D33-4CEB-A023-55F30A078C82}">
      <dsp:nvSpPr>
        <dsp:cNvPr id="0" name=""/>
        <dsp:cNvSpPr/>
      </dsp:nvSpPr>
      <dsp:spPr>
        <a:xfrm>
          <a:off x="167" y="724306"/>
          <a:ext cx="2027352" cy="24328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0" rIns="20025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Every time you click Submit on your Enrollment Report a new Participation Fee Statement generates</a:t>
          </a:r>
        </a:p>
      </dsp:txBody>
      <dsp:txXfrm>
        <a:off x="167" y="1697436"/>
        <a:ext cx="2027352" cy="1459694"/>
      </dsp:txXfrm>
    </dsp:sp>
    <dsp:sp modelId="{8DBCF610-EB21-440C-AAFA-91947418463A}">
      <dsp:nvSpPr>
        <dsp:cNvPr id="0" name=""/>
        <dsp:cNvSpPr/>
      </dsp:nvSpPr>
      <dsp:spPr>
        <a:xfrm>
          <a:off x="167" y="724306"/>
          <a:ext cx="2027352" cy="973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165100" rIns="200257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01</a:t>
          </a:r>
        </a:p>
      </dsp:txBody>
      <dsp:txXfrm>
        <a:off x="167" y="724306"/>
        <a:ext cx="2027352" cy="973129"/>
      </dsp:txXfrm>
    </dsp:sp>
    <dsp:sp modelId="{014FC857-2A8F-4B05-A944-82A877B9C8CF}">
      <dsp:nvSpPr>
        <dsp:cNvPr id="0" name=""/>
        <dsp:cNvSpPr/>
      </dsp:nvSpPr>
      <dsp:spPr>
        <a:xfrm>
          <a:off x="2189709" y="724306"/>
          <a:ext cx="2027352" cy="24328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0" rIns="20025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your Participation Fee Statement carefully</a:t>
          </a:r>
        </a:p>
      </dsp:txBody>
      <dsp:txXfrm>
        <a:off x="2189709" y="1697436"/>
        <a:ext cx="2027352" cy="1459694"/>
      </dsp:txXfrm>
    </dsp:sp>
    <dsp:sp modelId="{571E080D-95CD-4281-89A3-60B29A00E3F3}">
      <dsp:nvSpPr>
        <dsp:cNvPr id="0" name=""/>
        <dsp:cNvSpPr/>
      </dsp:nvSpPr>
      <dsp:spPr>
        <a:xfrm>
          <a:off x="2189709" y="724306"/>
          <a:ext cx="2027352" cy="973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165100" rIns="200257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02</a:t>
          </a:r>
        </a:p>
      </dsp:txBody>
      <dsp:txXfrm>
        <a:off x="2189709" y="724306"/>
        <a:ext cx="2027352" cy="973129"/>
      </dsp:txXfrm>
    </dsp:sp>
    <dsp:sp modelId="{3AE3F800-BEC4-46ED-A696-554DE0234352}">
      <dsp:nvSpPr>
        <dsp:cNvPr id="0" name=""/>
        <dsp:cNvSpPr/>
      </dsp:nvSpPr>
      <dsp:spPr>
        <a:xfrm>
          <a:off x="4379250" y="724306"/>
          <a:ext cx="2027352" cy="2432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0" rIns="20025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you owe – please remit payment upon receipt</a:t>
          </a:r>
        </a:p>
      </dsp:txBody>
      <dsp:txXfrm>
        <a:off x="4379250" y="1697436"/>
        <a:ext cx="2027352" cy="1459694"/>
      </dsp:txXfrm>
    </dsp:sp>
    <dsp:sp modelId="{933E2938-EC54-4186-953D-36D1A8780CB7}">
      <dsp:nvSpPr>
        <dsp:cNvPr id="0" name=""/>
        <dsp:cNvSpPr/>
      </dsp:nvSpPr>
      <dsp:spPr>
        <a:xfrm>
          <a:off x="4379250" y="724306"/>
          <a:ext cx="2027352" cy="973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165100" rIns="200257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03</a:t>
          </a:r>
        </a:p>
      </dsp:txBody>
      <dsp:txXfrm>
        <a:off x="4379250" y="724306"/>
        <a:ext cx="2027352" cy="973129"/>
      </dsp:txXfrm>
    </dsp:sp>
    <dsp:sp modelId="{08E8CED7-018C-428C-B234-DDDF6CA9780E}">
      <dsp:nvSpPr>
        <dsp:cNvPr id="0" name=""/>
        <dsp:cNvSpPr/>
      </dsp:nvSpPr>
      <dsp:spPr>
        <a:xfrm>
          <a:off x="6568791" y="724306"/>
          <a:ext cx="2027352" cy="2432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0" rIns="20025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you have a zero balance – THANK YOU!</a:t>
          </a:r>
        </a:p>
      </dsp:txBody>
      <dsp:txXfrm>
        <a:off x="6568791" y="1697436"/>
        <a:ext cx="2027352" cy="1459694"/>
      </dsp:txXfrm>
    </dsp:sp>
    <dsp:sp modelId="{EA82EDCE-DAA0-4C9C-910D-C64C16BE40CB}">
      <dsp:nvSpPr>
        <dsp:cNvPr id="0" name=""/>
        <dsp:cNvSpPr/>
      </dsp:nvSpPr>
      <dsp:spPr>
        <a:xfrm>
          <a:off x="6568791" y="724306"/>
          <a:ext cx="2027352" cy="973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57" tIns="165100" rIns="200257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04</a:t>
          </a:r>
        </a:p>
      </dsp:txBody>
      <dsp:txXfrm>
        <a:off x="6568791" y="724306"/>
        <a:ext cx="2027352" cy="97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CB2D2-395C-454B-B663-2D8C3F143968}">
      <dsp:nvSpPr>
        <dsp:cNvPr id="0" name=""/>
        <dsp:cNvSpPr/>
      </dsp:nvSpPr>
      <dsp:spPr>
        <a:xfrm>
          <a:off x="0" y="473"/>
          <a:ext cx="8596312" cy="11087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6EB4-F4D0-44DD-8968-239A2C886001}">
      <dsp:nvSpPr>
        <dsp:cNvPr id="0" name=""/>
        <dsp:cNvSpPr/>
      </dsp:nvSpPr>
      <dsp:spPr>
        <a:xfrm>
          <a:off x="335385" y="249933"/>
          <a:ext cx="609791" cy="609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8889E-62A8-4193-8C8E-C11CCE67D041}">
      <dsp:nvSpPr>
        <dsp:cNvPr id="0" name=""/>
        <dsp:cNvSpPr/>
      </dsp:nvSpPr>
      <dsp:spPr>
        <a:xfrm>
          <a:off x="1280561" y="473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Your Balance Sheet helps you to understand your current program import and exports.</a:t>
          </a:r>
        </a:p>
      </dsp:txBody>
      <dsp:txXfrm>
        <a:off x="1280561" y="473"/>
        <a:ext cx="7315750" cy="1108711"/>
      </dsp:txXfrm>
    </dsp:sp>
    <dsp:sp modelId="{2CEB8319-0D17-4219-AD68-58C081F7AD2C}">
      <dsp:nvSpPr>
        <dsp:cNvPr id="0" name=""/>
        <dsp:cNvSpPr/>
      </dsp:nvSpPr>
      <dsp:spPr>
        <a:xfrm>
          <a:off x="0" y="1386362"/>
          <a:ext cx="8596312" cy="11087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91601-0218-4E54-B9FD-E3CD3C0FB6A6}">
      <dsp:nvSpPr>
        <dsp:cNvPr id="0" name=""/>
        <dsp:cNvSpPr/>
      </dsp:nvSpPr>
      <dsp:spPr>
        <a:xfrm>
          <a:off x="335385" y="1635822"/>
          <a:ext cx="609791" cy="60979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32FE8-A824-4C18-B2C1-36BAF28FE158}">
      <dsp:nvSpPr>
        <dsp:cNvPr id="0" name=""/>
        <dsp:cNvSpPr/>
      </dsp:nvSpPr>
      <dsp:spPr>
        <a:xfrm>
          <a:off x="1280561" y="1386362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Balance Sheet adjusts with each Enrollment Report modification.</a:t>
          </a:r>
        </a:p>
      </dsp:txBody>
      <dsp:txXfrm>
        <a:off x="1280561" y="1386362"/>
        <a:ext cx="7315750" cy="1108711"/>
      </dsp:txXfrm>
    </dsp:sp>
    <dsp:sp modelId="{D1552DC9-B76C-4AB6-BA2B-AA196A03B897}">
      <dsp:nvSpPr>
        <dsp:cNvPr id="0" name=""/>
        <dsp:cNvSpPr/>
      </dsp:nvSpPr>
      <dsp:spPr>
        <a:xfrm>
          <a:off x="0" y="2772251"/>
          <a:ext cx="8596312" cy="11087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07948-4CE5-47BB-89E7-5719E147E98F}">
      <dsp:nvSpPr>
        <dsp:cNvPr id="0" name=""/>
        <dsp:cNvSpPr/>
      </dsp:nvSpPr>
      <dsp:spPr>
        <a:xfrm>
          <a:off x="335385" y="3021711"/>
          <a:ext cx="609791" cy="60979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AE7AB-F9D2-481E-8A94-E51C9E36DE11}">
      <dsp:nvSpPr>
        <dsp:cNvPr id="0" name=""/>
        <dsp:cNvSpPr/>
      </dsp:nvSpPr>
      <dsp:spPr>
        <a:xfrm>
          <a:off x="1280561" y="2772251"/>
          <a:ext cx="7315750" cy="110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9" tIns="117339" rIns="117339" bIns="1173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 you review your Enrollment Report, be sure to review your Balance Sheet too</a:t>
          </a:r>
          <a:r>
            <a:rPr lang="en-US" sz="2500" kern="1200" dirty="0">
              <a:solidFill>
                <a:schemeClr val="tx1"/>
              </a:solidFill>
            </a:rPr>
            <a:t>.</a:t>
          </a:r>
        </a:p>
      </dsp:txBody>
      <dsp:txXfrm>
        <a:off x="1280561" y="2772251"/>
        <a:ext cx="7315750" cy="1108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D6FA9-1BF2-4122-9F44-688B8A07E446}">
      <dsp:nvSpPr>
        <dsp:cNvPr id="0" name=""/>
        <dsp:cNvSpPr/>
      </dsp:nvSpPr>
      <dsp:spPr>
        <a:xfrm>
          <a:off x="0" y="501"/>
          <a:ext cx="8733556" cy="1174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ED2E5-B932-4EC7-9621-E00F1E855419}">
      <dsp:nvSpPr>
        <dsp:cNvPr id="0" name=""/>
        <dsp:cNvSpPr/>
      </dsp:nvSpPr>
      <dsp:spPr>
        <a:xfrm>
          <a:off x="355275" y="264756"/>
          <a:ext cx="645954" cy="64595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3718-066C-4DD4-84AF-FC5080AB1271}">
      <dsp:nvSpPr>
        <dsp:cNvPr id="0" name=""/>
        <dsp:cNvSpPr/>
      </dsp:nvSpPr>
      <dsp:spPr>
        <a:xfrm>
          <a:off x="1356504" y="501"/>
          <a:ext cx="7377051" cy="117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7" tIns="124297" rIns="124297" bIns="1242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your school is participating – please consider sharing the information with families still looking for TE options for the fall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1356504" y="501"/>
        <a:ext cx="7377051" cy="1174463"/>
      </dsp:txXfrm>
    </dsp:sp>
    <dsp:sp modelId="{01383224-E87D-4EAA-B17E-3152E134CB26}">
      <dsp:nvSpPr>
        <dsp:cNvPr id="0" name=""/>
        <dsp:cNvSpPr/>
      </dsp:nvSpPr>
      <dsp:spPr>
        <a:xfrm>
          <a:off x="0" y="1468580"/>
          <a:ext cx="8733556" cy="1174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0E3AD-4163-4DCE-A55E-196B673C2F7D}">
      <dsp:nvSpPr>
        <dsp:cNvPr id="0" name=""/>
        <dsp:cNvSpPr/>
      </dsp:nvSpPr>
      <dsp:spPr>
        <a:xfrm>
          <a:off x="355275" y="1732835"/>
          <a:ext cx="645954" cy="6459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7E431-5DEE-4653-A48B-CF8AB6EFC219}">
      <dsp:nvSpPr>
        <dsp:cNvPr id="0" name=""/>
        <dsp:cNvSpPr/>
      </dsp:nvSpPr>
      <dsp:spPr>
        <a:xfrm>
          <a:off x="1356504" y="1468580"/>
          <a:ext cx="3930100" cy="117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7" tIns="124297" rIns="124297" bIns="1242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Encourage all families to download the TE APP in the Apple and Google stores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1356504" y="1468580"/>
        <a:ext cx="3930100" cy="1174463"/>
      </dsp:txXfrm>
    </dsp:sp>
    <dsp:sp modelId="{92C18195-8895-4E84-95ED-C822130D3966}">
      <dsp:nvSpPr>
        <dsp:cNvPr id="0" name=""/>
        <dsp:cNvSpPr/>
      </dsp:nvSpPr>
      <dsp:spPr>
        <a:xfrm>
          <a:off x="5286605" y="1468580"/>
          <a:ext cx="3446950" cy="117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7" tIns="124297" rIns="124297" bIns="12429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Every time a new school is added to the TE Seats Available List</a:t>
          </a:r>
          <a:r>
            <a:rPr lang="en-US" sz="1400" kern="1200" dirty="0">
              <a:solidFill>
                <a:schemeClr val="tx1"/>
              </a:solidFill>
            </a:rPr>
            <a:t>,</a:t>
          </a:r>
          <a:r>
            <a:rPr lang="en-US" sz="1400" kern="1200" dirty="0"/>
            <a:t> an update is sent via the App</a:t>
          </a:r>
        </a:p>
      </dsp:txBody>
      <dsp:txXfrm>
        <a:off x="5286605" y="1468580"/>
        <a:ext cx="3446950" cy="1174463"/>
      </dsp:txXfrm>
    </dsp:sp>
    <dsp:sp modelId="{82DBA665-00C9-46FC-8BAE-7E05CEC5AC01}">
      <dsp:nvSpPr>
        <dsp:cNvPr id="0" name=""/>
        <dsp:cNvSpPr/>
      </dsp:nvSpPr>
      <dsp:spPr>
        <a:xfrm>
          <a:off x="0" y="2936659"/>
          <a:ext cx="8733556" cy="1174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7D65-8525-45BF-B7E0-BAE2F0EC7738}">
      <dsp:nvSpPr>
        <dsp:cNvPr id="0" name=""/>
        <dsp:cNvSpPr/>
      </dsp:nvSpPr>
      <dsp:spPr>
        <a:xfrm>
          <a:off x="355275" y="3200914"/>
          <a:ext cx="645954" cy="64595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0149F-148C-453C-80F7-7860F7194D57}">
      <dsp:nvSpPr>
        <dsp:cNvPr id="0" name=""/>
        <dsp:cNvSpPr/>
      </dsp:nvSpPr>
      <dsp:spPr>
        <a:xfrm>
          <a:off x="1356504" y="2936659"/>
          <a:ext cx="7377051" cy="117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7" tIns="124297" rIns="124297" bIns="1242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 have not responded and are unsure, contact your Director of Admission or check out NACAC at: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https://www.nacacnet.org/news--publications/Research/openings/</a:t>
          </a:r>
          <a:endParaRPr lang="en-US" sz="1800" kern="1200" dirty="0"/>
        </a:p>
      </dsp:txBody>
      <dsp:txXfrm>
        <a:off x="1356504" y="2936659"/>
        <a:ext cx="7377051" cy="1174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8A0C472-52F3-4DDB-9241-7C7C8739190D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3CDAF693-708B-4F9D-8D64-EB93E065A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01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8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1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7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8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93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0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59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95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15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7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7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53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59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93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6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09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6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48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2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1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7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5217-09EC-423C-9247-A8FB1636BE2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0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9283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8911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9665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6807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2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6E7B-CDA8-47D9-89AE-505256F4E02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40B9-2835-40C0-8C93-FF9DFF0C706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706-248B-41E0-B15A-8092BB94AF4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9F3C-5410-43FE-8F73-79280C332400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5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4F2-B772-44D6-A966-E99216F51D2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3F7D-EE8A-47A4-A880-F126C8E0784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1BA0-6A4B-46FE-9D00-6F068A83677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76BF-72E5-43FC-A0E2-7C65D6DA2FB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C533-A686-413D-96DA-E997601BA62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C912-1460-4D42-B3D3-0333017D43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8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BEE2-CCA9-4785-A78B-A9A3807062B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D848B1-F08E-4356-A513-D930A84BA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0346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hyperlink" Target="https://www.flickr.com/photos/kathmandu/1719522700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new-york/other-new-york/sunsest-on-lake-eerie.jpg.php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kathmandu/17196805489" TargetMode="Externa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itionexchange.org/vimages/shared/vnews/stories/62315c3718343/Balance%20Sheet%20announcement%20October%202020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126438536@N03/4290405431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59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kathmandu/17381053452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s://sweetandcrumby.com/2013/05/02/a-cinco-de-mayo-taco-par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myheartliveshere.com/2018/05/cinco-de-mayo-fu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newgrounds.com/art/view/anthony-blocker/cinco-de-mayo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pen and shading circles on a sheet">
            <a:extLst>
              <a:ext uri="{FF2B5EF4-FFF2-40B4-BE49-F238E27FC236}">
                <a16:creationId xmlns:a16="http://schemas.microsoft.com/office/drawing/2014/main" id="{8119E4F8-B797-1BA2-27E9-79D954F4A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4" r="6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End-of-year closeout </a:t>
            </a:r>
            <a:br>
              <a:rPr lang="en-US" sz="3700" dirty="0"/>
            </a:br>
            <a:r>
              <a:rPr lang="en-US" sz="3700" dirty="0"/>
              <a:t>Tuition Exchange – </a:t>
            </a:r>
            <a:br>
              <a:rPr lang="en-US" sz="3700" dirty="0"/>
            </a:br>
            <a:r>
              <a:rPr lang="en-US" sz="3700" dirty="0"/>
              <a:t>Spring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500" dirty="0"/>
              <a:t>Janet Hanson </a:t>
            </a:r>
            <a:r>
              <a:rPr lang="en-US" sz="1500" dirty="0">
                <a:solidFill>
                  <a:schemeClr val="tx1"/>
                </a:solidFill>
              </a:rPr>
              <a:t>-</a:t>
            </a:r>
            <a:r>
              <a:rPr lang="en-US" sz="1500" dirty="0"/>
              <a:t> Director of Communications</a:t>
            </a:r>
          </a:p>
          <a:p>
            <a:r>
              <a:rPr lang="en-US" sz="1500" dirty="0"/>
              <a:t>Bob Shorb – Executive Director/CEO</a:t>
            </a:r>
          </a:p>
          <a:p>
            <a:endParaRPr lang="en-US" sz="15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6E0D37-C072-4FD3-86F0-85BEEDA58CB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68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the sun setting&#10;&#10;Description automatically generated with medium confidence">
            <a:extLst>
              <a:ext uri="{FF2B5EF4-FFF2-40B4-BE49-F238E27FC236}">
                <a16:creationId xmlns:a16="http://schemas.microsoft.com/office/drawing/2014/main" id="{947841C9-72AE-496A-8CB7-0FC9BF782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847A2-E657-4376-9451-D7B79C1C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814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7876BF-72E5-43FC-A0E2-7C65D6DA2FB5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475A9-10F9-4EFF-86D8-3455B3C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7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925FDA-5E6F-0031-96A1-DEFA54798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310" y="1168538"/>
            <a:ext cx="7003562" cy="45172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F4A1-EE2B-43A6-810B-2A089BF6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C7BA706-248B-41E0-B15A-8092BB94AF4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87F63-6A3F-43E0-A890-E469F9E0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DCB54-E545-70A9-59E1-8FDDF8D6B8AC}"/>
              </a:ext>
            </a:extLst>
          </p:cNvPr>
          <p:cNvSpPr txBox="1"/>
          <p:nvPr/>
        </p:nvSpPr>
        <p:spPr>
          <a:xfrm>
            <a:off x="844704" y="3219748"/>
            <a:ext cx="151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Status option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C733C-D840-CE94-D53F-CB07610B1A7E}"/>
              </a:ext>
            </a:extLst>
          </p:cNvPr>
          <p:cNvSpPr txBox="1"/>
          <p:nvPr/>
        </p:nvSpPr>
        <p:spPr>
          <a:xfrm>
            <a:off x="573153" y="4208270"/>
            <a:ext cx="3410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checking the status, all three items must match.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 Central does not assist the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share a copy of the application with the student only.</a:t>
            </a:r>
          </a:p>
        </p:txBody>
      </p:sp>
    </p:spTree>
    <p:extLst>
      <p:ext uri="{BB962C8B-B14F-4D97-AF65-F5344CB8AC3E}">
        <p14:creationId xmlns:p14="http://schemas.microsoft.com/office/powerpoint/2010/main" val="304281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1098C-6BD0-4F6A-BC38-ED0721F9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332C-B7B5-45A3-960D-05CDE2886C8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4FF9EB-9747-4343-960B-C09C025C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F81ED-4D64-4657-BB09-2F5496A70D0F}"/>
              </a:ext>
            </a:extLst>
          </p:cNvPr>
          <p:cNvSpPr/>
          <p:nvPr/>
        </p:nvSpPr>
        <p:spPr>
          <a:xfrm>
            <a:off x="794326" y="223011"/>
            <a:ext cx="8479675" cy="796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Families can view the continuing student’s re-certification status</a:t>
            </a:r>
          </a:p>
          <a:p>
            <a:pPr algn="ctr"/>
            <a:r>
              <a:rPr lang="en-US" dirty="0"/>
              <a:t> in the Family section on the TE homepage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89EE7-3E2C-43C4-9A3D-EF546C094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92" y="1940949"/>
            <a:ext cx="5126246" cy="23063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4049F52-85A7-457E-B14E-1AA92FD044D2}"/>
              </a:ext>
            </a:extLst>
          </p:cNvPr>
          <p:cNvSpPr/>
          <p:nvPr/>
        </p:nvSpPr>
        <p:spPr>
          <a:xfrm>
            <a:off x="4448582" y="4342696"/>
            <a:ext cx="482541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information must match 100% with the initial TE application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260CBA-DB0A-401D-9ED5-86FFA3FDD9D4}"/>
              </a:ext>
            </a:extLst>
          </p:cNvPr>
          <p:cNvCxnSpPr>
            <a:cxnSpLocks/>
          </p:cNvCxnSpPr>
          <p:nvPr/>
        </p:nvCxnSpPr>
        <p:spPr>
          <a:xfrm flipH="1" flipV="1">
            <a:off x="5424854" y="2723782"/>
            <a:ext cx="17584" cy="169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D43DE5-E131-4C2A-A8A7-ACA1058250DB}"/>
              </a:ext>
            </a:extLst>
          </p:cNvPr>
          <p:cNvCxnSpPr>
            <a:cxnSpLocks/>
          </p:cNvCxnSpPr>
          <p:nvPr/>
        </p:nvCxnSpPr>
        <p:spPr>
          <a:xfrm flipH="1" flipV="1">
            <a:off x="7047781" y="3243659"/>
            <a:ext cx="681487" cy="117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7E4D4-F92E-4DF9-9DC1-AD775D0F9775}"/>
              </a:ext>
            </a:extLst>
          </p:cNvPr>
          <p:cNvSpPr/>
          <p:nvPr/>
        </p:nvSpPr>
        <p:spPr>
          <a:xfrm>
            <a:off x="725315" y="5627027"/>
            <a:ext cx="61764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Families often email or call TE Central.  We do not provide information to anyone but the TELO. Calls  &amp; emails are forwarded to the Export TELO.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C92B-4033-44E2-9F26-A25919C35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58" y="1221136"/>
            <a:ext cx="3965534" cy="7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4EEAD36-AADD-40E2-9268-8521CC3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/>
              <a:t>Understanding the status from the family’s viewpoint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10631570-61FA-4503-83D9-FB47E541BD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442" y="145979"/>
            <a:ext cx="1805346" cy="1205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3D0EF-FD3C-4972-9B7E-FCFA4C66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468" y="298653"/>
            <a:ext cx="6129979" cy="3948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B1B8F-7B97-4957-BE8D-9B7C4204E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62" y="1794295"/>
            <a:ext cx="3677062" cy="131737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302F2-C7E0-4070-AE7B-59641187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294438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0C6103-F93A-4D38-BC8C-160386F7F6AD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D556D-13B4-4DD5-AC82-6E39B047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294438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8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4C924C3-9CF5-E030-F072-1EC865FE3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" t="28326" r="1" b="1566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1B10E-F200-454F-876C-E856928C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Funding Continuing Students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76333-09B4-4E82-8861-23C01955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6461" y="451861"/>
            <a:ext cx="1437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EE01BA0-6A4B-46FE-9D00-6F068A83677C}" type="datetime1">
              <a:rPr lang="en-US"/>
              <a:pPr defTabSz="914400">
                <a:spcAft>
                  <a:spcPts val="600"/>
                </a:spcAft>
              </a:pPr>
              <a:t>4/19/2023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0EB98-47CA-4CB3-A14E-06DC333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7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en-US" dirty="0"/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7334" y="1387592"/>
            <a:ext cx="5211607" cy="1770388"/>
          </a:xfrm>
        </p:spPr>
        <p:txBody>
          <a:bodyPr>
            <a:normAutofit/>
          </a:bodyPr>
          <a:lstStyle/>
          <a:p>
            <a:r>
              <a:rPr lang="en-US" dirty="0"/>
              <a:t>For eligible continuing students to appear in the </a:t>
            </a:r>
            <a:r>
              <a:rPr lang="en-US" b="1" dirty="0"/>
              <a:t>VIEW Submissions</a:t>
            </a:r>
            <a:r>
              <a:rPr lang="en-US" dirty="0"/>
              <a:t> area, the EXPORT school must re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certify the student.</a:t>
            </a:r>
          </a:p>
          <a:p>
            <a:r>
              <a:rPr lang="en-US" b="1" dirty="0"/>
              <a:t>Export – New Continuing Form </a:t>
            </a:r>
            <a:r>
              <a:rPr lang="en-US" dirty="0"/>
              <a:t>is created for every RE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CERTIFIED Export.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955" y="6041362"/>
            <a:ext cx="20201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09315C6-23C8-454D-A347-83A2D73D0D84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5E94D-0E49-4EA7-8E29-DD63AF34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9" r="29881" b="-3"/>
          <a:stretch/>
        </p:blipFill>
        <p:spPr>
          <a:xfrm>
            <a:off x="5288437" y="3965447"/>
            <a:ext cx="3985565" cy="207624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597E45B-B757-44D7-984F-2D918C7A462C}"/>
              </a:ext>
            </a:extLst>
          </p:cNvPr>
          <p:cNvSpPr/>
          <p:nvPr/>
        </p:nvSpPr>
        <p:spPr>
          <a:xfrm>
            <a:off x="6910781" y="5309524"/>
            <a:ext cx="914400" cy="44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487EBC-AE2F-4AD1-B082-9A8C9E1FACE5}"/>
              </a:ext>
            </a:extLst>
          </p:cNvPr>
          <p:cNvSpPr/>
          <p:nvPr/>
        </p:nvSpPr>
        <p:spPr>
          <a:xfrm rot="10800000">
            <a:off x="8101459" y="2405294"/>
            <a:ext cx="978408" cy="487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46BA4-7FE6-427B-96F4-3FAEA25429B8}"/>
              </a:ext>
            </a:extLst>
          </p:cNvPr>
          <p:cNvSpPr/>
          <p:nvPr/>
        </p:nvSpPr>
        <p:spPr>
          <a:xfrm>
            <a:off x="672850" y="3295291"/>
            <a:ext cx="4278712" cy="2462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Scholarship Re-certification of Eligibility Submission</a:t>
            </a:r>
          </a:p>
          <a:p>
            <a:pPr algn="r"/>
            <a:r>
              <a:rPr lang="en-US" dirty="0"/>
              <a:t>Imports – New* Continuing Forms</a:t>
            </a:r>
          </a:p>
          <a:p>
            <a:pPr algn="r"/>
            <a:r>
              <a:rPr lang="en-US" dirty="0"/>
              <a:t>&amp;</a:t>
            </a:r>
          </a:p>
          <a:p>
            <a:pPr algn="r"/>
            <a:r>
              <a:rPr lang="en-US" dirty="0"/>
              <a:t>Exports – New* Continuing Forms</a:t>
            </a:r>
          </a:p>
          <a:p>
            <a:pPr algn="r"/>
            <a:endParaRPr lang="en-US" dirty="0"/>
          </a:p>
          <a:p>
            <a:r>
              <a:rPr lang="en-US" dirty="0"/>
              <a:t>*New refers to the type of form, not new students.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A4D6A-ED1D-E0A4-7DAA-34E7C13A9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23" y="225021"/>
            <a:ext cx="1594182" cy="3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4D19-7C90-4D04-85D2-6E5FC081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Import school continuing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11A599-2330-4585-ADD1-7C304CA0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1838227"/>
            <a:ext cx="3720916" cy="4270342"/>
          </a:xfrm>
        </p:spPr>
        <p:txBody>
          <a:bodyPr>
            <a:normAutofit/>
          </a:bodyPr>
          <a:lstStyle/>
          <a:p>
            <a:r>
              <a:rPr lang="en-US" dirty="0"/>
              <a:t>Imports – </a:t>
            </a:r>
            <a:r>
              <a:rPr lang="en-US" dirty="0">
                <a:highlight>
                  <a:srgbClr val="FFFF00"/>
                </a:highlight>
              </a:rPr>
              <a:t>Rejected Continuing Forms </a:t>
            </a:r>
            <a:r>
              <a:rPr lang="en-US" dirty="0"/>
              <a:t>– these students will not be funded for the 2023-2024 academic year.  You can open the record to review any comments provided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Imports – </a:t>
            </a:r>
            <a:r>
              <a:rPr lang="en-US" dirty="0">
                <a:highlight>
                  <a:srgbClr val="FFFF00"/>
                </a:highlight>
              </a:rPr>
              <a:t>New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Continuing Forms </a:t>
            </a:r>
            <a:r>
              <a:rPr lang="en-US" dirty="0"/>
              <a:t>– these students await IMPORT school funding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 </a:t>
            </a:r>
          </a:p>
          <a:p>
            <a:r>
              <a:rPr lang="en-US" dirty="0"/>
              <a:t>Imports – </a:t>
            </a:r>
            <a:r>
              <a:rPr lang="en-US" dirty="0">
                <a:highlight>
                  <a:srgbClr val="FFFF00"/>
                </a:highlight>
              </a:rPr>
              <a:t>Approved Continuing Forms</a:t>
            </a:r>
            <a:r>
              <a:rPr lang="en-US" dirty="0"/>
              <a:t> – these students are funded for AY 2023-2024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E9540-2DDA-4468-921A-27B32F38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11" y="906947"/>
            <a:ext cx="4602747" cy="50441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6F33-4A90-42CF-A859-DBFE1B5B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8B8544D-D1C6-4782-9542-B5DB5CFF1784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218BD-3A05-4643-A13F-58803CED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35DEF7-903A-4074-8EEF-2E06ABD52BD1}"/>
              </a:ext>
            </a:extLst>
          </p:cNvPr>
          <p:cNvCxnSpPr/>
          <p:nvPr/>
        </p:nvCxnSpPr>
        <p:spPr>
          <a:xfrm flipV="1">
            <a:off x="3930977" y="1640264"/>
            <a:ext cx="1036949" cy="490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173FAF-0791-4D6C-B522-2A71E2B1BE65}"/>
              </a:ext>
            </a:extLst>
          </p:cNvPr>
          <p:cNvCxnSpPr/>
          <p:nvPr/>
        </p:nvCxnSpPr>
        <p:spPr>
          <a:xfrm flipV="1">
            <a:off x="3685880" y="2507530"/>
            <a:ext cx="1338003" cy="13857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E1EEAB-4067-423D-A1A7-0F06C0725FB9}"/>
              </a:ext>
            </a:extLst>
          </p:cNvPr>
          <p:cNvCxnSpPr/>
          <p:nvPr/>
        </p:nvCxnSpPr>
        <p:spPr>
          <a:xfrm flipV="1">
            <a:off x="4072379" y="4826524"/>
            <a:ext cx="895547" cy="273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3" y="123986"/>
            <a:ext cx="5222281" cy="1320800"/>
          </a:xfrm>
        </p:spPr>
        <p:txBody>
          <a:bodyPr>
            <a:normAutofit/>
          </a:bodyPr>
          <a:lstStyle/>
          <a:p>
            <a:r>
              <a:rPr lang="en-US" dirty="0"/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528" y="776377"/>
            <a:ext cx="5821057" cy="2652623"/>
          </a:xfrm>
        </p:spPr>
        <p:txBody>
          <a:bodyPr>
            <a:normAutofit/>
          </a:bodyPr>
          <a:lstStyle/>
          <a:p>
            <a:r>
              <a:rPr lang="en-US" dirty="0"/>
              <a:t>For eligible continuing students to appear on the 2023-2024 Enrollment Report, the Import school must fund the student.</a:t>
            </a:r>
          </a:p>
          <a:p>
            <a:r>
              <a:rPr lang="en-US" b="1" dirty="0"/>
              <a:t>Imports – New Continuing Form </a:t>
            </a:r>
            <a:r>
              <a:rPr lang="en-US" dirty="0"/>
              <a:t>is created when the export school re-certifies the student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  <a:p>
            <a:r>
              <a:rPr lang="en-US" dirty="0"/>
              <a:t>Imports – </a:t>
            </a:r>
            <a:r>
              <a:rPr lang="en-US" b="1" dirty="0"/>
              <a:t>Approved Continuing Form </a:t>
            </a:r>
            <a:r>
              <a:rPr lang="en-US" dirty="0"/>
              <a:t>is created when the IMPORT school completes the funding process in the TE system.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955" y="6041362"/>
            <a:ext cx="20201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09315C6-23C8-454D-A347-83A2D73D0D84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882D8-00B1-437F-A154-A6E68971D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6" r="2" b="7020"/>
          <a:stretch/>
        </p:blipFill>
        <p:spPr>
          <a:xfrm>
            <a:off x="6129405" y="609599"/>
            <a:ext cx="3144597" cy="324596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487EBC-AE2F-4AD1-B082-9A8C9E1FACE5}"/>
              </a:ext>
            </a:extLst>
          </p:cNvPr>
          <p:cNvSpPr/>
          <p:nvPr/>
        </p:nvSpPr>
        <p:spPr>
          <a:xfrm rot="10800000">
            <a:off x="8117073" y="3429000"/>
            <a:ext cx="978408" cy="487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4E43CC-5883-42E2-8FBE-D48E3FF15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01" y="3514856"/>
            <a:ext cx="4667901" cy="1181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6B4FF-35B9-4BDD-974E-0FD8577C2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348" y="4105488"/>
            <a:ext cx="518205" cy="640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C44B7B-970F-4B58-822B-2EBDB80B6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72" y="4939921"/>
            <a:ext cx="5029902" cy="1590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4D3535-B219-4937-8FC6-741544E5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420" y="5616409"/>
            <a:ext cx="518205" cy="9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C43D-DBFB-4DEF-AC54-B8967DA8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 Closeout email to IMPORT TELO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33582D-F0F5-44C7-A325-4842042E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email is shared with the IMPORT school.</a:t>
            </a:r>
          </a:p>
          <a:p>
            <a:r>
              <a:rPr lang="en-US" dirty="0"/>
              <a:t>The IMPORT school now has a valid continuing application for the 2023-2024 academic year.</a:t>
            </a:r>
          </a:p>
          <a:p>
            <a:r>
              <a:rPr lang="en-US" dirty="0"/>
              <a:t>DO NOT FORWARD THIS EMAIL TO FAMILIES – it only causes confusion.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8690F-C060-40C6-B107-E811231EB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867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A5D8-53DB-4677-8435-05235BB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A632517B-7D82-4C1B-B20C-D111C01D6698}" type="datetime1">
              <a:rPr lang="en-US"/>
              <a:pPr defTabSz="914400">
                <a:spcAft>
                  <a:spcPts val="600"/>
                </a:spcAft>
              </a:pPr>
              <a:t>4/19/2023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5041-4A10-421A-9854-32AFD48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836A-94D2-4BAF-A33F-DD3515E4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Import school’s </a:t>
            </a:r>
            <a:br>
              <a:rPr lang="en-US" sz="2300" dirty="0"/>
            </a:br>
            <a:r>
              <a:rPr lang="en-US" sz="2300" dirty="0"/>
              <a:t>required action </a:t>
            </a:r>
            <a:br>
              <a:rPr lang="en-US" sz="2300" dirty="0"/>
            </a:br>
            <a:r>
              <a:rPr lang="en-US" sz="2300" dirty="0"/>
              <a:t>Imports – New Continuing Forms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C90043-56BA-4493-9EF4-55148D4D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184" y="2554160"/>
            <a:ext cx="3502077" cy="1968065"/>
          </a:xfrm>
        </p:spPr>
        <p:txBody>
          <a:bodyPr>
            <a:normAutofit/>
          </a:bodyPr>
          <a:lstStyle/>
          <a:p>
            <a:r>
              <a:rPr lang="en-US" dirty="0"/>
              <a:t>Import school funds eligible continuing students.</a:t>
            </a:r>
          </a:p>
          <a:p>
            <a:r>
              <a:rPr lang="en-US" dirty="0"/>
              <a:t>Students can monitor the application progress online at </a:t>
            </a:r>
            <a:r>
              <a:rPr lang="en-US" dirty="0">
                <a:hlinkClick r:id="rId3"/>
              </a:rPr>
              <a:t>www.tuitionexchange.org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AA1B1-43CF-4C25-8B29-10D4FD12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01162B-AE17-4883-89FF-07B3BDAB8196}" type="datetime1">
              <a:rPr lang="en-US" smtClean="0"/>
              <a:t>4/19/2023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CD0C2-BD38-4708-B325-F6B7CC926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19" y="804672"/>
            <a:ext cx="4778782" cy="52370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F8C68-ADA7-42F9-A084-84A49AF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918D57-04F0-41E4-A0BB-A200A4F24A30}"/>
              </a:ext>
            </a:extLst>
          </p:cNvPr>
          <p:cNvCxnSpPr/>
          <p:nvPr/>
        </p:nvCxnSpPr>
        <p:spPr>
          <a:xfrm flipH="1">
            <a:off x="3318235" y="1762812"/>
            <a:ext cx="4081806" cy="6221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1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Today’s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 Closeout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Re-certification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Participation Fees</a:t>
            </a:r>
          </a:p>
          <a:p>
            <a:r>
              <a:rPr lang="en-US" dirty="0">
                <a:solidFill>
                  <a:schemeClr val="bg1"/>
                </a:solidFill>
              </a:rPr>
              <a:t>Review of 2022-23 Enrollment Report</a:t>
            </a:r>
          </a:p>
          <a:p>
            <a:r>
              <a:rPr lang="en-US" dirty="0">
                <a:solidFill>
                  <a:schemeClr val="bg1"/>
                </a:solidFill>
              </a:rPr>
              <a:t>Re-certify  &amp; Funding continuing 2023-24 students</a:t>
            </a:r>
          </a:p>
          <a:p>
            <a:r>
              <a:rPr lang="en-US" dirty="0">
                <a:solidFill>
                  <a:schemeClr val="bg1"/>
                </a:solidFill>
              </a:rPr>
              <a:t>Balance Sheet Reminders</a:t>
            </a:r>
          </a:p>
          <a:p>
            <a:r>
              <a:rPr lang="en-US" dirty="0">
                <a:solidFill>
                  <a:schemeClr val="bg1"/>
                </a:solidFill>
              </a:rPr>
              <a:t>TE Seats Available</a:t>
            </a:r>
          </a:p>
          <a:p>
            <a:r>
              <a:rPr lang="en-US" dirty="0">
                <a:solidFill>
                  <a:schemeClr val="bg1"/>
                </a:solidFill>
              </a:rPr>
              <a:t>Recap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5C8114-F85F-412B-A368-000EC9ABF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755" y="6182876"/>
            <a:ext cx="335059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526273A-06C0-43AF-A9F8-D116E790D5F6}" type="datetime1">
              <a:rPr lang="en-US">
                <a:solidFill>
                  <a:schemeClr val="bg1"/>
                </a:solidFill>
              </a:rPr>
              <a:pPr algn="l">
                <a:spcAft>
                  <a:spcPts val="600"/>
                </a:spcAft>
              </a:pPr>
              <a:t>4/19/2023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7399-0E2D-4C8A-9D9C-DB96A804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 Closeout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21D8-E129-473A-844C-FBADF9F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2C382E-6E8A-49B3-A1D8-9A8ACCF4A3F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0FCC8-02BE-44DF-A783-DDE4A543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12CF66-486A-444E-A0CD-4DC3E6712E98}"/>
              </a:ext>
            </a:extLst>
          </p:cNvPr>
          <p:cNvSpPr/>
          <p:nvPr/>
        </p:nvSpPr>
        <p:spPr>
          <a:xfrm>
            <a:off x="1752417" y="719580"/>
            <a:ext cx="157968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B94684C-4C4B-4560-9C57-81613EFE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49" y="1743959"/>
            <a:ext cx="4050951" cy="371022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4AE4F6-EC4D-4C15-9558-3EAD1B8CB8BB}"/>
              </a:ext>
            </a:extLst>
          </p:cNvPr>
          <p:cNvCxnSpPr>
            <a:cxnSpLocks/>
          </p:cNvCxnSpPr>
          <p:nvPr/>
        </p:nvCxnSpPr>
        <p:spPr>
          <a:xfrm flipH="1">
            <a:off x="2173857" y="2040379"/>
            <a:ext cx="3769743" cy="1479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517C9515-1910-C698-B91D-79FDB8A9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211678"/>
              </p:ext>
            </p:extLst>
          </p:nvPr>
        </p:nvGraphicFramePr>
        <p:xfrm>
          <a:off x="4636581" y="1818784"/>
          <a:ext cx="5966842" cy="411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22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6EF6-C2AE-446E-9A03-245DF03A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06388" y="5218297"/>
            <a:ext cx="653913" cy="261816"/>
          </a:xfrm>
        </p:spPr>
        <p:txBody>
          <a:bodyPr/>
          <a:lstStyle/>
          <a:p>
            <a:pPr defTabSz="324612">
              <a:spcAft>
                <a:spcPts val="600"/>
              </a:spcAft>
            </a:pPr>
            <a:fld id="{8CC0F67D-1D73-4496-A717-5E1127BCEE6B}" type="datetime1">
              <a:rPr lang="en-US" sz="6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324612"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0308E-CB6E-40B1-BF66-A3A24EE1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893" y="5218297"/>
            <a:ext cx="489994" cy="261816"/>
          </a:xfrm>
        </p:spPr>
        <p:txBody>
          <a:bodyPr/>
          <a:lstStyle/>
          <a:p>
            <a:pPr defTabSz="324612">
              <a:spcAft>
                <a:spcPts val="600"/>
              </a:spcAft>
            </a:pPr>
            <a:fld id="{01D848B1-F08E-4356-A513-D930A84BA980}" type="slidenum">
              <a:rPr lang="en-US" sz="639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24612"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28EB3D-688E-4328-942D-AC223973226B}"/>
              </a:ext>
            </a:extLst>
          </p:cNvPr>
          <p:cNvSpPr/>
          <p:nvPr/>
        </p:nvSpPr>
        <p:spPr>
          <a:xfrm>
            <a:off x="7181095" y="1814570"/>
            <a:ext cx="2946315" cy="1614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4612">
              <a:spcAft>
                <a:spcPts val="600"/>
              </a:spcAft>
            </a:pPr>
            <a:r>
              <a:rPr lang="en-US" sz="1704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Import </a:t>
            </a:r>
          </a:p>
          <a:p>
            <a:pPr algn="ctr" defTabSz="324612">
              <a:spcAft>
                <a:spcPts val="600"/>
              </a:spcAft>
            </a:pPr>
            <a:r>
              <a:rPr lang="en-US" sz="1704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Re-certification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3F601D-B2AE-482D-BA30-7535E624B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89" y="1129573"/>
            <a:ext cx="4330811" cy="4590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2BBA76-89C5-449F-BFA5-77A44658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30" y="2261038"/>
            <a:ext cx="668850" cy="275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8A6CA9-B1B6-433C-A758-08E52002C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234" y="3665490"/>
            <a:ext cx="1608736" cy="354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2E303A-58BA-4E3B-B2FB-BE8352760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220" y="3941697"/>
            <a:ext cx="1923488" cy="4240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A0A8F3-9879-43B1-9381-3EF4F4B1D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234" y="4715846"/>
            <a:ext cx="1914745" cy="424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8B4869-628E-40C8-82F2-3054A1C59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394" y="5295459"/>
            <a:ext cx="734423" cy="3890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CCBAE8-77FD-4697-9AA7-AE72B581A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394" y="4273109"/>
            <a:ext cx="3873207" cy="354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F07C7-F74E-90B4-4F56-A212740066A8}"/>
              </a:ext>
            </a:extLst>
          </p:cNvPr>
          <p:cNvSpPr txBox="1"/>
          <p:nvPr/>
        </p:nvSpPr>
        <p:spPr>
          <a:xfrm>
            <a:off x="753827" y="3589867"/>
            <a:ext cx="1923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*Enter 2 for all graduate students.</a:t>
            </a:r>
          </a:p>
        </p:txBody>
      </p:sp>
    </p:spTree>
    <p:extLst>
      <p:ext uri="{BB962C8B-B14F-4D97-AF65-F5344CB8AC3E}">
        <p14:creationId xmlns:p14="http://schemas.microsoft.com/office/powerpoint/2010/main" val="107416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AF1A-2844-4645-940D-1594874E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 Closeout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4E3BF-0BE9-4BE4-8B3D-F3EBC43C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When the IMPORT school funds continuing students for the 2023-2024 academic year, the EXPORT school receives an email.</a:t>
            </a:r>
          </a:p>
          <a:p>
            <a:r>
              <a:rPr lang="en-US" dirty="0"/>
              <a:t>TELOs do not share this email with families – it only confuses them.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2F34C-4A83-470D-8EDB-D37EA571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054264F2-7C73-4BAD-B54F-07A2B5A480F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36EB-460C-47E8-99CB-52C6D1EC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DCEB5-84B7-4150-B6A2-640C3C98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41" y="4343400"/>
            <a:ext cx="4977866" cy="144358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0E7D3129-1FC9-487D-92E9-735D2DA10430}"/>
              </a:ext>
            </a:extLst>
          </p:cNvPr>
          <p:cNvSpPr/>
          <p:nvPr/>
        </p:nvSpPr>
        <p:spPr>
          <a:xfrm>
            <a:off x="5359874" y="39534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9313A-AB15-4B55-9B88-406996679FBB}"/>
              </a:ext>
            </a:extLst>
          </p:cNvPr>
          <p:cNvSpPr/>
          <p:nvPr/>
        </p:nvSpPr>
        <p:spPr>
          <a:xfrm>
            <a:off x="3514353" y="3153275"/>
            <a:ext cx="2121031" cy="79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the Subject</a:t>
            </a:r>
          </a:p>
        </p:txBody>
      </p:sp>
    </p:spTree>
    <p:extLst>
      <p:ext uri="{BB962C8B-B14F-4D97-AF65-F5344CB8AC3E}">
        <p14:creationId xmlns:p14="http://schemas.microsoft.com/office/powerpoint/2010/main" val="338583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E7BB-0D28-47D7-B496-0FB726F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8BC0801-1BEC-4DFF-9C05-540D025DA4AB}" type="datetime1">
              <a:rPr lang="en-US" smtClean="0">
                <a:solidFill>
                  <a:srgbClr val="FFFFFF"/>
                </a:solidFill>
              </a:r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1711-28F6-41F0-B2FC-084AAA7A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9C0A5-3723-4103-865F-8CF88842C2A7}"/>
              </a:ext>
            </a:extLst>
          </p:cNvPr>
          <p:cNvSpPr txBox="1"/>
          <p:nvPr/>
        </p:nvSpPr>
        <p:spPr>
          <a:xfrm>
            <a:off x="727296" y="430738"/>
            <a:ext cx="408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Set-rate for 2023-2024 is $41,000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A6306-5462-4A3A-BF3E-9AFDFA15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61" y="964554"/>
            <a:ext cx="4982270" cy="31151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3CE754-C029-457C-9AD5-A57F0A2E0061}"/>
              </a:ext>
            </a:extLst>
          </p:cNvPr>
          <p:cNvSpPr/>
          <p:nvPr/>
        </p:nvSpPr>
        <p:spPr>
          <a:xfrm>
            <a:off x="413657" y="964554"/>
            <a:ext cx="3497344" cy="325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Once the IMPORT school funds the eligible continuing student –both schools can see the funded student.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89D961-A156-4100-8F05-56227B93CB72}"/>
              </a:ext>
            </a:extLst>
          </p:cNvPr>
          <p:cNvSpPr/>
          <p:nvPr/>
        </p:nvSpPr>
        <p:spPr>
          <a:xfrm>
            <a:off x="413656" y="4581427"/>
            <a:ext cx="8890599" cy="16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a family calls the EXPORT school regarding a lack of TE scholarship on their 23-24 bill, remind the family that the STUDENT needs to call the IMPORT school.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Export school does not know.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Reminder to all that FERPA rules apply!</a:t>
            </a:r>
          </a:p>
        </p:txBody>
      </p:sp>
    </p:spTree>
    <p:extLst>
      <p:ext uri="{BB962C8B-B14F-4D97-AF65-F5344CB8AC3E}">
        <p14:creationId xmlns:p14="http://schemas.microsoft.com/office/powerpoint/2010/main" val="596406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TE Closeout – upcoming tasks and reminders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C9F71A-736D-4B43-AD95-1EB8D50FD125}" type="datetime1">
              <a:rPr lang="en-US" smtClean="0"/>
              <a:t>4/19/2023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92651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42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The calendar on a table stacked on top of notebooks">
            <a:extLst>
              <a:ext uri="{FF2B5EF4-FFF2-40B4-BE49-F238E27FC236}">
                <a16:creationId xmlns:a16="http://schemas.microsoft.com/office/drawing/2014/main" id="{0BD18991-0300-C5D1-72BE-28F2644D2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5" r="3607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EC92B-3F64-4CBF-9198-07D7AC1D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2023-2024 scholar reminder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D3742-E35C-491D-BF41-5BE5950A5CCA}"/>
              </a:ext>
            </a:extLst>
          </p:cNvPr>
          <p:cNvSpPr/>
          <p:nvPr/>
        </p:nvSpPr>
        <p:spPr>
          <a:xfrm>
            <a:off x="677334" y="2160590"/>
            <a:ext cx="4153458" cy="1712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mark the Enrolled Button for new students until Fall 2023.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Mandatory training will cover this starting in June!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54DC3-9099-480F-A215-4CF64351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EE01BA0-6A4B-46FE-9D00-6F068A83677C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A2788-B9D3-4ADB-9117-1B789E36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61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sunset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CF2B0B1C-B10C-4102-B081-185A5809B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0766"/>
          <a:stretch/>
        </p:blipFill>
        <p:spPr>
          <a:xfrm>
            <a:off x="1604221" y="1131994"/>
            <a:ext cx="8985434" cy="45903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D3FC-8247-4365-84CB-3EB967A2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C7BA706-248B-41E0-B15A-8092BB94AF4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C1A3B-1321-45D3-9033-9E5F8DC3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1" name="Picture 80" descr="Coloured pins pinned on a calendar">
            <a:extLst>
              <a:ext uri="{FF2B5EF4-FFF2-40B4-BE49-F238E27FC236}">
                <a16:creationId xmlns:a16="http://schemas.microsoft.com/office/drawing/2014/main" id="{EDAF068A-E052-EBA7-B95D-511D497B8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2" r="57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4B771-63E6-4B01-9113-51AA5C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June 15 important task!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71AB4-242D-4EEB-9400-FC6B1C01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EE01BA0-6A4B-46FE-9D00-6F068A83677C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3670F-A205-45BD-8138-27CF6ED5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5E4E6-2AB5-4BD3-85AA-FA1C5ECCE3F7}"/>
              </a:ext>
            </a:extLst>
          </p:cNvPr>
          <p:cNvSpPr/>
          <p:nvPr/>
        </p:nvSpPr>
        <p:spPr>
          <a:xfrm>
            <a:off x="842597" y="4308049"/>
            <a:ext cx="3424083" cy="141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Print and save a final copy of your 2022-2023 Enrollment Report and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16908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TE Closeout</a:t>
            </a:r>
            <a:br>
              <a:rPr lang="en-US" dirty="0"/>
            </a:br>
            <a:r>
              <a:rPr lang="en-US" dirty="0"/>
              <a:t>Participation Fees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08A9A6-8B5A-4064-894A-3C9143688DCD}" type="datetime1">
              <a:rPr lang="en-US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28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6FF025-BBD5-4D62-8187-538228CFA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4745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179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2022-2023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Participation Fee Invoice Currently $45 per enrolled EXPORT and any Double Credit 3 student associated with your school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Participation Fee payments are due upon submission of the Enrollment Report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The initial Enrollment Report was due September 30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As a reminder, every time a change is made to the Enrollment Report, the Export school is responsible for prompt payment of all additional Participation Fees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 new invoice creates every time you submit your Enrollment Report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AE2D1-3032-4C17-B0EF-07EDF8F7C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0" r="10846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C804E-2C95-45F8-B062-F327A240DB90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colorful garment&#10;&#10;Description automatically generated with low confidence">
            <a:extLst>
              <a:ext uri="{FF2B5EF4-FFF2-40B4-BE49-F238E27FC236}">
                <a16:creationId xmlns:a16="http://schemas.microsoft.com/office/drawing/2014/main" id="{743A6378-66F5-4E86-A739-7611E5041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22272" b="111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8" name="Isosceles Triangle 12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Parallelogram 14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Closeout </a:t>
            </a:r>
            <a:br>
              <a:rPr lang="en-US" dirty="0"/>
            </a:br>
            <a:r>
              <a:rPr lang="en-US" dirty="0"/>
              <a:t>Responsibilities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64BC36-24F6-4221-A95A-9466FDD040F4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671136"/>
              </p:ext>
            </p:extLst>
          </p:nvPr>
        </p:nvGraphicFramePr>
        <p:xfrm>
          <a:off x="2786047" y="2159000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DBAAFD-A640-41D6-8A77-10F4C9797D19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flickr.com/photos/kathmandu/1719680548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6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AF0B-34CF-AFFA-08BC-B5B1E7E4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Dues and Participation Fees for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AE20-28D5-4A8A-ED78-066FF6BE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dues invoices will be emailed to the TE Liaison Officer, backup TE Liaison Officer, and Invoice contact on Tuesday, June 20.</a:t>
            </a:r>
          </a:p>
          <a:p>
            <a:r>
              <a:rPr lang="en-US" dirty="0"/>
              <a:t>Membership dues are $600 for the 2023-2024 Academic year.</a:t>
            </a:r>
          </a:p>
          <a:p>
            <a:r>
              <a:rPr lang="en-US" dirty="0"/>
              <a:t>Membership dues are considered late after July 15.</a:t>
            </a:r>
          </a:p>
          <a:p>
            <a:r>
              <a:rPr lang="en-US" dirty="0"/>
              <a:t>You can pay via check or credit card.</a:t>
            </a:r>
          </a:p>
          <a:p>
            <a:r>
              <a:rPr lang="en-US" dirty="0"/>
              <a:t>Participation Fees invoices are available for the first time after September 15, when the initial Enrollment Report is submitted and due upon receipt.</a:t>
            </a:r>
          </a:p>
          <a:p>
            <a:r>
              <a:rPr lang="en-US" dirty="0"/>
              <a:t>Participation Fees are considered later after November 15.</a:t>
            </a:r>
          </a:p>
          <a:p>
            <a:r>
              <a:rPr lang="en-US" dirty="0"/>
              <a:t>You can pay via check or credit card.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0695-132C-09FC-884D-036DC139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706-248B-41E0-B15A-8092BB94AF4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054ED-8151-01B0-1C5A-83B0BC1A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7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Balance Sheet Reminder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C607-DED0-4451-BBB3-B1219C88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02082" cy="3880773"/>
          </a:xfrm>
        </p:spPr>
        <p:txBody>
          <a:bodyPr>
            <a:norm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October 2020 Balance Sheet President's Letter</a:t>
            </a:r>
            <a:endParaRPr lang="en-US" dirty="0"/>
          </a:p>
          <a:p>
            <a:r>
              <a:rPr lang="en-US" dirty="0"/>
              <a:t>Balance is no more</a:t>
            </a:r>
          </a:p>
          <a:p>
            <a:r>
              <a:rPr lang="en-US" dirty="0"/>
              <a:t>Expectation is at least three Import offers and more if you export more than three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A digital balance scale using circles">
            <a:extLst>
              <a:ext uri="{FF2B5EF4-FFF2-40B4-BE49-F238E27FC236}">
                <a16:creationId xmlns:a16="http://schemas.microsoft.com/office/drawing/2014/main" id="{9CA6CEDE-3B27-54A6-DF73-7B6F6D197A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3" r="24895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EE5845-1993-4F2A-9DC3-D51C92D6620A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outdoor, dancer, sport, colorful&#10;&#10;Description automatically generated">
            <a:extLst>
              <a:ext uri="{FF2B5EF4-FFF2-40B4-BE49-F238E27FC236}">
                <a16:creationId xmlns:a16="http://schemas.microsoft.com/office/drawing/2014/main" id="{CA9E1AAD-DF1D-4B26-81B3-CA587F4A6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960" b="6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04E52-F23E-4AF1-B1D8-A13FF077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Balance Sheet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9EB7-716F-4C01-9F8D-5AFA03C0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47056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Effective November 1, 2020, Tuition Exchange eliminates the balance sheet requirement. </a:t>
            </a:r>
          </a:p>
          <a:p>
            <a:r>
              <a:rPr lang="en-US" i="1" dirty="0">
                <a:solidFill>
                  <a:srgbClr val="FFFFFF"/>
                </a:solidFill>
              </a:rPr>
              <a:t>What does this mean for your employees?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Your institution can certify all eligible export applicants for TE scholarship consideration. Yes, unlimited export certifications.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When determining eligible employees, your institution retains its internal institutional guidelines, such as minimum years of service, full-time employee position, etc.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FFFFFF"/>
                </a:solidFill>
              </a:rPr>
              <a:t>The changes will provide your institution with future success in two ways: 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Potentially, more student applications will be generated through the change in export options, and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Employees and their families will receive more TE scholarship opportunities.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246B-D410-4F25-865B-9ADA5EC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C7BA706-248B-41E0-B15A-8092BB94AF4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151A9-10BC-452A-8364-1930A498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395DF-BE1B-42E8-AD7E-6AFCA4646C00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flickr.com/photos/126438536@N03/429040543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4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TE Closeout</a:t>
            </a:r>
            <a:br>
              <a:rPr lang="en-US" dirty="0"/>
            </a:br>
            <a:r>
              <a:rPr lang="en-US" dirty="0"/>
              <a:t>Balance Sheet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2C5305F-22CB-47E5-A400-0EC58F4F7EB1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33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73E8D3-D5B3-46FF-A89B-88A8EC77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78615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976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90D6-C307-4472-A318-BE283856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625600"/>
          </a:xfrm>
        </p:spPr>
        <p:txBody>
          <a:bodyPr>
            <a:normAutofit fontScale="90000"/>
          </a:bodyPr>
          <a:lstStyle/>
          <a:p>
            <a:r>
              <a:rPr lang="en-US" dirty="0"/>
              <a:t>TE Seats Available Survey</a:t>
            </a:r>
            <a:br>
              <a:rPr lang="en-US" dirty="0"/>
            </a:br>
            <a:r>
              <a:rPr lang="en-US" dirty="0"/>
              <a:t>Shared with TELOs mid April </a:t>
            </a:r>
            <a:br>
              <a:rPr lang="en-US" dirty="0"/>
            </a:br>
            <a:r>
              <a:rPr lang="en-US" dirty="0"/>
              <a:t>Shared on the website May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37AFF-0E9D-4493-B3AB-0D28C86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C7BA706-248B-41E0-B15A-8092BB94AF43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5AFD3-1FB1-4763-BEBA-D799EEB2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34</a:t>
            </a:fld>
            <a:endParaRPr lang="en-US" dirty="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2AB70035-4FC4-C7F4-4359-11491ECF5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81074"/>
              </p:ext>
            </p:extLst>
          </p:nvPr>
        </p:nvGraphicFramePr>
        <p:xfrm>
          <a:off x="608890" y="1893314"/>
          <a:ext cx="8733556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14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26" name="Picture 25" descr="Pencil and answer-sheet">
            <a:extLst>
              <a:ext uri="{FF2B5EF4-FFF2-40B4-BE49-F238E27FC236}">
                <a16:creationId xmlns:a16="http://schemas.microsoft.com/office/drawing/2014/main" id="{87A0332B-088A-7DC6-0044-F7CFDC3E2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39" r="5769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875DEA-5A5C-4E99-9D79-C4702B3B944D}"/>
              </a:ext>
            </a:extLst>
          </p:cNvPr>
          <p:cNvSpPr txBox="1"/>
          <p:nvPr/>
        </p:nvSpPr>
        <p:spPr>
          <a:xfrm>
            <a:off x="2860496" y="1453223"/>
            <a:ext cx="6424440" cy="341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Closeout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Re-certification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Fees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 2022-23 Enrollment Report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2023-24 students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Sheet Reminders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Seats Available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Recap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706319-8BAE-418F-B1FA-363AA790C0BC}" type="datetime1">
              <a:rPr lang="en-US" smtClean="0"/>
              <a:pPr defTabSz="914400"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60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9C6A53D-2185-4FE8-84A3-33E4AA778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262" r="2840"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934" y="1346125"/>
            <a:ext cx="33144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BB84317D-F1C3-4BF4-909A-9D3420997A15}" type="datetime1">
              <a:rPr lang="en-US">
                <a:solidFill>
                  <a:schemeClr val="tx1"/>
                </a:solidFill>
              </a:rPr>
              <a:pPr algn="l" defTabSz="914400">
                <a:spcAft>
                  <a:spcPts val="600"/>
                </a:spcAft>
              </a:pPr>
              <a:t>4/19/2023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34070" y="1346125"/>
            <a:ext cx="10953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" y="1711250"/>
            <a:ext cx="4817660" cy="977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Thank you for another successful year.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C76D6C-AC1F-42BB-8285-EB10625F6EEA}"/>
              </a:ext>
            </a:extLst>
          </p:cNvPr>
          <p:cNvSpPr/>
          <p:nvPr/>
        </p:nvSpPr>
        <p:spPr>
          <a:xfrm>
            <a:off x="573206" y="2879678"/>
            <a:ext cx="4257667" cy="2169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first 15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who email Janet the correct answer will receive a treat!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jhanson@tuitionexchange.org </a:t>
            </a:r>
          </a:p>
        </p:txBody>
      </p:sp>
      <p:pic>
        <p:nvPicPr>
          <p:cNvPr id="6" name="Picture 5" descr="A picture containing dancer, outdoor, sport, colorful&#10;&#10;Description automatically generated">
            <a:extLst>
              <a:ext uri="{FF2B5EF4-FFF2-40B4-BE49-F238E27FC236}">
                <a16:creationId xmlns:a16="http://schemas.microsoft.com/office/drawing/2014/main" id="{912E4F28-CF59-4A2B-86B8-85C306FA33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8688" b="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3A698-163F-4737-AD99-7FCC7E96B24D}"/>
              </a:ext>
            </a:extLst>
          </p:cNvPr>
          <p:cNvSpPr txBox="1"/>
          <p:nvPr/>
        </p:nvSpPr>
        <p:spPr>
          <a:xfrm>
            <a:off x="9791395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www.flickr.com/photos/kathmandu/173810534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5303D-364C-40CB-9351-A66DE9EE76AB}"/>
              </a:ext>
            </a:extLst>
          </p:cNvPr>
          <p:cNvSpPr txBox="1"/>
          <p:nvPr/>
        </p:nvSpPr>
        <p:spPr>
          <a:xfrm>
            <a:off x="4826410" y="6657945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sweetandcrumby.com/2013/05/02/a-cinco-de-mayo-taco-par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6F627E-9598-4BDF-8AE2-3AB7481812B8}"/>
              </a:ext>
            </a:extLst>
          </p:cNvPr>
          <p:cNvSpPr/>
          <p:nvPr/>
        </p:nvSpPr>
        <p:spPr>
          <a:xfrm>
            <a:off x="8097625" y="1131216"/>
            <a:ext cx="3337088" cy="128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heritage celebration is coming soon?</a:t>
            </a:r>
          </a:p>
        </p:txBody>
      </p:sp>
    </p:spTree>
    <p:extLst>
      <p:ext uri="{BB962C8B-B14F-4D97-AF65-F5344CB8AC3E}">
        <p14:creationId xmlns:p14="http://schemas.microsoft.com/office/powerpoint/2010/main" val="263338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38" y="405739"/>
            <a:ext cx="4455661" cy="72480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TE Closeout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258" y="1482355"/>
            <a:ext cx="4816744" cy="2743818"/>
          </a:xfrm>
        </p:spPr>
        <p:txBody>
          <a:bodyPr>
            <a:normAutofit/>
          </a:bodyPr>
          <a:lstStyle/>
          <a:p>
            <a:r>
              <a:rPr lang="en-US" sz="1800" dirty="0"/>
              <a:t>Enrollment Report</a:t>
            </a:r>
          </a:p>
          <a:p>
            <a:pPr lvl="1"/>
            <a:r>
              <a:rPr lang="en-US" sz="1800" dirty="0"/>
              <a:t>Changes occur when either the EXPORT or IMPORT school updates a shared student record</a:t>
            </a:r>
          </a:p>
          <a:p>
            <a:pPr lvl="1"/>
            <a:r>
              <a:rPr lang="en-US" sz="1800" dirty="0"/>
              <a:t>EXPORT Schools</a:t>
            </a:r>
          </a:p>
          <a:p>
            <a:pPr lvl="2"/>
            <a:r>
              <a:rPr lang="en-US" sz="1800" dirty="0"/>
              <a:t>Re-certification of current eligible employee students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3919-EE2D-406F-80A6-6E539CB6EF6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75AB9-DF34-4B40-AB12-5A4DFD826FC1}"/>
              </a:ext>
            </a:extLst>
          </p:cNvPr>
          <p:cNvSpPr txBox="1"/>
          <p:nvPr/>
        </p:nvSpPr>
        <p:spPr>
          <a:xfrm>
            <a:off x="1371806" y="5672030"/>
            <a:ext cx="620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  Re-certification refers to Continuing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47535-1B63-47B8-A002-D2250DF1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203080"/>
            <a:ext cx="2871184" cy="53023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108BCA-5664-4533-90AA-1860038659B4}"/>
              </a:ext>
            </a:extLst>
          </p:cNvPr>
          <p:cNvCxnSpPr>
            <a:cxnSpLocks/>
          </p:cNvCxnSpPr>
          <p:nvPr/>
        </p:nvCxnSpPr>
        <p:spPr>
          <a:xfrm flipH="1">
            <a:off x="2196445" y="2854264"/>
            <a:ext cx="3358711" cy="80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4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E8F-FAF6-4780-8145-A26AF52E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Enrollment report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C263-86C2-4642-BBB5-04624CB6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868" y="2045494"/>
            <a:ext cx="4283229" cy="3880773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Print and save a final copy of your records before June 1</a:t>
            </a:r>
          </a:p>
        </p:txBody>
      </p:sp>
      <p:pic>
        <p:nvPicPr>
          <p:cNvPr id="7" name="Picture 6" descr="Calendar">
            <a:extLst>
              <a:ext uri="{FF2B5EF4-FFF2-40B4-BE49-F238E27FC236}">
                <a16:creationId xmlns:a16="http://schemas.microsoft.com/office/drawing/2014/main" id="{FB9CEE9F-CEC1-A258-31AA-8080A7319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5" r="2177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733D-FB2A-4B0A-A448-EBE6A4B7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C7BA706-248B-41E0-B15A-8092BB94AF43}" type="datetime1">
              <a:rPr lang="en-US" smtClean="0"/>
              <a:pPr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63453-6D4B-45B1-814A-8D79C38D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59" y="477222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6170" y="1515513"/>
            <a:ext cx="6717860" cy="447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Families should never complete a NEW </a:t>
            </a:r>
            <a:r>
              <a:rPr lang="en-US" dirty="0">
                <a:solidFill>
                  <a:srgbClr val="FF0000"/>
                </a:solidFill>
              </a:rPr>
              <a:t>TE-EZ Online app </a:t>
            </a:r>
            <a:r>
              <a:rPr lang="en-US" dirty="0">
                <a:solidFill>
                  <a:schemeClr val="tx1"/>
                </a:solidFill>
              </a:rPr>
              <a:t>when the student plans to return to the same school next year.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Re-certification process is the renewal application process for 23-24.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Please update each student now. If the student loses eligibility, update the expiration date.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755" y="6182876"/>
            <a:ext cx="335059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1E8B9B9C-027A-4648-837A-B3CCAF4FF10F}" type="datetime1">
              <a:rPr lang="en-US" smtClean="0">
                <a:solidFill>
                  <a:schemeClr val="bg1"/>
                </a:solidFill>
              </a:rPr>
              <a:t>4/19/2023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3BCF7-47EA-4E99-9565-6D695DDE5E19}"/>
              </a:ext>
            </a:extLst>
          </p:cNvPr>
          <p:cNvSpPr txBox="1"/>
          <p:nvPr/>
        </p:nvSpPr>
        <p:spPr>
          <a:xfrm>
            <a:off x="6944244" y="4207842"/>
            <a:ext cx="35242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Re-certified means all is complete</a:t>
            </a:r>
          </a:p>
          <a:p>
            <a:pPr>
              <a:spcAft>
                <a:spcPts val="600"/>
              </a:spcAft>
            </a:pPr>
            <a:r>
              <a:rPr lang="en-US" dirty="0"/>
              <a:t>Re-certify requires attention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6FC64-56AE-443C-A2B3-922739E9C54D}"/>
              </a:ext>
            </a:extLst>
          </p:cNvPr>
          <p:cNvSpPr/>
          <p:nvPr/>
        </p:nvSpPr>
        <p:spPr>
          <a:xfrm>
            <a:off x="2981816" y="288262"/>
            <a:ext cx="3710354" cy="107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not already re-certified your continuing students – please do so ASAP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EEDC3-A063-80D0-B470-F0C72B81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01" y="3549445"/>
            <a:ext cx="6438074" cy="29184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5C25B8-4174-6826-D02D-4F0DC3038AD5}"/>
              </a:ext>
            </a:extLst>
          </p:cNvPr>
          <p:cNvCxnSpPr/>
          <p:nvPr/>
        </p:nvCxnSpPr>
        <p:spPr>
          <a:xfrm flipH="1">
            <a:off x="6489290" y="4454013"/>
            <a:ext cx="628871" cy="128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BD7053-36C1-C627-8B86-B3CDA5A0C420}"/>
              </a:ext>
            </a:extLst>
          </p:cNvPr>
          <p:cNvCxnSpPr/>
          <p:nvPr/>
        </p:nvCxnSpPr>
        <p:spPr>
          <a:xfrm flipH="1" flipV="1">
            <a:off x="6577781" y="4650658"/>
            <a:ext cx="501445" cy="42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6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FC161112-A839-4200-A425-9E4284836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616" r="11817" b="-1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B54F7-24FD-46ED-9FDF-ADCD9094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Updating Expiration Date within the 2022-23 academic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32E17-E7A3-4FAE-9F67-2FF0777F9DC1}"/>
              </a:ext>
            </a:extLst>
          </p:cNvPr>
          <p:cNvSpPr/>
          <p:nvPr/>
        </p:nvSpPr>
        <p:spPr>
          <a:xfrm>
            <a:off x="677334" y="1389160"/>
            <a:ext cx="6192949" cy="328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22-23 Enrollment Report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the student’s name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click on the name again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Scroll to the bottom of the  student’s record and click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Drop at the END of THIS semester or Drop at the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LAST semester and follow the prompts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C8182-4A01-42B3-9409-291046BC8D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17" r="24520" b="1"/>
          <a:stretch/>
        </p:blipFill>
        <p:spPr>
          <a:xfrm>
            <a:off x="7537704" y="1389160"/>
            <a:ext cx="4010830" cy="32850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B29B8-651B-4157-936C-5707CEE4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6C97B12-0774-4FC1-8574-255DFC293A7E}" type="datetime1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4/19/2023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04B4F-0C2A-469A-963D-AA89FD95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99B3D-B435-4FDF-A617-0CD8DCCAAA9F}"/>
              </a:ext>
            </a:extLst>
          </p:cNvPr>
          <p:cNvSpPr txBox="1"/>
          <p:nvPr/>
        </p:nvSpPr>
        <p:spPr>
          <a:xfrm>
            <a:off x="9501871" y="6666409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myheartliveshere.com/2018/05/cinco-de-mayo-fu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8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2FD0-EBBD-4AE1-BFA1-7E6ABE14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 Closeout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5CFE1B-6D48-46B5-8AD1-668F22FD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062" y="2159331"/>
            <a:ext cx="5126112" cy="3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3E083-CE1C-46D2-9C38-9A605B92F102}"/>
              </a:ext>
            </a:extLst>
          </p:cNvPr>
          <p:cNvSpPr/>
          <p:nvPr/>
        </p:nvSpPr>
        <p:spPr>
          <a:xfrm>
            <a:off x="6416039" y="2160589"/>
            <a:ext cx="3081644" cy="3880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EXPORT school re</a:t>
            </a:r>
            <a:r>
              <a:rPr lang="en-US" sz="1500" dirty="0">
                <a:solidFill>
                  <a:schemeClr val="tx1"/>
                </a:solidFill>
              </a:rPr>
              <a:t>-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certifies.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Export school is only confirming the eligibility of the employee.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student must meet the Import school academic requirements 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B1CC-BA00-4DAA-9626-9062A16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6495" y="6041362"/>
            <a:ext cx="14405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051570D-7CDF-42FF-B127-E4C9A4BCCDD8}" type="datetime1">
              <a:rPr lang="en-US" smtClean="0"/>
              <a:pPr defTabSz="914400">
                <a:spcAft>
                  <a:spcPts val="600"/>
                </a:spcAft>
              </a:pPr>
              <a:t>4/19/2023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B3009-FB42-4002-B597-95A67287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D291B21-5E3C-4C4D-AD55-37B2134C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6228"/>
            <a:ext cx="12192000" cy="66855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85370-189F-48BD-A23D-1456E5518873}"/>
              </a:ext>
            </a:extLst>
          </p:cNvPr>
          <p:cNvSpPr txBox="1"/>
          <p:nvPr/>
        </p:nvSpPr>
        <p:spPr>
          <a:xfrm>
            <a:off x="0" y="677177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newgrounds.com/art/view/anthony-blocker/cinco-de-mayo-202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9BE97-3ABC-4BF4-886A-D62FA3FFB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0" y="2266069"/>
            <a:ext cx="5390808" cy="2769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16174-0758-4288-B6C7-257FEFE14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735" y="2576052"/>
            <a:ext cx="5292483" cy="3373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0A65B-D746-4897-85A2-0595090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2556" y="6420107"/>
            <a:ext cx="430589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510CF51-9279-4343-B269-9BD5AF1AB47D}" type="datetime1">
              <a:rPr lang="en-US" smtClean="0">
                <a:solidFill>
                  <a:srgbClr val="FFFFFF"/>
                </a:solidFill>
              </a:rPr>
              <a:t>4/19/2023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2F639-E97C-469D-BC17-A6DAC7BF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C311EF-FE1A-4760-B251-2C8CA9680C49}"/>
              </a:ext>
            </a:extLst>
          </p:cNvPr>
          <p:cNvSpPr/>
          <p:nvPr/>
        </p:nvSpPr>
        <p:spPr>
          <a:xfrm>
            <a:off x="1406341" y="5035428"/>
            <a:ext cx="15400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Student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71C2C6-3108-48DD-98FE-FACBFC96DC80}"/>
              </a:ext>
            </a:extLst>
          </p:cNvPr>
          <p:cNvSpPr/>
          <p:nvPr/>
        </p:nvSpPr>
        <p:spPr>
          <a:xfrm>
            <a:off x="8126778" y="1648191"/>
            <a:ext cx="15058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Parent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F09C05-3E9E-4347-BC25-12BB48DE32AC}"/>
              </a:ext>
            </a:extLst>
          </p:cNvPr>
          <p:cNvSpPr/>
          <p:nvPr/>
        </p:nvSpPr>
        <p:spPr>
          <a:xfrm>
            <a:off x="3029724" y="105677"/>
            <a:ext cx="3806596" cy="1762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Re-certification Emails to Family</a:t>
            </a:r>
          </a:p>
        </p:txBody>
      </p:sp>
    </p:spTree>
    <p:extLst>
      <p:ext uri="{BB962C8B-B14F-4D97-AF65-F5344CB8AC3E}">
        <p14:creationId xmlns:p14="http://schemas.microsoft.com/office/powerpoint/2010/main" val="16155942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2103</TotalTime>
  <Words>1711</Words>
  <Application>Microsoft Office PowerPoint</Application>
  <PresentationFormat>Widescreen</PresentationFormat>
  <Paragraphs>279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Trebuchet MS</vt:lpstr>
      <vt:lpstr>Wingdings</vt:lpstr>
      <vt:lpstr>Wingdings 3</vt:lpstr>
      <vt:lpstr>Facet</vt:lpstr>
      <vt:lpstr>End-of-year closeout  Tuition Exchange –  Spring 2023</vt:lpstr>
      <vt:lpstr>Today’s focus</vt:lpstr>
      <vt:lpstr>Closeout  Responsibilities</vt:lpstr>
      <vt:lpstr>TE Closeout</vt:lpstr>
      <vt:lpstr>Enrollment report 2022-2023</vt:lpstr>
      <vt:lpstr>Closeout</vt:lpstr>
      <vt:lpstr>Updating Expiration Date within the 2022-23 academic year</vt:lpstr>
      <vt:lpstr>TE Closeout</vt:lpstr>
      <vt:lpstr>PowerPoint Presentation</vt:lpstr>
      <vt:lpstr>PowerPoint Presentation</vt:lpstr>
      <vt:lpstr>PowerPoint Presentation</vt:lpstr>
      <vt:lpstr>PowerPoint Presentation</vt:lpstr>
      <vt:lpstr>Understanding the status from the family’s viewpoint</vt:lpstr>
      <vt:lpstr>Funding Continuing Students </vt:lpstr>
      <vt:lpstr>TE Closeout</vt:lpstr>
      <vt:lpstr>Import school continuing students</vt:lpstr>
      <vt:lpstr>TE Closeout</vt:lpstr>
      <vt:lpstr>TE Closeout email to IMPORT TELO</vt:lpstr>
      <vt:lpstr>Import school’s  required action  Imports – New Continuing Forms </vt:lpstr>
      <vt:lpstr>TE Closeout</vt:lpstr>
      <vt:lpstr>PowerPoint Presentation</vt:lpstr>
      <vt:lpstr>TE Closeout</vt:lpstr>
      <vt:lpstr>PowerPoint Presentation</vt:lpstr>
      <vt:lpstr>TE Closeout – upcoming tasks and reminders</vt:lpstr>
      <vt:lpstr>New 2023-2024 scholar reminder</vt:lpstr>
      <vt:lpstr>PowerPoint Presentation</vt:lpstr>
      <vt:lpstr>June 15 important task!</vt:lpstr>
      <vt:lpstr>TE Closeout Participation Fees</vt:lpstr>
      <vt:lpstr>PowerPoint Presentation</vt:lpstr>
      <vt:lpstr>Membership Dues and Participation Fees for 2023-2024</vt:lpstr>
      <vt:lpstr>Balance Sheet Reminder</vt:lpstr>
      <vt:lpstr>Balance Sheet reminder</vt:lpstr>
      <vt:lpstr>TE Closeout Balance Sheet</vt:lpstr>
      <vt:lpstr>TE Seats Available Survey Shared with TELOs mid April  Shared on the website May 1</vt:lpstr>
      <vt:lpstr>Recap</vt:lpstr>
      <vt:lpstr>Thank you for another successful year.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closeout  Tuition Exchange –  November 2020</dc:title>
  <dc:creator>Janet Hanson</dc:creator>
  <cp:lastModifiedBy>Janet Hanson</cp:lastModifiedBy>
  <cp:revision>32</cp:revision>
  <cp:lastPrinted>2022-04-28T16:03:20Z</cp:lastPrinted>
  <dcterms:created xsi:type="dcterms:W3CDTF">2020-11-17T05:24:56Z</dcterms:created>
  <dcterms:modified xsi:type="dcterms:W3CDTF">2023-04-19T20:55:00Z</dcterms:modified>
</cp:coreProperties>
</file>