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28"/>
  </p:notesMasterIdLst>
  <p:sldIdLst>
    <p:sldId id="256" r:id="rId2"/>
    <p:sldId id="257" r:id="rId3"/>
    <p:sldId id="258" r:id="rId4"/>
    <p:sldId id="259" r:id="rId5"/>
    <p:sldId id="260" r:id="rId6"/>
    <p:sldId id="261" r:id="rId7"/>
    <p:sldId id="278" r:id="rId8"/>
    <p:sldId id="269" r:id="rId9"/>
    <p:sldId id="270" r:id="rId10"/>
    <p:sldId id="279" r:id="rId11"/>
    <p:sldId id="274" r:id="rId12"/>
    <p:sldId id="275" r:id="rId13"/>
    <p:sldId id="276" r:id="rId14"/>
    <p:sldId id="277" r:id="rId15"/>
    <p:sldId id="272" r:id="rId16"/>
    <p:sldId id="273" r:id="rId17"/>
    <p:sldId id="262" r:id="rId18"/>
    <p:sldId id="263" r:id="rId19"/>
    <p:sldId id="264" r:id="rId20"/>
    <p:sldId id="265" r:id="rId21"/>
    <p:sldId id="266" r:id="rId22"/>
    <p:sldId id="267" r:id="rId23"/>
    <p:sldId id="268" r:id="rId24"/>
    <p:sldId id="280" r:id="rId25"/>
    <p:sldId id="282"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varScale="1">
        <p:scale>
          <a:sx n="102" d="100"/>
          <a:sy n="102" d="100"/>
        </p:scale>
        <p:origin x="7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19901A-6EFF-43D8-AD8B-3C07A3AD60FF}" type="datetimeFigureOut">
              <a:rPr lang="en-US" smtClean="0"/>
              <a:t>9/7/2021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A75B4-42CA-4CCF-973F-343DE13B236E}" type="slidenum">
              <a:rPr lang="en-US" smtClean="0"/>
              <a:t>‹#›</a:t>
            </a:fld>
            <a:endParaRPr lang="en-US"/>
          </a:p>
        </p:txBody>
      </p:sp>
    </p:spTree>
    <p:extLst>
      <p:ext uri="{BB962C8B-B14F-4D97-AF65-F5344CB8AC3E}">
        <p14:creationId xmlns:p14="http://schemas.microsoft.com/office/powerpoint/2010/main" val="1672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073D55F9-11A3-4523-8F38-6BA37933791A}" type="datetime1">
              <a:rPr lang="en-US" smtClean="0"/>
              <a:t>9/6/2021</a:t>
            </a:fld>
            <a:endParaRPr lang="en-US" dirty="0"/>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11A71338-8BA2-4C79-A6C5-5A8E30081D0C}" type="slidenum">
              <a:rPr lang="en-US" smtClean="0"/>
              <a:t>‹#›</a:t>
            </a:fld>
            <a:endParaRPr lang="en-US" dirty="0"/>
          </a:p>
        </p:txBody>
      </p:sp>
    </p:spTree>
    <p:extLst>
      <p:ext uri="{BB962C8B-B14F-4D97-AF65-F5344CB8AC3E}">
        <p14:creationId xmlns:p14="http://schemas.microsoft.com/office/powerpoint/2010/main" val="2033781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0B4E757A-3EC2-4683-9080-1A460C37C843}" type="datetime1">
              <a:rPr lang="en-US" smtClean="0"/>
              <a:t>9/6/2021</a:t>
            </a:fld>
            <a:endParaRPr lang="en-US" dirty="0"/>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11A71338-8BA2-4C79-A6C5-5A8E30081D0C}" type="slidenum">
              <a:rPr lang="en-US" smtClean="0"/>
              <a:t>‹#›</a:t>
            </a:fld>
            <a:endParaRPr lang="en-US" dirty="0"/>
          </a:p>
        </p:txBody>
      </p:sp>
    </p:spTree>
    <p:extLst>
      <p:ext uri="{BB962C8B-B14F-4D97-AF65-F5344CB8AC3E}">
        <p14:creationId xmlns:p14="http://schemas.microsoft.com/office/powerpoint/2010/main" val="3328759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a:xfrm>
            <a:off x="523539" y="6324600"/>
            <a:ext cx="2560220" cy="365125"/>
          </a:xfrm>
        </p:spPr>
        <p:txBody>
          <a:bodyPr/>
          <a:lstStyle/>
          <a:p>
            <a:fld id="{5CC8096C-64ED-4153-A483-5C02E44AD5C3}" type="datetime1">
              <a:rPr lang="en-US" smtClean="0"/>
              <a:t>9/6/2021</a:t>
            </a:fld>
            <a:endParaRPr lang="en-US" dirty="0"/>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a:xfrm>
            <a:off x="4267200" y="6319838"/>
            <a:ext cx="3982781" cy="365125"/>
          </a:xfrm>
        </p:spPr>
        <p:txBody>
          <a:bodyPr/>
          <a:lstStyle/>
          <a:p>
            <a:r>
              <a:rPr lang="en-US" dirty="0"/>
              <a:t>Sample Footer Text</a:t>
            </a:r>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11A71338-8BA2-4C79-A6C5-5A8E30081D0C}" type="slidenum">
              <a:rPr lang="en-US" smtClean="0"/>
              <a:t>‹#›</a:t>
            </a:fld>
            <a:endParaRPr lang="en-US" dirty="0"/>
          </a:p>
        </p:txBody>
      </p:sp>
    </p:spTree>
    <p:extLst>
      <p:ext uri="{BB962C8B-B14F-4D97-AF65-F5344CB8AC3E}">
        <p14:creationId xmlns:p14="http://schemas.microsoft.com/office/powerpoint/2010/main" val="1672070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marL="228600" indent="-228600">
              <a:buFont typeface="Arial" panose="020B0604020202020204" pitchFamily="34" charset="0"/>
              <a:buChar char="•"/>
              <a:defRPr/>
            </a:lvl1pPr>
            <a:lvl2pPr marL="228600" indent="-228600">
              <a:buFont typeface="Arial" panose="020B0604020202020204" pitchFamily="34" charset="0"/>
              <a:buChar char="•"/>
              <a:defRPr/>
            </a:lvl2pPr>
            <a:lvl3pPr marL="228600" indent="-228600">
              <a:buFont typeface="Arial" panose="020B0604020202020204" pitchFamily="34" charset="0"/>
              <a:buChar char="•"/>
              <a:defRPr/>
            </a:lvl3pPr>
            <a:lvl4pPr marL="228600" indent="-228600">
              <a:buFont typeface="Arial" panose="020B0604020202020204" pitchFamily="34" charset="0"/>
              <a:buChar char="•"/>
              <a:defRPr/>
            </a:lvl4pPr>
            <a:lvl5pPr marL="2286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1CB9D56B-6EBE-4E5F-99D9-2A3DBDF37D0A}" type="datetime1">
              <a:rPr lang="en-US" smtClean="0"/>
              <a:t>9/6/2021</a:t>
            </a:fld>
            <a:endParaRPr lang="en-US" dirty="0"/>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11A71338-8BA2-4C79-A6C5-5A8E30081D0C}" type="slidenum">
              <a:rPr lang="en-US" smtClean="0"/>
              <a:t>‹#›</a:t>
            </a:fld>
            <a:endParaRPr lang="en-US" dirty="0"/>
          </a:p>
        </p:txBody>
      </p:sp>
    </p:spTree>
    <p:extLst>
      <p:ext uri="{BB962C8B-B14F-4D97-AF65-F5344CB8AC3E}">
        <p14:creationId xmlns:p14="http://schemas.microsoft.com/office/powerpoint/2010/main" val="474766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457200" y="1709738"/>
            <a:ext cx="1089025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457200" y="4589463"/>
            <a:ext cx="10890250" cy="1500187"/>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8C33F3CA-C7E3-432D-9282-18F13836509A}" type="datetime1">
              <a:rPr lang="en-US" smtClean="0"/>
              <a:t>9/6/2021</a:t>
            </a:fld>
            <a:endParaRPr lang="en-US" dirty="0"/>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11A71338-8BA2-4C79-A6C5-5A8E30081D0C}" type="slidenum">
              <a:rPr lang="en-US" smtClean="0"/>
              <a:t>‹#›</a:t>
            </a:fld>
            <a:endParaRPr lang="en-US" dirty="0"/>
          </a:p>
        </p:txBody>
      </p:sp>
    </p:spTree>
    <p:extLst>
      <p:ext uri="{BB962C8B-B14F-4D97-AF65-F5344CB8AC3E}">
        <p14:creationId xmlns:p14="http://schemas.microsoft.com/office/powerpoint/2010/main" val="1031638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457200" y="1825625"/>
            <a:ext cx="5562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75BE9C62-1337-40B8-BA50-E9F4861DB4BC}" type="datetime1">
              <a:rPr lang="en-US" smtClean="0"/>
              <a:t>9/6/2021</a:t>
            </a:fld>
            <a:endParaRPr lang="en-US" dirty="0"/>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11A71338-8BA2-4C79-A6C5-5A8E30081D0C}" type="slidenum">
              <a:rPr lang="en-US" smtClean="0"/>
              <a:t>‹#›</a:t>
            </a:fld>
            <a:endParaRPr lang="en-US" dirty="0"/>
          </a:p>
        </p:txBody>
      </p:sp>
    </p:spTree>
    <p:extLst>
      <p:ext uri="{BB962C8B-B14F-4D97-AF65-F5344CB8AC3E}">
        <p14:creationId xmlns:p14="http://schemas.microsoft.com/office/powerpoint/2010/main" val="3703617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0863"/>
            <a:ext cx="5157787"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3101975"/>
            <a:ext cx="5157787"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0863"/>
            <a:ext cx="5183188"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3101975"/>
            <a:ext cx="5183188"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47C195EB-2DA3-4B24-8725-19BC22A7BE50}" type="datetime1">
              <a:rPr lang="en-US" smtClean="0"/>
              <a:t>9/6/2021</a:t>
            </a:fld>
            <a:endParaRPr lang="en-US" dirty="0"/>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11A71338-8BA2-4C79-A6C5-5A8E30081D0C}" type="slidenum">
              <a:rPr lang="en-US" smtClean="0"/>
              <a:t>‹#›</a:t>
            </a:fld>
            <a:endParaRPr lang="en-US" dirty="0"/>
          </a:p>
        </p:txBody>
      </p:sp>
    </p:spTree>
    <p:extLst>
      <p:ext uri="{BB962C8B-B14F-4D97-AF65-F5344CB8AC3E}">
        <p14:creationId xmlns:p14="http://schemas.microsoft.com/office/powerpoint/2010/main" val="192875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F4E237E6-0076-4915-A5A8-B7C11FA4F374}" type="datetime1">
              <a:rPr lang="en-US" smtClean="0"/>
              <a:t>9/6/2021</a:t>
            </a:fld>
            <a:endParaRPr lang="en-US" dirty="0"/>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11A71338-8BA2-4C79-A6C5-5A8E30081D0C}" type="slidenum">
              <a:rPr lang="en-US" smtClean="0"/>
              <a:t>‹#›</a:t>
            </a:fld>
            <a:endParaRPr lang="en-US" dirty="0"/>
          </a:p>
        </p:txBody>
      </p:sp>
    </p:spTree>
    <p:extLst>
      <p:ext uri="{BB962C8B-B14F-4D97-AF65-F5344CB8AC3E}">
        <p14:creationId xmlns:p14="http://schemas.microsoft.com/office/powerpoint/2010/main" val="1230203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3505F58F-C0B5-422A-8E5A-6B99E5D80F0A}" type="datetime1">
              <a:rPr lang="en-US" smtClean="0"/>
              <a:t>9/6/2021</a:t>
            </a:fld>
            <a:endParaRPr lang="en-US" dirty="0"/>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11A71338-8BA2-4C79-A6C5-5A8E30081D0C}" type="slidenum">
              <a:rPr lang="en-US" smtClean="0"/>
              <a:t>‹#›</a:t>
            </a:fld>
            <a:endParaRPr lang="en-US" dirty="0"/>
          </a:p>
        </p:txBody>
      </p:sp>
    </p:spTree>
    <p:extLst>
      <p:ext uri="{BB962C8B-B14F-4D97-AF65-F5344CB8AC3E}">
        <p14:creationId xmlns:p14="http://schemas.microsoft.com/office/powerpoint/2010/main" val="2326872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981200"/>
          </a:xfrm>
        </p:spPr>
        <p:txBody>
          <a:bodyPr anchor="b"/>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7565E655-9687-48DF-A33F-F8824CCCB5D1}" type="datetime1">
              <a:rPr lang="en-US" smtClean="0"/>
              <a:t>9/6/2021</a:t>
            </a:fld>
            <a:endParaRPr lang="en-US" dirty="0"/>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11A71338-8BA2-4C79-A6C5-5A8E30081D0C}" type="slidenum">
              <a:rPr lang="en-US" smtClean="0"/>
              <a:t>‹#›</a:t>
            </a:fld>
            <a:endParaRPr lang="en-US" dirty="0"/>
          </a:p>
        </p:txBody>
      </p:sp>
    </p:spTree>
    <p:extLst>
      <p:ext uri="{BB962C8B-B14F-4D97-AF65-F5344CB8AC3E}">
        <p14:creationId xmlns:p14="http://schemas.microsoft.com/office/powerpoint/2010/main" val="442090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2209799"/>
          </a:xfrm>
        </p:spPr>
        <p:txBody>
          <a:bodyPr anchor="b"/>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B97FD56A-AAB8-4544-A495-D0645413C9E3}" type="datetime1">
              <a:rPr lang="en-US" smtClean="0"/>
              <a:t>9/6/2021</a:t>
            </a:fld>
            <a:endParaRPr lang="en-US" dirty="0"/>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11A71338-8BA2-4C79-A6C5-5A8E30081D0C}" type="slidenum">
              <a:rPr lang="en-US" smtClean="0"/>
              <a:t>‹#›</a:t>
            </a:fld>
            <a:endParaRPr lang="en-US" dirty="0"/>
          </a:p>
        </p:txBody>
      </p:sp>
    </p:spTree>
    <p:extLst>
      <p:ext uri="{BB962C8B-B14F-4D97-AF65-F5344CB8AC3E}">
        <p14:creationId xmlns:p14="http://schemas.microsoft.com/office/powerpoint/2010/main" val="2452483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A4798C7F-C8CA-4799-BF37-3AB4642CDB66}"/>
              </a:ext>
            </a:extLst>
          </p:cNvPr>
          <p:cNvSpPr/>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80" name="Group 79">
            <a:extLst>
              <a:ext uri="{FF2B5EF4-FFF2-40B4-BE49-F238E27FC236}">
                <a16:creationId xmlns:a16="http://schemas.microsoft.com/office/drawing/2014/main" id="{87F0794B-55D3-4D2D-BDE7-4688ED321E42}"/>
              </a:ext>
            </a:extLst>
          </p:cNvPr>
          <p:cNvGrpSpPr/>
          <p:nvPr/>
        </p:nvGrpSpPr>
        <p:grpSpPr>
          <a:xfrm>
            <a:off x="-11413" y="0"/>
            <a:ext cx="12214827" cy="6858000"/>
            <a:chOff x="-6214" y="-1"/>
            <a:chExt cx="12214827" cy="6858000"/>
          </a:xfrm>
        </p:grpSpPr>
        <p:cxnSp>
          <p:nvCxnSpPr>
            <p:cNvPr id="81" name="Straight Connector 80">
              <a:extLst>
                <a:ext uri="{FF2B5EF4-FFF2-40B4-BE49-F238E27FC236}">
                  <a16:creationId xmlns:a16="http://schemas.microsoft.com/office/drawing/2014/main" id="{BE4C795B-1813-4CC6-B03F-8DD130BEAABD}"/>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0F4C04D-5CD8-446B-BE3D-257172E6E4CB}"/>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DDC802E-606F-4F39-84B6-90DF0FE54461}"/>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C5B0C75-0136-4A39-9AB6-0F02C4527810}"/>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5ED2B52-3D40-46DE-8B54-99A4071578D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8BCEC75-1B6B-45B2-8041-8D933FCF60F5}"/>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2FC789-056A-43CC-807E-4262CDC3E0F5}"/>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C32FD3-76B0-40E7-89F2-E9C523210AF4}"/>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82E9447-8362-426C-840A-B6F2231F7BCC}"/>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F141DC8-83CE-4C21-A5BA-E2FFF3D866E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12A697C-ECBC-40A9-AC69-BF96A34B91AF}"/>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2E988AF-5EFB-43D3-B93F-6E4F41A2C90B}"/>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312C1B-AAE2-4A6D-ACC7-ABAA75D42854}"/>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7B96146-61DA-44D6-A9DF-6DB41FCF2D80}"/>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B33F93D-4439-46EE-97C4-9CECAAFDCF60}"/>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914B275-A3D7-4BA4-B8CB-E7657100F3AD}"/>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D26EF3B-FBE7-4D57-8E01-553F50734A68}"/>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C1E671-BA54-4B31-9A2E-8F50BC57A260}"/>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836A704-3624-4ABF-9A67-0F52C2F3EFBF}"/>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FDC385D-BA34-481F-A991-A776E0B19301}"/>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EF033A-D8FB-416B-AE51-4E098A27D68C}"/>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7C17B48-F458-4E9B-9331-56FCDC5B6AB2}"/>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7E44A4B-D453-46F0-A83D-AF0B33D5C59F}"/>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46BEA9F-314B-440D-AE8D-21E1252EC5A0}"/>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5EAFD0-4869-4612-ACDE-ABC703104E88}"/>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0F26706-7F23-4FF0-9CAF-F3C4F47C119D}"/>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0195A72-345A-4E88-8D71-14DB3D1B607D}"/>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DBF51A6-A3BC-49FE-BB01-E8992811774E}"/>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78DF911-744C-419B-83DC-39F270BBF41F}"/>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9" name="Freeform: Shape 148">
            <a:extLst>
              <a:ext uri="{FF2B5EF4-FFF2-40B4-BE49-F238E27FC236}">
                <a16:creationId xmlns:a16="http://schemas.microsoft.com/office/drawing/2014/main" id="{216BB147-20D5-4D93-BDA5-1BC614D6A4B2}"/>
              </a:ext>
            </a:extLst>
          </p:cNvPr>
          <p:cNvSpPr/>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tx1"/>
              </a:solidFill>
            </a:endParaRPr>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457200" y="365125"/>
            <a:ext cx="1072293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457200" y="1825625"/>
            <a:ext cx="107229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457200" y="6324600"/>
            <a:ext cx="256022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193BAB95-8DA7-460B-B00A-7037C8394FB0}" type="datetime1">
              <a:rPr lang="en-US" smtClean="0"/>
              <a:pPr/>
              <a:t>9/6/2021</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200861" y="6319838"/>
            <a:ext cx="3982781" cy="365125"/>
          </a:xfrm>
          <a:prstGeom prst="rect">
            <a:avLst/>
          </a:prstGeom>
        </p:spPr>
        <p:txBody>
          <a:bodyPr vert="horz" lIns="91440" tIns="45720" rIns="91440" bIns="45720" rtlCol="0" anchor="ctr"/>
          <a:lstStyle>
            <a:lvl1pPr algn="ctr">
              <a:defRPr sz="900" cap="all" spc="150" baseline="0">
                <a:solidFill>
                  <a:srgbClr val="FFFFFF"/>
                </a:solidFill>
              </a:defRPr>
            </a:lvl1pPr>
          </a:lstStyle>
          <a:p>
            <a:r>
              <a:rPr lang="en-US" dirty="0"/>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11190806" y="6324600"/>
            <a:ext cx="799078" cy="365125"/>
          </a:xfrm>
          <a:prstGeom prst="rect">
            <a:avLst/>
          </a:prstGeom>
        </p:spPr>
        <p:txBody>
          <a:bodyPr vert="horz" lIns="91440" tIns="45720" rIns="91440" bIns="45720" rtlCol="0" anchor="ctr"/>
          <a:lstStyle>
            <a:lvl1pPr algn="ctr">
              <a:defRPr sz="900" cap="all" spc="150" baseline="0">
                <a:solidFill>
                  <a:srgbClr val="FFFFFF"/>
                </a:solidFill>
              </a:defRPr>
            </a:lvl1pPr>
          </a:lstStyle>
          <a:p>
            <a:fld id="{11A71338-8BA2-4C79-A6C5-5A8E30081D0C}" type="slidenum">
              <a:rPr lang="en-US" smtClean="0"/>
              <a:pPr/>
              <a:t>‹#›</a:t>
            </a:fld>
            <a:endParaRPr lang="en-US" dirty="0"/>
          </a:p>
        </p:txBody>
      </p:sp>
      <p:sp>
        <p:nvSpPr>
          <p:cNvPr id="77" name="Freeform: Shape 76">
            <a:extLst>
              <a:ext uri="{FF2B5EF4-FFF2-40B4-BE49-F238E27FC236}">
                <a16:creationId xmlns:a16="http://schemas.microsoft.com/office/drawing/2014/main" id="{0A253F60-DE40-4508-A37A-61331DF1DD5D}"/>
              </a:ext>
            </a:extLst>
          </p:cNvPr>
          <p:cNvSpPr/>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tx1"/>
              </a:solidFill>
            </a:endParaRPr>
          </a:p>
        </p:txBody>
      </p:sp>
    </p:spTree>
    <p:extLst>
      <p:ext uri="{BB962C8B-B14F-4D97-AF65-F5344CB8AC3E}">
        <p14:creationId xmlns:p14="http://schemas.microsoft.com/office/powerpoint/2010/main" val="290961465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bg1"/>
        </a:buClr>
        <a:buSzPct val="75000"/>
        <a:buFont typeface="Arial" panose="020B0604020202020204" pitchFamily="34" charset="0"/>
        <a:buChar char="•"/>
        <a:defRPr sz="2800" kern="1200">
          <a:solidFill>
            <a:srgbClr val="FFFFFF"/>
          </a:solidFill>
          <a:latin typeface="+mn-lt"/>
          <a:ea typeface="+mn-ea"/>
          <a:cs typeface="+mn-cs"/>
        </a:defRPr>
      </a:lvl1pPr>
      <a:lvl2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400" kern="1200">
          <a:solidFill>
            <a:srgbClr val="FFFFFF"/>
          </a:solidFill>
          <a:latin typeface="+mn-lt"/>
          <a:ea typeface="+mn-ea"/>
          <a:cs typeface="+mn-cs"/>
        </a:defRPr>
      </a:lvl2pPr>
      <a:lvl3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000" kern="1200">
          <a:solidFill>
            <a:srgbClr val="FFFFFF"/>
          </a:solidFill>
          <a:latin typeface="+mn-lt"/>
          <a:ea typeface="+mn-ea"/>
          <a:cs typeface="+mn-cs"/>
        </a:defRPr>
      </a:lvl3pPr>
      <a:lvl4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4pPr>
      <a:lvl5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medium.com/publicaio/publica-author-development-report-issue-1-21300c09e307"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klev@tuitionexchange.org" TargetMode="External"/><Relationship Id="rId2" Type="http://schemas.openxmlformats.org/officeDocument/2006/relationships/hyperlink" Target="mailto:jhanson@tuitionexchange.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4798C7F-C8CA-4799-BF37-3AB4642CD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6" name="Group 25">
            <a:extLst>
              <a:ext uri="{FF2B5EF4-FFF2-40B4-BE49-F238E27FC236}">
                <a16:creationId xmlns:a16="http://schemas.microsoft.com/office/drawing/2014/main" id="{87F0794B-55D3-4D2D-BDE7-4688ED321E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27" name="Straight Connector 26">
              <a:extLst>
                <a:ext uri="{FF2B5EF4-FFF2-40B4-BE49-F238E27FC236}">
                  <a16:creationId xmlns:a16="http://schemas.microsoft.com/office/drawing/2014/main" id="{BE4C795B-1813-4CC6-B03F-8DD130BEAA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27">
              <a:extLst>
                <a:ext uri="{FF2B5EF4-FFF2-40B4-BE49-F238E27FC236}">
                  <a16:creationId xmlns:a16="http://schemas.microsoft.com/office/drawing/2014/main" id="{E0F4C04D-5CD8-446B-BE3D-257172E6E4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DDC802E-606F-4F39-84B6-90DF0FE54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29">
              <a:extLst>
                <a:ext uri="{FF2B5EF4-FFF2-40B4-BE49-F238E27FC236}">
                  <a16:creationId xmlns:a16="http://schemas.microsoft.com/office/drawing/2014/main" id="{2C5B0C75-0136-4A39-9AB6-0F02C4527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5ED2B52-3D40-46DE-8B54-99A4071578D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31">
              <a:extLst>
                <a:ext uri="{FF2B5EF4-FFF2-40B4-BE49-F238E27FC236}">
                  <a16:creationId xmlns:a16="http://schemas.microsoft.com/office/drawing/2014/main" id="{18BCEC75-1B6B-45B2-8041-8D933FCF6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A2FC789-056A-43CC-807E-4262CDC3E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33">
              <a:extLst>
                <a:ext uri="{FF2B5EF4-FFF2-40B4-BE49-F238E27FC236}">
                  <a16:creationId xmlns:a16="http://schemas.microsoft.com/office/drawing/2014/main" id="{48C32FD3-76B0-40E7-89F2-E9C523210A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82E9447-8362-426C-840A-B6F2231F7B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F141DC8-83CE-4C21-A5BA-E2FFF3D866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12A697C-ECBC-40A9-AC69-BF96A34B91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2E988AF-5EFB-43D3-B93F-6E4F41A2C9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B312C1B-AAE2-4A6D-ACC7-ABAA75D4285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7B96146-61DA-44D6-A9DF-6DB41FCF2D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B33F93D-4439-46EE-97C4-9CECAAFDCF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914B275-A3D7-4BA4-B8CB-E7657100F3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D26EF3B-FBE7-4D57-8E01-553F50734A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CC1E671-BA54-4B31-9A2E-8F50BC57A2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836A704-3624-4ABF-9A67-0F52C2F3EF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FDC385D-BA34-481F-A991-A776E0B193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1EF033A-D8FB-416B-AE51-4E098A27D6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7C17B48-F458-4E9B-9331-56FCDC5B6A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7E44A4B-D453-46F0-A83D-AF0B33D5C59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46BEA9F-314B-440D-AE8D-21E1252EC5A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15EAFD0-4869-4612-ACDE-ABC703104E8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0F26706-7F23-4FF0-9CAF-F3C4F47C1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0195A72-345A-4E88-8D71-14DB3D1B60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DBF51A6-A3BC-49FE-BB01-E899281177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78DF911-744C-419B-83DC-39F270BBF4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57" name="Freeform: Shape 56">
            <a:extLst>
              <a:ext uri="{FF2B5EF4-FFF2-40B4-BE49-F238E27FC236}">
                <a16:creationId xmlns:a16="http://schemas.microsoft.com/office/drawing/2014/main" id="{216BB147-20D5-4D93-BDA5-1BC614D6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tx1"/>
              </a:solidFill>
            </a:endParaRPr>
          </a:p>
        </p:txBody>
      </p:sp>
      <p:sp>
        <p:nvSpPr>
          <p:cNvPr id="59" name="Freeform: Shape 58">
            <a:extLst>
              <a:ext uri="{FF2B5EF4-FFF2-40B4-BE49-F238E27FC236}">
                <a16:creationId xmlns:a16="http://schemas.microsoft.com/office/drawing/2014/main" id="{0A253F60-DE40-4508-A37A-61331DF1D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tx1"/>
              </a:solidFill>
            </a:endParaRPr>
          </a:p>
        </p:txBody>
      </p:sp>
      <p:sp>
        <p:nvSpPr>
          <p:cNvPr id="61" name="Freeform: Shape 60">
            <a:extLst>
              <a:ext uri="{FF2B5EF4-FFF2-40B4-BE49-F238E27FC236}">
                <a16:creationId xmlns:a16="http://schemas.microsoft.com/office/drawing/2014/main" id="{9A0D6220-3DFE-4182-9152-9135493A6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tx1"/>
              </a:solidFill>
            </a:endParaRPr>
          </a:p>
        </p:txBody>
      </p:sp>
      <p:grpSp>
        <p:nvGrpSpPr>
          <p:cNvPr id="63" name="Group 62">
            <a:extLst>
              <a:ext uri="{FF2B5EF4-FFF2-40B4-BE49-F238E27FC236}">
                <a16:creationId xmlns:a16="http://schemas.microsoft.com/office/drawing/2014/main" id="{44C729BC-90F1-4823-A305-F6F124E93A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64" name="Straight Connector 63">
              <a:extLst>
                <a:ext uri="{FF2B5EF4-FFF2-40B4-BE49-F238E27FC236}">
                  <a16:creationId xmlns:a16="http://schemas.microsoft.com/office/drawing/2014/main" id="{640014BD-8822-4EFD-B887-1E95DBBB42A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E9445DF-509C-4993-834C-4A95C90E30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DCB110E-203A-4D63-810B-7AB453AB9B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264073E-6737-44FE-BC04-BFEE371334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DA24A7E-F63B-4B87-ABA5-BDD8F8F65F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CC2C5D2-CEDF-4390-A89D-71DBD7C377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956D0DF-B8DD-44AB-A831-329B2973EE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AB17CF4-098C-43B0-A0E0-235CEB55FB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3CA7C27-06AF-4DB3-A3B2-F81C41D52B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BD2BB17-7774-4215-872F-9CF37633BB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2E1C172-AA18-42F1-B952-4791B50351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9D5EBAC-D904-4410-A575-1A2B810D88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B38425E-0189-47B9-9F42-67DC5386E3B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6584C8E-A8AC-49AB-8E5B-337E14D4F8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8FCDC21-75B9-4F36-AEB4-186CDD994F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9AAC1FD-FBB6-4E21-A267-E4B9029BB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0FDEAF3-AB6A-41DF-BF11-2451208180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9F9892F-F26B-4C6F-A949-097D3EBC77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CCA59EA-5156-402B-82A4-AAE14B2D9A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E175D8-17F1-46B8-807F-89A75CD4D9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AE169C4-F6B2-44D0-A73C-88C304E8A3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CE19136-3F8D-4350-A424-8241923BCD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F937350-E379-4C45-BC56-20808BBED3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E4F6988-3981-46A0-B744-EE972197D4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DB419A9-FCB9-4B39-8D9E-91CC0B8E77A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D6861DB-43A8-4624-9ECC-5A96BE3AF1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AFBD701-C20E-441D-8596-4BBBF49556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3C41C88-00F9-45AF-8D64-37BA70969B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6420BDA-21B9-4B17-A82E-A9EB28138A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94" name="Rectangle 93">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6" name="Rectangle 95">
            <a:extLst>
              <a:ext uri="{FF2B5EF4-FFF2-40B4-BE49-F238E27FC236}">
                <a16:creationId xmlns:a16="http://schemas.microsoft.com/office/drawing/2014/main" id="{5839FC30-63C9-4643-98EF-7B1C31BE3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8" name="Right Triangle 97">
            <a:extLst>
              <a:ext uri="{FF2B5EF4-FFF2-40B4-BE49-F238E27FC236}">
                <a16:creationId xmlns:a16="http://schemas.microsoft.com/office/drawing/2014/main" id="{2B76B338-5C91-48AF-BFFC-93C8AAD6D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63303" y="4358020"/>
            <a:ext cx="568289" cy="568289"/>
          </a:xfrm>
          <a:prstGeom prst="rtTriangl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Shape 99">
            <a:extLst>
              <a:ext uri="{FF2B5EF4-FFF2-40B4-BE49-F238E27FC236}">
                <a16:creationId xmlns:a16="http://schemas.microsoft.com/office/drawing/2014/main" id="{07FE80B3-9970-48B3-8883-81ED2FE4A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007832" y="4676762"/>
            <a:ext cx="2222198" cy="2133710"/>
          </a:xfrm>
          <a:custGeom>
            <a:avLst/>
            <a:gdLst>
              <a:gd name="connsiteX0" fmla="*/ 0 w 2222198"/>
              <a:gd name="connsiteY0" fmla="*/ 0 h 2133710"/>
              <a:gd name="connsiteX1" fmla="*/ 44227 w 2222198"/>
              <a:gd name="connsiteY1" fmla="*/ 2234 h 2133710"/>
              <a:gd name="connsiteX2" fmla="*/ 2193454 w 2222198"/>
              <a:gd name="connsiteY2" fmla="*/ 1945372 h 2133710"/>
              <a:gd name="connsiteX3" fmla="*/ 2222198 w 2222198"/>
              <a:gd name="connsiteY3" fmla="*/ 2133710 h 2133710"/>
              <a:gd name="connsiteX4" fmla="*/ 1394653 w 2222198"/>
              <a:gd name="connsiteY4" fmla="*/ 2133710 h 2133710"/>
              <a:gd name="connsiteX5" fmla="*/ 1391100 w 2222198"/>
              <a:gd name="connsiteY5" fmla="*/ 2110427 h 2133710"/>
              <a:gd name="connsiteX6" fmla="*/ 122376 w 2222198"/>
              <a:gd name="connsiteY6" fmla="*/ 841704 h 2133710"/>
              <a:gd name="connsiteX7" fmla="*/ 0 w 2222198"/>
              <a:gd name="connsiteY7" fmla="*/ 823027 h 213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198" h="2133710">
                <a:moveTo>
                  <a:pt x="0" y="0"/>
                </a:moveTo>
                <a:lnTo>
                  <a:pt x="44227" y="2234"/>
                </a:lnTo>
                <a:cubicBezTo>
                  <a:pt x="1114682" y="110944"/>
                  <a:pt x="1981368" y="908934"/>
                  <a:pt x="2193454" y="1945372"/>
                </a:cubicBezTo>
                <a:lnTo>
                  <a:pt x="2222198" y="2133710"/>
                </a:lnTo>
                <a:lnTo>
                  <a:pt x="1394653" y="2133710"/>
                </a:lnTo>
                <a:lnTo>
                  <a:pt x="1391100" y="2110427"/>
                </a:lnTo>
                <a:cubicBezTo>
                  <a:pt x="1260786" y="1473602"/>
                  <a:pt x="759202" y="972017"/>
                  <a:pt x="122376" y="841704"/>
                </a:cubicBezTo>
                <a:lnTo>
                  <a:pt x="0" y="823027"/>
                </a:lnTo>
                <a:close/>
              </a:path>
            </a:pathLst>
          </a:cu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02" name="Group 101">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03" name="Straight Connector 102">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0F05A43-2A7F-438A-A337-7AA7EA45A59B}"/>
              </a:ext>
            </a:extLst>
          </p:cNvPr>
          <p:cNvSpPr>
            <a:spLocks noGrp="1"/>
          </p:cNvSpPr>
          <p:nvPr>
            <p:ph type="ctrTitle"/>
          </p:nvPr>
        </p:nvSpPr>
        <p:spPr>
          <a:xfrm>
            <a:off x="457199" y="3525808"/>
            <a:ext cx="6548127" cy="2141612"/>
          </a:xfrm>
        </p:spPr>
        <p:txBody>
          <a:bodyPr vert="horz" lIns="91440" tIns="45720" rIns="91440" bIns="45720" rtlCol="0" anchor="ctr">
            <a:normAutofit/>
          </a:bodyPr>
          <a:lstStyle/>
          <a:p>
            <a:pPr algn="l"/>
            <a:r>
              <a:rPr lang="en-US" sz="4400" cap="none" spc="0" dirty="0">
                <a:solidFill>
                  <a:schemeClr val="tx2"/>
                </a:solidFill>
              </a:rPr>
              <a:t>2021-22 Enrollment Report Overview</a:t>
            </a:r>
          </a:p>
        </p:txBody>
      </p:sp>
      <p:pic>
        <p:nvPicPr>
          <p:cNvPr id="4" name="Picture 3" descr="Calendar">
            <a:extLst>
              <a:ext uri="{FF2B5EF4-FFF2-40B4-BE49-F238E27FC236}">
                <a16:creationId xmlns:a16="http://schemas.microsoft.com/office/drawing/2014/main" id="{B9565C78-613E-40EA-A8FE-7395A767F281}"/>
              </a:ext>
            </a:extLst>
          </p:cNvPr>
          <p:cNvPicPr>
            <a:picLocks noChangeAspect="1"/>
          </p:cNvPicPr>
          <p:nvPr/>
        </p:nvPicPr>
        <p:blipFill rotWithShape="1">
          <a:blip r:embed="rId2"/>
          <a:srcRect t="39655" b="18849"/>
          <a:stretch/>
        </p:blipFill>
        <p:spPr>
          <a:xfrm>
            <a:off x="-6214" y="2018"/>
            <a:ext cx="12214825" cy="3383384"/>
          </a:xfrm>
          <a:custGeom>
            <a:avLst/>
            <a:gdLst/>
            <a:ahLst/>
            <a:cxnLst/>
            <a:rect l="l" t="t" r="r" b="b"/>
            <a:pathLst>
              <a:path w="12214825" h="3383384">
                <a:moveTo>
                  <a:pt x="12213819" y="0"/>
                </a:moveTo>
                <a:cubicBezTo>
                  <a:pt x="12213819" y="29107"/>
                  <a:pt x="12214067" y="89770"/>
                  <a:pt x="12214502" y="174101"/>
                </a:cubicBezTo>
                <a:lnTo>
                  <a:pt x="12214825" y="234681"/>
                </a:lnTo>
                <a:lnTo>
                  <a:pt x="12214825" y="2718323"/>
                </a:lnTo>
                <a:lnTo>
                  <a:pt x="11377417" y="2725712"/>
                </a:lnTo>
                <a:cubicBezTo>
                  <a:pt x="7318291" y="2799276"/>
                  <a:pt x="6189525" y="3387660"/>
                  <a:pt x="3246747" y="3383361"/>
                </a:cubicBezTo>
                <a:cubicBezTo>
                  <a:pt x="2493396" y="3382260"/>
                  <a:pt x="1619330" y="3339570"/>
                  <a:pt x="544071" y="3235389"/>
                </a:cubicBezTo>
                <a:lnTo>
                  <a:pt x="19466" y="3181198"/>
                </a:lnTo>
                <a:cubicBezTo>
                  <a:pt x="22117" y="2650999"/>
                  <a:pt x="12840" y="2122787"/>
                  <a:pt x="3563" y="1594575"/>
                </a:cubicBezTo>
                <a:lnTo>
                  <a:pt x="0" y="1239098"/>
                </a:lnTo>
                <a:lnTo>
                  <a:pt x="0" y="7944"/>
                </a:lnTo>
                <a:close/>
              </a:path>
            </a:pathLst>
          </a:custGeom>
        </p:spPr>
      </p:pic>
      <p:sp>
        <p:nvSpPr>
          <p:cNvPr id="3" name="Subtitle 2">
            <a:extLst>
              <a:ext uri="{FF2B5EF4-FFF2-40B4-BE49-F238E27FC236}">
                <a16:creationId xmlns:a16="http://schemas.microsoft.com/office/drawing/2014/main" id="{E434BE7A-4874-463B-9124-5BDDE63DD7FB}"/>
              </a:ext>
            </a:extLst>
          </p:cNvPr>
          <p:cNvSpPr>
            <a:spLocks noGrp="1"/>
          </p:cNvSpPr>
          <p:nvPr>
            <p:ph type="subTitle" idx="1"/>
          </p:nvPr>
        </p:nvSpPr>
        <p:spPr>
          <a:xfrm>
            <a:off x="7211421" y="3525807"/>
            <a:ext cx="4788050" cy="2722593"/>
          </a:xfrm>
        </p:spPr>
        <p:txBody>
          <a:bodyPr vert="horz" lIns="91440" tIns="45720" rIns="91440" bIns="45720" rtlCol="0" anchor="ctr">
            <a:normAutofit/>
          </a:bodyPr>
          <a:lstStyle/>
          <a:p>
            <a:pPr marL="228600" indent="-228600" algn="l">
              <a:spcAft>
                <a:spcPts val="600"/>
              </a:spcAft>
              <a:buFont typeface="+mj-lt"/>
              <a:buAutoNum type="arabicPeriod"/>
            </a:pPr>
            <a:r>
              <a:rPr lang="en-US" sz="1800" dirty="0">
                <a:solidFill>
                  <a:schemeClr val="tx2"/>
                </a:solidFill>
              </a:rPr>
              <a:t>Janet Hanson</a:t>
            </a:r>
          </a:p>
          <a:p>
            <a:pPr marL="228600" indent="-228600" algn="l">
              <a:spcAft>
                <a:spcPts val="600"/>
              </a:spcAft>
              <a:buFont typeface="+mj-lt"/>
              <a:buAutoNum type="arabicPeriod"/>
            </a:pPr>
            <a:r>
              <a:rPr lang="en-US" sz="1800" dirty="0">
                <a:solidFill>
                  <a:schemeClr val="tx2"/>
                </a:solidFill>
              </a:rPr>
              <a:t>Director of Communications</a:t>
            </a:r>
          </a:p>
          <a:p>
            <a:pPr marL="228600" indent="-228600" algn="l">
              <a:spcAft>
                <a:spcPts val="600"/>
              </a:spcAft>
              <a:buFont typeface="+mj-lt"/>
              <a:buAutoNum type="arabicPeriod"/>
            </a:pPr>
            <a:r>
              <a:rPr lang="en-US" sz="1800" dirty="0">
                <a:solidFill>
                  <a:schemeClr val="tx2"/>
                </a:solidFill>
              </a:rPr>
              <a:t>September 2021</a:t>
            </a:r>
          </a:p>
          <a:p>
            <a:pPr marL="228600" indent="-228600" algn="l">
              <a:spcAft>
                <a:spcPts val="600"/>
              </a:spcAft>
              <a:buFont typeface="+mj-lt"/>
              <a:buAutoNum type="arabicPeriod"/>
            </a:pPr>
            <a:endParaRPr lang="en-US" sz="1800" dirty="0">
              <a:solidFill>
                <a:schemeClr val="tx2"/>
              </a:solidFill>
            </a:endParaRPr>
          </a:p>
        </p:txBody>
      </p:sp>
    </p:spTree>
    <p:extLst>
      <p:ext uri="{BB962C8B-B14F-4D97-AF65-F5344CB8AC3E}">
        <p14:creationId xmlns:p14="http://schemas.microsoft.com/office/powerpoint/2010/main" val="584878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DD535-290F-48EA-A1C6-7B541339A6EA}"/>
              </a:ext>
            </a:extLst>
          </p:cNvPr>
          <p:cNvSpPr>
            <a:spLocks noGrp="1"/>
          </p:cNvSpPr>
          <p:nvPr>
            <p:ph type="title"/>
          </p:nvPr>
        </p:nvSpPr>
        <p:spPr/>
        <p:txBody>
          <a:bodyPr/>
          <a:lstStyle/>
          <a:p>
            <a:r>
              <a:rPr lang="en-US" dirty="0"/>
              <a:t>Email Notification Student marked ENROLLED by the Import school</a:t>
            </a:r>
          </a:p>
        </p:txBody>
      </p:sp>
      <p:pic>
        <p:nvPicPr>
          <p:cNvPr id="5" name="Content Placeholder 4">
            <a:extLst>
              <a:ext uri="{FF2B5EF4-FFF2-40B4-BE49-F238E27FC236}">
                <a16:creationId xmlns:a16="http://schemas.microsoft.com/office/drawing/2014/main" id="{1A3B8A0A-230F-488A-B678-47D90286E251}"/>
              </a:ext>
            </a:extLst>
          </p:cNvPr>
          <p:cNvPicPr>
            <a:picLocks noGrp="1" noChangeAspect="1"/>
          </p:cNvPicPr>
          <p:nvPr>
            <p:ph idx="1"/>
          </p:nvPr>
        </p:nvPicPr>
        <p:blipFill>
          <a:blip r:embed="rId2"/>
          <a:stretch>
            <a:fillRect/>
          </a:stretch>
        </p:blipFill>
        <p:spPr>
          <a:xfrm>
            <a:off x="457200" y="2487870"/>
            <a:ext cx="10723563" cy="3026847"/>
          </a:xfrm>
        </p:spPr>
      </p:pic>
    </p:spTree>
    <p:extLst>
      <p:ext uri="{BB962C8B-B14F-4D97-AF65-F5344CB8AC3E}">
        <p14:creationId xmlns:p14="http://schemas.microsoft.com/office/powerpoint/2010/main" val="3325322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a:extLst>
              <a:ext uri="{FF2B5EF4-FFF2-40B4-BE49-F238E27FC236}">
                <a16:creationId xmlns:a16="http://schemas.microsoft.com/office/drawing/2014/main" id="{7EE60796-BC52-4154-A3A9-773DE8285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ight Triangle 13">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0" y="1422741"/>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a:extLst>
              <a:ext uri="{FF2B5EF4-FFF2-40B4-BE49-F238E27FC236}">
                <a16:creationId xmlns:a16="http://schemas.microsoft.com/office/drawing/2014/main" id="{BFEC1042-3FDC-47A3-BCD7-CA9D052F98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94907" y="1744296"/>
            <a:ext cx="6858000" cy="3369413"/>
          </a:xfrm>
          <a:prstGeom prst="flowChartDocumen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grpSp>
        <p:nvGrpSpPr>
          <p:cNvPr id="18" name="Group 17">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9" name="Straight Connector 18">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187A83B-0F44-47B9-8BB7-11A6AB6D209A}"/>
              </a:ext>
            </a:extLst>
          </p:cNvPr>
          <p:cNvSpPr>
            <a:spLocks noGrp="1"/>
          </p:cNvSpPr>
          <p:nvPr>
            <p:ph type="title"/>
          </p:nvPr>
        </p:nvSpPr>
        <p:spPr>
          <a:xfrm>
            <a:off x="457200" y="513322"/>
            <a:ext cx="6159160" cy="1931028"/>
          </a:xfrm>
        </p:spPr>
        <p:txBody>
          <a:bodyPr>
            <a:normAutofit/>
          </a:bodyPr>
          <a:lstStyle/>
          <a:p>
            <a:r>
              <a:rPr lang="en-US" dirty="0"/>
              <a:t>Completing the Enrollment Report – Export schools</a:t>
            </a:r>
          </a:p>
        </p:txBody>
      </p:sp>
      <p:sp>
        <p:nvSpPr>
          <p:cNvPr id="3" name="Content Placeholder 2">
            <a:extLst>
              <a:ext uri="{FF2B5EF4-FFF2-40B4-BE49-F238E27FC236}">
                <a16:creationId xmlns:a16="http://schemas.microsoft.com/office/drawing/2014/main" id="{3CFA5226-0ABB-4F02-91C7-7685D53000F3}"/>
              </a:ext>
            </a:extLst>
          </p:cNvPr>
          <p:cNvSpPr>
            <a:spLocks noGrp="1"/>
          </p:cNvSpPr>
          <p:nvPr>
            <p:ph idx="1"/>
          </p:nvPr>
        </p:nvSpPr>
        <p:spPr>
          <a:xfrm>
            <a:off x="457200" y="2616064"/>
            <a:ext cx="6159160" cy="3647751"/>
          </a:xfrm>
        </p:spPr>
        <p:txBody>
          <a:bodyPr>
            <a:normAutofit/>
          </a:bodyPr>
          <a:lstStyle/>
          <a:p>
            <a:r>
              <a:rPr lang="en-US" sz="1800" dirty="0"/>
              <a:t>Export schools if you completed Mandatory Training, you have access to your Enrollment Report.</a:t>
            </a:r>
          </a:p>
          <a:p>
            <a:r>
              <a:rPr lang="en-US" sz="1800" dirty="0"/>
              <a:t>Click to open the report and print a working copy. The print button is at the top of the report to the left below the sidewalk </a:t>
            </a:r>
          </a:p>
          <a:p>
            <a:endParaRPr lang="en-US" sz="1800" dirty="0"/>
          </a:p>
        </p:txBody>
      </p:sp>
      <p:pic>
        <p:nvPicPr>
          <p:cNvPr id="5" name="Picture 4">
            <a:extLst>
              <a:ext uri="{FF2B5EF4-FFF2-40B4-BE49-F238E27FC236}">
                <a16:creationId xmlns:a16="http://schemas.microsoft.com/office/drawing/2014/main" id="{88EEC282-0B88-4860-A56D-9E75E01615AE}"/>
              </a:ext>
            </a:extLst>
          </p:cNvPr>
          <p:cNvPicPr>
            <a:picLocks noChangeAspect="1"/>
          </p:cNvPicPr>
          <p:nvPr/>
        </p:nvPicPr>
        <p:blipFill>
          <a:blip r:embed="rId2"/>
          <a:stretch>
            <a:fillRect/>
          </a:stretch>
        </p:blipFill>
        <p:spPr>
          <a:xfrm>
            <a:off x="8466405" y="721081"/>
            <a:ext cx="2043834" cy="5523877"/>
          </a:xfrm>
          <a:prstGeom prst="rect">
            <a:avLst/>
          </a:prstGeom>
        </p:spPr>
      </p:pic>
      <p:cxnSp>
        <p:nvCxnSpPr>
          <p:cNvPr id="7" name="Straight Arrow Connector 6">
            <a:extLst>
              <a:ext uri="{FF2B5EF4-FFF2-40B4-BE49-F238E27FC236}">
                <a16:creationId xmlns:a16="http://schemas.microsoft.com/office/drawing/2014/main" id="{F3EDEB56-3007-4296-A116-AAC812AAA089}"/>
              </a:ext>
            </a:extLst>
          </p:cNvPr>
          <p:cNvCxnSpPr/>
          <p:nvPr/>
        </p:nvCxnSpPr>
        <p:spPr>
          <a:xfrm flipV="1">
            <a:off x="5398383" y="2513378"/>
            <a:ext cx="3295752" cy="63142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9" name="Straight Arrow Connector 8">
            <a:extLst>
              <a:ext uri="{FF2B5EF4-FFF2-40B4-BE49-F238E27FC236}">
                <a16:creationId xmlns:a16="http://schemas.microsoft.com/office/drawing/2014/main" id="{65E07D78-8C25-46C2-96AD-98533DABE324}"/>
              </a:ext>
            </a:extLst>
          </p:cNvPr>
          <p:cNvCxnSpPr/>
          <p:nvPr/>
        </p:nvCxnSpPr>
        <p:spPr>
          <a:xfrm>
            <a:off x="5398384" y="3144797"/>
            <a:ext cx="3259841" cy="24795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835A1E8B-BD3B-4BC6-8DAF-2DDD79E47793}"/>
              </a:ext>
            </a:extLst>
          </p:cNvPr>
          <p:cNvPicPr>
            <a:picLocks noChangeAspect="1"/>
          </p:cNvPicPr>
          <p:nvPr/>
        </p:nvPicPr>
        <p:blipFill>
          <a:blip r:embed="rId3"/>
          <a:stretch>
            <a:fillRect/>
          </a:stretch>
        </p:blipFill>
        <p:spPr>
          <a:xfrm>
            <a:off x="852387" y="4546112"/>
            <a:ext cx="4510087" cy="2051581"/>
          </a:xfrm>
          <a:prstGeom prst="rect">
            <a:avLst/>
          </a:prstGeom>
        </p:spPr>
      </p:pic>
      <p:cxnSp>
        <p:nvCxnSpPr>
          <p:cNvPr id="17" name="Straight Arrow Connector 16">
            <a:extLst>
              <a:ext uri="{FF2B5EF4-FFF2-40B4-BE49-F238E27FC236}">
                <a16:creationId xmlns:a16="http://schemas.microsoft.com/office/drawing/2014/main" id="{48464015-DB0E-4BCD-A437-F58DB60C31EF}"/>
              </a:ext>
            </a:extLst>
          </p:cNvPr>
          <p:cNvCxnSpPr/>
          <p:nvPr/>
        </p:nvCxnSpPr>
        <p:spPr>
          <a:xfrm flipH="1">
            <a:off x="2633663" y="3986213"/>
            <a:ext cx="2764720" cy="14287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0666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352B7-1AF2-4D4C-AE85-E45E11DC36A5}"/>
              </a:ext>
            </a:extLst>
          </p:cNvPr>
          <p:cNvSpPr>
            <a:spLocks noGrp="1"/>
          </p:cNvSpPr>
          <p:nvPr>
            <p:ph type="title"/>
          </p:nvPr>
        </p:nvSpPr>
        <p:spPr/>
        <p:txBody>
          <a:bodyPr/>
          <a:lstStyle/>
          <a:p>
            <a:r>
              <a:rPr lang="en-US" dirty="0"/>
              <a:t>Completing the Enrollment Report – Export schools</a:t>
            </a:r>
          </a:p>
        </p:txBody>
      </p:sp>
      <p:sp>
        <p:nvSpPr>
          <p:cNvPr id="3" name="Content Placeholder 2">
            <a:extLst>
              <a:ext uri="{FF2B5EF4-FFF2-40B4-BE49-F238E27FC236}">
                <a16:creationId xmlns:a16="http://schemas.microsoft.com/office/drawing/2014/main" id="{D2BC711E-16D6-4B92-87EC-0280C88748CB}"/>
              </a:ext>
            </a:extLst>
          </p:cNvPr>
          <p:cNvSpPr>
            <a:spLocks noGrp="1"/>
          </p:cNvSpPr>
          <p:nvPr>
            <p:ph idx="1"/>
          </p:nvPr>
        </p:nvSpPr>
        <p:spPr/>
        <p:txBody>
          <a:bodyPr/>
          <a:lstStyle/>
          <a:p>
            <a:r>
              <a:rPr lang="en-US" dirty="0"/>
              <a:t>Working with the Human Resource Office confirm the students listed as exports are still eligible.  Meaning, is the parent still employed? If yes, no further action is needed.  If no longer enrolled, the student’s expiration date needs updating.</a:t>
            </a:r>
          </a:p>
          <a:p>
            <a:r>
              <a:rPr lang="en-US" dirty="0"/>
              <a:t>Notify the IMPORT school immediately as the student is receiving the scholarship under potentially false pretenses.  </a:t>
            </a:r>
          </a:p>
          <a:p>
            <a:endParaRPr lang="en-US" dirty="0"/>
          </a:p>
        </p:txBody>
      </p:sp>
    </p:spTree>
    <p:extLst>
      <p:ext uri="{BB962C8B-B14F-4D97-AF65-F5344CB8AC3E}">
        <p14:creationId xmlns:p14="http://schemas.microsoft.com/office/powerpoint/2010/main" val="4137461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ectangle 13">
            <a:extLst>
              <a:ext uri="{FF2B5EF4-FFF2-40B4-BE49-F238E27FC236}">
                <a16:creationId xmlns:a16="http://schemas.microsoft.com/office/drawing/2014/main" id="{7EE60796-BC52-4154-A3A9-773DE8285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Right Triangle 15">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0" y="1422741"/>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Document 17">
            <a:extLst>
              <a:ext uri="{FF2B5EF4-FFF2-40B4-BE49-F238E27FC236}">
                <a16:creationId xmlns:a16="http://schemas.microsoft.com/office/drawing/2014/main" id="{BFEC1042-3FDC-47A3-BCD7-CA9D052F98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94907" y="1744296"/>
            <a:ext cx="6858000" cy="3369413"/>
          </a:xfrm>
          <a:prstGeom prst="flowChartDocumen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grpSp>
        <p:nvGrpSpPr>
          <p:cNvPr id="20" name="Group 19">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21" name="Straight Connector 20">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2929F1B-B9E1-428F-A77A-B3AB0674BA4C}"/>
              </a:ext>
            </a:extLst>
          </p:cNvPr>
          <p:cNvSpPr>
            <a:spLocks noGrp="1"/>
          </p:cNvSpPr>
          <p:nvPr>
            <p:ph type="title"/>
          </p:nvPr>
        </p:nvSpPr>
        <p:spPr>
          <a:xfrm>
            <a:off x="457200" y="732348"/>
            <a:ext cx="6159160" cy="1360965"/>
          </a:xfrm>
        </p:spPr>
        <p:txBody>
          <a:bodyPr>
            <a:normAutofit/>
          </a:bodyPr>
          <a:lstStyle/>
          <a:p>
            <a:r>
              <a:rPr lang="en-US" dirty="0"/>
              <a:t>Enrollment Report Action – Export school</a:t>
            </a:r>
          </a:p>
        </p:txBody>
      </p:sp>
      <p:sp>
        <p:nvSpPr>
          <p:cNvPr id="9" name="Content Placeholder 8">
            <a:extLst>
              <a:ext uri="{FF2B5EF4-FFF2-40B4-BE49-F238E27FC236}">
                <a16:creationId xmlns:a16="http://schemas.microsoft.com/office/drawing/2014/main" id="{E8F24CC4-6453-45FF-B9A8-BBAD4C5C6F2C}"/>
              </a:ext>
            </a:extLst>
          </p:cNvPr>
          <p:cNvSpPr>
            <a:spLocks noGrp="1"/>
          </p:cNvSpPr>
          <p:nvPr>
            <p:ph idx="1"/>
          </p:nvPr>
        </p:nvSpPr>
        <p:spPr>
          <a:xfrm>
            <a:off x="457200" y="2108728"/>
            <a:ext cx="6159160" cy="4155088"/>
          </a:xfrm>
        </p:spPr>
        <p:txBody>
          <a:bodyPr>
            <a:normAutofit/>
          </a:bodyPr>
          <a:lstStyle/>
          <a:p>
            <a:r>
              <a:rPr lang="en-US" sz="1800" dirty="0"/>
              <a:t>Decision Pending students – please clean them up.  The student is either attending without a TE scholarship or is not an enrolled student.  In all cases, each student records needs updated.  Click DENIED for each student in this category if you are aware that the student is receiving a TE scholarship.</a:t>
            </a:r>
          </a:p>
          <a:p>
            <a:r>
              <a:rPr lang="en-US" sz="1800" dirty="0"/>
              <a:t> Remember to click Update Application to save your work.</a:t>
            </a:r>
          </a:p>
          <a:p>
            <a:endParaRPr lang="en-US" sz="1800" dirty="0"/>
          </a:p>
          <a:p>
            <a:endParaRPr lang="en-US" sz="1800" dirty="0"/>
          </a:p>
        </p:txBody>
      </p:sp>
      <p:pic>
        <p:nvPicPr>
          <p:cNvPr id="5" name="Content Placeholder 4">
            <a:extLst>
              <a:ext uri="{FF2B5EF4-FFF2-40B4-BE49-F238E27FC236}">
                <a16:creationId xmlns:a16="http://schemas.microsoft.com/office/drawing/2014/main" id="{E9617979-0B65-427C-A0B6-2B049C65E091}"/>
              </a:ext>
            </a:extLst>
          </p:cNvPr>
          <p:cNvPicPr>
            <a:picLocks noChangeAspect="1"/>
          </p:cNvPicPr>
          <p:nvPr/>
        </p:nvPicPr>
        <p:blipFill>
          <a:blip r:embed="rId2"/>
          <a:stretch>
            <a:fillRect/>
          </a:stretch>
        </p:blipFill>
        <p:spPr>
          <a:xfrm>
            <a:off x="6791989" y="1024839"/>
            <a:ext cx="5201269" cy="3480181"/>
          </a:xfrm>
          <a:prstGeom prst="rect">
            <a:avLst/>
          </a:prstGeom>
        </p:spPr>
      </p:pic>
      <p:cxnSp>
        <p:nvCxnSpPr>
          <p:cNvPr id="7" name="Straight Arrow Connector 6">
            <a:extLst>
              <a:ext uri="{FF2B5EF4-FFF2-40B4-BE49-F238E27FC236}">
                <a16:creationId xmlns:a16="http://schemas.microsoft.com/office/drawing/2014/main" id="{095EC6C6-683A-4903-8CE2-5EAE5F39CD02}"/>
              </a:ext>
            </a:extLst>
          </p:cNvPr>
          <p:cNvCxnSpPr>
            <a:cxnSpLocks/>
          </p:cNvCxnSpPr>
          <p:nvPr/>
        </p:nvCxnSpPr>
        <p:spPr>
          <a:xfrm>
            <a:off x="2457450" y="2400475"/>
            <a:ext cx="5671602" cy="16715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4379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712ED8D-807A-4E94-A9AF-C44676151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ight Triangle 14">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0" y="1422741"/>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8" name="Straight Connector 17">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CCF2936-6994-4BF3-A7E4-ED3E56C6CC17}"/>
              </a:ext>
            </a:extLst>
          </p:cNvPr>
          <p:cNvSpPr>
            <a:spLocks noGrp="1"/>
          </p:cNvSpPr>
          <p:nvPr>
            <p:ph type="title"/>
          </p:nvPr>
        </p:nvSpPr>
        <p:spPr>
          <a:xfrm>
            <a:off x="457201" y="288502"/>
            <a:ext cx="4633122" cy="1940260"/>
          </a:xfrm>
        </p:spPr>
        <p:txBody>
          <a:bodyPr>
            <a:normAutofit fontScale="90000"/>
          </a:bodyPr>
          <a:lstStyle/>
          <a:p>
            <a:r>
              <a:rPr lang="en-US" sz="3700" dirty="0"/>
              <a:t>Enrollment Report Action – Export School</a:t>
            </a:r>
            <a:br>
              <a:rPr lang="en-US" sz="3700" dirty="0"/>
            </a:br>
            <a:endParaRPr lang="en-US" sz="3700" dirty="0"/>
          </a:p>
        </p:txBody>
      </p:sp>
      <p:sp>
        <p:nvSpPr>
          <p:cNvPr id="8" name="Content Placeholder 7">
            <a:extLst>
              <a:ext uri="{FF2B5EF4-FFF2-40B4-BE49-F238E27FC236}">
                <a16:creationId xmlns:a16="http://schemas.microsoft.com/office/drawing/2014/main" id="{E5B81E24-AD27-4947-9E59-DA25D7630058}"/>
              </a:ext>
            </a:extLst>
          </p:cNvPr>
          <p:cNvSpPr>
            <a:spLocks noGrp="1"/>
          </p:cNvSpPr>
          <p:nvPr>
            <p:ph idx="1"/>
          </p:nvPr>
        </p:nvSpPr>
        <p:spPr>
          <a:xfrm>
            <a:off x="457201" y="1843286"/>
            <a:ext cx="4419600" cy="4431040"/>
          </a:xfrm>
        </p:spPr>
        <p:txBody>
          <a:bodyPr>
            <a:normAutofit/>
          </a:bodyPr>
          <a:lstStyle/>
          <a:p>
            <a:r>
              <a:rPr lang="en-US" sz="1800" dirty="0"/>
              <a:t>When the IMPORT school marks the student as enrolled – the student moves to the category of Enrolled.  </a:t>
            </a:r>
          </a:p>
          <a:p>
            <a:r>
              <a:rPr lang="en-US" sz="1800" dirty="0"/>
              <a:t>The Export school is notified via email that action is required to ADD the student to the Enrollment Report.</a:t>
            </a:r>
          </a:p>
          <a:p>
            <a:r>
              <a:rPr lang="en-US" sz="1800" dirty="0"/>
              <a:t>The student WILL NOT appear on the Enrollment Report until the EXPORT school adds the student.</a:t>
            </a:r>
          </a:p>
          <a:p>
            <a:r>
              <a:rPr lang="en-US" sz="1800" dirty="0"/>
              <a:t>Remember – Import schools DENY and Export schools WITHDRAW</a:t>
            </a:r>
          </a:p>
          <a:p>
            <a:endParaRPr lang="en-US" sz="1800" dirty="0"/>
          </a:p>
        </p:txBody>
      </p:sp>
      <p:sp>
        <p:nvSpPr>
          <p:cNvPr id="48" name="Flowchart: Document 8">
            <a:extLst>
              <a:ext uri="{FF2B5EF4-FFF2-40B4-BE49-F238E27FC236}">
                <a16:creationId xmlns:a16="http://schemas.microsoft.com/office/drawing/2014/main" id="{D8667B21-A39C-4ABB-9CED-0DD4CD739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70477" y="924332"/>
            <a:ext cx="6871335" cy="502267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 h="47798">
                <a:moveTo>
                  <a:pt x="3" y="147"/>
                </a:moveTo>
                <a:lnTo>
                  <a:pt x="21623" y="0"/>
                </a:lnTo>
                <a:cubicBezTo>
                  <a:pt x="21623" y="5774"/>
                  <a:pt x="21642" y="38022"/>
                  <a:pt x="21642" y="43796"/>
                </a:cubicBezTo>
                <a:cubicBezTo>
                  <a:pt x="10842" y="43796"/>
                  <a:pt x="10842" y="50396"/>
                  <a:pt x="42" y="46646"/>
                </a:cubicBezTo>
                <a:cubicBezTo>
                  <a:pt x="61" y="31179"/>
                  <a:pt x="-16" y="15614"/>
                  <a:pt x="3" y="147"/>
                </a:cubicBezTo>
                <a:close/>
              </a:path>
            </a:pathLst>
          </a:cu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pic>
        <p:nvPicPr>
          <p:cNvPr id="4" name="Content Placeholder 3">
            <a:extLst>
              <a:ext uri="{FF2B5EF4-FFF2-40B4-BE49-F238E27FC236}">
                <a16:creationId xmlns:a16="http://schemas.microsoft.com/office/drawing/2014/main" id="{EF70E31B-BB8E-4816-B609-9654C2BF5F2E}"/>
              </a:ext>
            </a:extLst>
          </p:cNvPr>
          <p:cNvPicPr>
            <a:picLocks noChangeAspect="1"/>
          </p:cNvPicPr>
          <p:nvPr/>
        </p:nvPicPr>
        <p:blipFill>
          <a:blip r:embed="rId2"/>
          <a:stretch>
            <a:fillRect/>
          </a:stretch>
        </p:blipFill>
        <p:spPr>
          <a:xfrm>
            <a:off x="5196746" y="289874"/>
            <a:ext cx="6795701" cy="3768932"/>
          </a:xfrm>
          <a:prstGeom prst="rect">
            <a:avLst/>
          </a:prstGeom>
        </p:spPr>
      </p:pic>
      <p:cxnSp>
        <p:nvCxnSpPr>
          <p:cNvPr id="6" name="Straight Arrow Connector 5">
            <a:extLst>
              <a:ext uri="{FF2B5EF4-FFF2-40B4-BE49-F238E27FC236}">
                <a16:creationId xmlns:a16="http://schemas.microsoft.com/office/drawing/2014/main" id="{70BC0E37-4092-42D4-AFBB-3605427A43FF}"/>
              </a:ext>
            </a:extLst>
          </p:cNvPr>
          <p:cNvCxnSpPr/>
          <p:nvPr/>
        </p:nvCxnSpPr>
        <p:spPr>
          <a:xfrm flipV="1">
            <a:off x="4080311" y="3163646"/>
            <a:ext cx="2895267" cy="5086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67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 name="Rectangle 94">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7" name="Rectangle 96">
            <a:extLst>
              <a:ext uri="{FF2B5EF4-FFF2-40B4-BE49-F238E27FC236}">
                <a16:creationId xmlns:a16="http://schemas.microsoft.com/office/drawing/2014/main" id="{A212E99B-ADA7-4828-85E9-B06335C694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9" name="Right Triangle 98">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0" y="949542"/>
            <a:ext cx="568289" cy="568289"/>
          </a:xfrm>
          <a:prstGeom prst="rtTriangle">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Flowchart: Document 100">
            <a:extLst>
              <a:ext uri="{FF2B5EF4-FFF2-40B4-BE49-F238E27FC236}">
                <a16:creationId xmlns:a16="http://schemas.microsoft.com/office/drawing/2014/main" id="{BFEC1042-3FDC-47A3-BCD7-CA9D052F98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247311" y="1896700"/>
            <a:ext cx="6858000" cy="3064605"/>
          </a:xfrm>
          <a:prstGeom prst="flowChartDocumen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03" name="Group 102">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04" name="Straight Connector 103">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CF9A53A-094E-432F-B7B8-28A4D6A9BB67}"/>
              </a:ext>
            </a:extLst>
          </p:cNvPr>
          <p:cNvSpPr>
            <a:spLocks noGrp="1"/>
          </p:cNvSpPr>
          <p:nvPr>
            <p:ph type="title"/>
          </p:nvPr>
        </p:nvSpPr>
        <p:spPr>
          <a:xfrm>
            <a:off x="457199" y="168276"/>
            <a:ext cx="10729148" cy="2232201"/>
          </a:xfrm>
        </p:spPr>
        <p:txBody>
          <a:bodyPr vert="horz" lIns="91440" tIns="45720" rIns="91440" bIns="45720" rtlCol="0" anchor="ctr">
            <a:normAutofit/>
          </a:bodyPr>
          <a:lstStyle/>
          <a:p>
            <a:r>
              <a:rPr lang="en-US" dirty="0"/>
              <a:t>Enrollment Report Action – Export school</a:t>
            </a:r>
          </a:p>
        </p:txBody>
      </p:sp>
      <p:pic>
        <p:nvPicPr>
          <p:cNvPr id="6" name="Picture 5">
            <a:extLst>
              <a:ext uri="{FF2B5EF4-FFF2-40B4-BE49-F238E27FC236}">
                <a16:creationId xmlns:a16="http://schemas.microsoft.com/office/drawing/2014/main" id="{4139B6F9-1922-48B7-A5B6-D456287CB1A2}"/>
              </a:ext>
            </a:extLst>
          </p:cNvPr>
          <p:cNvPicPr>
            <a:picLocks noChangeAspect="1"/>
          </p:cNvPicPr>
          <p:nvPr/>
        </p:nvPicPr>
        <p:blipFill>
          <a:blip r:embed="rId2"/>
          <a:stretch>
            <a:fillRect/>
          </a:stretch>
        </p:blipFill>
        <p:spPr>
          <a:xfrm>
            <a:off x="427763" y="1941266"/>
            <a:ext cx="1685851" cy="4573301"/>
          </a:xfrm>
          <a:prstGeom prst="rect">
            <a:avLst/>
          </a:prstGeom>
        </p:spPr>
      </p:pic>
      <p:pic>
        <p:nvPicPr>
          <p:cNvPr id="9" name="Content Placeholder 8">
            <a:extLst>
              <a:ext uri="{FF2B5EF4-FFF2-40B4-BE49-F238E27FC236}">
                <a16:creationId xmlns:a16="http://schemas.microsoft.com/office/drawing/2014/main" id="{D9C2E629-0A77-45B3-AF3C-67732A43B0A2}"/>
              </a:ext>
            </a:extLst>
          </p:cNvPr>
          <p:cNvPicPr>
            <a:picLocks noGrp="1" noChangeAspect="1"/>
          </p:cNvPicPr>
          <p:nvPr>
            <p:ph idx="1"/>
          </p:nvPr>
        </p:nvPicPr>
        <p:blipFill>
          <a:blip r:embed="rId3"/>
          <a:stretch>
            <a:fillRect/>
          </a:stretch>
        </p:blipFill>
        <p:spPr>
          <a:xfrm>
            <a:off x="2181006" y="2785955"/>
            <a:ext cx="4223503" cy="1953990"/>
          </a:xfrm>
          <a:prstGeom prst="rect">
            <a:avLst/>
          </a:prstGeom>
        </p:spPr>
      </p:pic>
      <p:pic>
        <p:nvPicPr>
          <p:cNvPr id="14" name="Picture 13">
            <a:extLst>
              <a:ext uri="{FF2B5EF4-FFF2-40B4-BE49-F238E27FC236}">
                <a16:creationId xmlns:a16="http://schemas.microsoft.com/office/drawing/2014/main" id="{43AE6F5B-D49E-4224-9D23-154C1701C679}"/>
              </a:ext>
            </a:extLst>
          </p:cNvPr>
          <p:cNvPicPr>
            <a:picLocks noChangeAspect="1"/>
          </p:cNvPicPr>
          <p:nvPr/>
        </p:nvPicPr>
        <p:blipFill>
          <a:blip r:embed="rId4"/>
          <a:stretch>
            <a:fillRect/>
          </a:stretch>
        </p:blipFill>
        <p:spPr>
          <a:xfrm>
            <a:off x="2200666" y="5043647"/>
            <a:ext cx="4187229" cy="699966"/>
          </a:xfrm>
          <a:prstGeom prst="rect">
            <a:avLst/>
          </a:prstGeom>
        </p:spPr>
      </p:pic>
      <p:sp>
        <p:nvSpPr>
          <p:cNvPr id="10" name="Rectangle 9">
            <a:extLst>
              <a:ext uri="{FF2B5EF4-FFF2-40B4-BE49-F238E27FC236}">
                <a16:creationId xmlns:a16="http://schemas.microsoft.com/office/drawing/2014/main" id="{0AA3F5B5-6C13-4B0C-B981-47BAF6FA72A0}"/>
              </a:ext>
            </a:extLst>
          </p:cNvPr>
          <p:cNvSpPr/>
          <p:nvPr/>
        </p:nvSpPr>
        <p:spPr>
          <a:xfrm>
            <a:off x="4199543" y="1378803"/>
            <a:ext cx="4521477" cy="367620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p>
            <a:pPr marL="228600" indent="-228600">
              <a:lnSpc>
                <a:spcPct val="110000"/>
              </a:lnSpc>
              <a:spcAft>
                <a:spcPts val="600"/>
              </a:spcAft>
              <a:buClr>
                <a:schemeClr val="bg1"/>
              </a:buClr>
              <a:buSzPct val="75000"/>
              <a:buFont typeface="+mj-lt"/>
              <a:buAutoNum type="arabicPeriod"/>
            </a:pPr>
            <a:r>
              <a:rPr lang="en-US" dirty="0">
                <a:solidFill>
                  <a:srgbClr val="FFFFFF"/>
                </a:solidFill>
              </a:rPr>
              <a:t>Export schools have one additional category – To Be Enrolled – 2021-2022.</a:t>
            </a:r>
          </a:p>
          <a:p>
            <a:pPr marL="228600" indent="-228600">
              <a:lnSpc>
                <a:spcPct val="110000"/>
              </a:lnSpc>
              <a:spcAft>
                <a:spcPts val="600"/>
              </a:spcAft>
              <a:buClr>
                <a:schemeClr val="bg1"/>
              </a:buClr>
              <a:buSzPct val="75000"/>
              <a:buFont typeface="+mj-lt"/>
              <a:buAutoNum type="arabicPeriod"/>
            </a:pPr>
            <a:r>
              <a:rPr lang="en-US" dirty="0">
                <a:solidFill>
                  <a:srgbClr val="FFFFFF"/>
                </a:solidFill>
              </a:rPr>
              <a:t>An email alerts the EXPORT TELO(s) to required action. </a:t>
            </a:r>
          </a:p>
          <a:p>
            <a:pPr marL="228600" indent="-228600">
              <a:lnSpc>
                <a:spcPct val="110000"/>
              </a:lnSpc>
              <a:spcAft>
                <a:spcPts val="600"/>
              </a:spcAft>
              <a:buClr>
                <a:schemeClr val="bg1"/>
              </a:buClr>
              <a:buSzPct val="75000"/>
              <a:buFont typeface="+mj-lt"/>
              <a:buAutoNum type="arabicPeriod"/>
            </a:pPr>
            <a:r>
              <a:rPr lang="en-US" dirty="0">
                <a:solidFill>
                  <a:srgbClr val="FFFFFF"/>
                </a:solidFill>
              </a:rPr>
              <a:t>Review each student in the To Be Enrolled – 2021-2022 category when the status is </a:t>
            </a:r>
            <a:r>
              <a:rPr lang="en-US" dirty="0">
                <a:solidFill>
                  <a:schemeClr val="accent1">
                    <a:lumMod val="50000"/>
                  </a:schemeClr>
                </a:solidFill>
              </a:rPr>
              <a:t>ADD STUDENT</a:t>
            </a:r>
          </a:p>
        </p:txBody>
      </p:sp>
      <p:cxnSp>
        <p:nvCxnSpPr>
          <p:cNvPr id="18" name="Straight Arrow Connector 17">
            <a:extLst>
              <a:ext uri="{FF2B5EF4-FFF2-40B4-BE49-F238E27FC236}">
                <a16:creationId xmlns:a16="http://schemas.microsoft.com/office/drawing/2014/main" id="{E085469F-C89A-438D-8C54-73CB9828897A}"/>
              </a:ext>
            </a:extLst>
          </p:cNvPr>
          <p:cNvCxnSpPr/>
          <p:nvPr/>
        </p:nvCxnSpPr>
        <p:spPr>
          <a:xfrm flipH="1">
            <a:off x="5443538" y="3653123"/>
            <a:ext cx="1219427" cy="16453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50" name="Picture 49">
            <a:extLst>
              <a:ext uri="{FF2B5EF4-FFF2-40B4-BE49-F238E27FC236}">
                <a16:creationId xmlns:a16="http://schemas.microsoft.com/office/drawing/2014/main" id="{9DED323A-8ED0-4277-9258-EB4B3080CA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2696" y="1928493"/>
            <a:ext cx="1598951" cy="2753151"/>
          </a:xfrm>
          <a:prstGeom prst="rect">
            <a:avLst/>
          </a:prstGeom>
        </p:spPr>
      </p:pic>
    </p:spTree>
    <p:extLst>
      <p:ext uri="{BB962C8B-B14F-4D97-AF65-F5344CB8AC3E}">
        <p14:creationId xmlns:p14="http://schemas.microsoft.com/office/powerpoint/2010/main" val="582855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ectangle 13">
            <a:extLst>
              <a:ext uri="{FF2B5EF4-FFF2-40B4-BE49-F238E27FC236}">
                <a16:creationId xmlns:a16="http://schemas.microsoft.com/office/drawing/2014/main" id="{7EE60796-BC52-4154-A3A9-773DE8285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Right Triangle 15">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0" y="1422741"/>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Document 17">
            <a:extLst>
              <a:ext uri="{FF2B5EF4-FFF2-40B4-BE49-F238E27FC236}">
                <a16:creationId xmlns:a16="http://schemas.microsoft.com/office/drawing/2014/main" id="{BFEC1042-3FDC-47A3-BCD7-CA9D052F98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94907" y="1744296"/>
            <a:ext cx="6858000" cy="3369413"/>
          </a:xfrm>
          <a:prstGeom prst="flowChartDocumen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grpSp>
        <p:nvGrpSpPr>
          <p:cNvPr id="20" name="Group 19">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21" name="Straight Connector 20">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B08B4A0-AC46-4886-B07D-39F39486197C}"/>
              </a:ext>
            </a:extLst>
          </p:cNvPr>
          <p:cNvSpPr>
            <a:spLocks noGrp="1"/>
          </p:cNvSpPr>
          <p:nvPr>
            <p:ph type="title"/>
          </p:nvPr>
        </p:nvSpPr>
        <p:spPr>
          <a:xfrm>
            <a:off x="391270" y="324333"/>
            <a:ext cx="6159160" cy="1551207"/>
          </a:xfrm>
        </p:spPr>
        <p:txBody>
          <a:bodyPr>
            <a:normAutofit/>
          </a:bodyPr>
          <a:lstStyle/>
          <a:p>
            <a:r>
              <a:rPr lang="en-US" dirty="0"/>
              <a:t>Enrollment Report Action – Export school</a:t>
            </a:r>
          </a:p>
        </p:txBody>
      </p:sp>
      <p:sp>
        <p:nvSpPr>
          <p:cNvPr id="9" name="Content Placeholder 8">
            <a:extLst>
              <a:ext uri="{FF2B5EF4-FFF2-40B4-BE49-F238E27FC236}">
                <a16:creationId xmlns:a16="http://schemas.microsoft.com/office/drawing/2014/main" id="{D905F743-9240-41F0-9736-2D5364DBBF81}"/>
              </a:ext>
            </a:extLst>
          </p:cNvPr>
          <p:cNvSpPr>
            <a:spLocks noGrp="1"/>
          </p:cNvSpPr>
          <p:nvPr>
            <p:ph idx="1"/>
          </p:nvPr>
        </p:nvSpPr>
        <p:spPr>
          <a:xfrm>
            <a:off x="457200" y="1824342"/>
            <a:ext cx="6159160" cy="4439474"/>
          </a:xfrm>
        </p:spPr>
        <p:txBody>
          <a:bodyPr>
            <a:normAutofit/>
          </a:bodyPr>
          <a:lstStyle/>
          <a:p>
            <a:r>
              <a:rPr lang="en-US" sz="1800" dirty="0"/>
              <a:t>Confirm with Human Resources the employee is still eligible and click ADD STUDENT</a:t>
            </a:r>
          </a:p>
          <a:p>
            <a:endParaRPr lang="en-US" sz="1800" dirty="0"/>
          </a:p>
        </p:txBody>
      </p:sp>
      <p:pic>
        <p:nvPicPr>
          <p:cNvPr id="5" name="Content Placeholder 4">
            <a:extLst>
              <a:ext uri="{FF2B5EF4-FFF2-40B4-BE49-F238E27FC236}">
                <a16:creationId xmlns:a16="http://schemas.microsoft.com/office/drawing/2014/main" id="{B6ED4170-0C47-42CA-ADB8-3CFA08588771}"/>
              </a:ext>
            </a:extLst>
          </p:cNvPr>
          <p:cNvPicPr>
            <a:picLocks noChangeAspect="1"/>
          </p:cNvPicPr>
          <p:nvPr/>
        </p:nvPicPr>
        <p:blipFill>
          <a:blip r:embed="rId2"/>
          <a:stretch>
            <a:fillRect/>
          </a:stretch>
        </p:blipFill>
        <p:spPr>
          <a:xfrm>
            <a:off x="6808887" y="271898"/>
            <a:ext cx="5009616" cy="3293822"/>
          </a:xfrm>
          <a:prstGeom prst="rect">
            <a:avLst/>
          </a:prstGeom>
        </p:spPr>
      </p:pic>
      <p:cxnSp>
        <p:nvCxnSpPr>
          <p:cNvPr id="7" name="Straight Arrow Connector 6">
            <a:extLst>
              <a:ext uri="{FF2B5EF4-FFF2-40B4-BE49-F238E27FC236}">
                <a16:creationId xmlns:a16="http://schemas.microsoft.com/office/drawing/2014/main" id="{3DF6EA3F-61FD-4544-B609-D0F3E7F2A1F3}"/>
              </a:ext>
            </a:extLst>
          </p:cNvPr>
          <p:cNvCxnSpPr>
            <a:cxnSpLocks/>
          </p:cNvCxnSpPr>
          <p:nvPr/>
        </p:nvCxnSpPr>
        <p:spPr>
          <a:xfrm>
            <a:off x="3477464" y="2082809"/>
            <a:ext cx="6678998" cy="13165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322DDECE-71E3-49D0-A2DA-42C6D6ADA0BF}"/>
              </a:ext>
            </a:extLst>
          </p:cNvPr>
          <p:cNvPicPr>
            <a:picLocks noChangeAspect="1"/>
          </p:cNvPicPr>
          <p:nvPr/>
        </p:nvPicPr>
        <p:blipFill>
          <a:blip r:embed="rId3"/>
          <a:stretch>
            <a:fillRect/>
          </a:stretch>
        </p:blipFill>
        <p:spPr>
          <a:xfrm>
            <a:off x="144303" y="2894535"/>
            <a:ext cx="5729287" cy="3705892"/>
          </a:xfrm>
          <a:prstGeom prst="rect">
            <a:avLst/>
          </a:prstGeom>
        </p:spPr>
      </p:pic>
      <p:sp>
        <p:nvSpPr>
          <p:cNvPr id="13" name="Rectangle 12">
            <a:extLst>
              <a:ext uri="{FF2B5EF4-FFF2-40B4-BE49-F238E27FC236}">
                <a16:creationId xmlns:a16="http://schemas.microsoft.com/office/drawing/2014/main" id="{DC1945DD-FF57-4D88-9DBD-6778AE954503}"/>
              </a:ext>
            </a:extLst>
          </p:cNvPr>
          <p:cNvSpPr/>
          <p:nvPr/>
        </p:nvSpPr>
        <p:spPr>
          <a:xfrm>
            <a:off x="6376340" y="3837244"/>
            <a:ext cx="5442162" cy="289990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285750" indent="-285750">
              <a:buFont typeface="Arial" panose="020B0604020202020204" pitchFamily="34" charset="0"/>
              <a:buChar char="•"/>
            </a:pPr>
            <a:r>
              <a:rPr lang="en-US" dirty="0"/>
              <a:t>Confirm the student has a first name. If no, EXPORT schools can add the first name.</a:t>
            </a:r>
          </a:p>
          <a:p>
            <a:pPr marL="285750" indent="-285750">
              <a:buFont typeface="Arial" panose="020B0604020202020204" pitchFamily="34" charset="0"/>
              <a:buChar char="•"/>
            </a:pPr>
            <a:r>
              <a:rPr lang="en-US" dirty="0"/>
              <a:t>Double check eligible semesters and entry class. Do they match?  Export schools can modify the information</a:t>
            </a:r>
          </a:p>
          <a:p>
            <a:pPr marL="285750" indent="-285750">
              <a:buFont typeface="Arial" panose="020B0604020202020204" pitchFamily="34" charset="0"/>
              <a:buChar char="•"/>
            </a:pPr>
            <a:r>
              <a:rPr lang="en-US" dirty="0"/>
              <a:t>Click Fall 2021</a:t>
            </a:r>
          </a:p>
          <a:p>
            <a:pPr marL="285750" indent="-285750">
              <a:buFont typeface="Arial" panose="020B0604020202020204" pitchFamily="34" charset="0"/>
              <a:buChar char="•"/>
            </a:pPr>
            <a:r>
              <a:rPr lang="en-US" dirty="0"/>
              <a:t>Click Add STUDENT</a:t>
            </a:r>
          </a:p>
        </p:txBody>
      </p:sp>
      <p:cxnSp>
        <p:nvCxnSpPr>
          <p:cNvPr id="17" name="Straight Arrow Connector 16">
            <a:extLst>
              <a:ext uri="{FF2B5EF4-FFF2-40B4-BE49-F238E27FC236}">
                <a16:creationId xmlns:a16="http://schemas.microsoft.com/office/drawing/2014/main" id="{6CCB5EB5-162E-4ED3-B2E2-6C542CE5389D}"/>
              </a:ext>
            </a:extLst>
          </p:cNvPr>
          <p:cNvCxnSpPr/>
          <p:nvPr/>
        </p:nvCxnSpPr>
        <p:spPr>
          <a:xfrm flipH="1">
            <a:off x="3281363" y="5810250"/>
            <a:ext cx="3591664"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50" name="Straight Arrow Connector 49">
            <a:extLst>
              <a:ext uri="{FF2B5EF4-FFF2-40B4-BE49-F238E27FC236}">
                <a16:creationId xmlns:a16="http://schemas.microsoft.com/office/drawing/2014/main" id="{979975A2-896E-4653-AA40-9B8C4E727C7B}"/>
              </a:ext>
            </a:extLst>
          </p:cNvPr>
          <p:cNvCxnSpPr>
            <a:cxnSpLocks/>
          </p:cNvCxnSpPr>
          <p:nvPr/>
        </p:nvCxnSpPr>
        <p:spPr>
          <a:xfrm flipH="1">
            <a:off x="2062163" y="6179956"/>
            <a:ext cx="6232672" cy="311332"/>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214068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F7765-766C-49C3-BBE6-DB50B82B3993}"/>
              </a:ext>
            </a:extLst>
          </p:cNvPr>
          <p:cNvSpPr>
            <a:spLocks noGrp="1"/>
          </p:cNvSpPr>
          <p:nvPr>
            <p:ph type="title"/>
          </p:nvPr>
        </p:nvSpPr>
        <p:spPr/>
        <p:txBody>
          <a:bodyPr/>
          <a:lstStyle/>
          <a:p>
            <a:r>
              <a:rPr lang="en-US" dirty="0"/>
              <a:t>Updates, modifications and reminders</a:t>
            </a:r>
          </a:p>
        </p:txBody>
      </p:sp>
      <p:sp>
        <p:nvSpPr>
          <p:cNvPr id="3" name="Content Placeholder 2">
            <a:extLst>
              <a:ext uri="{FF2B5EF4-FFF2-40B4-BE49-F238E27FC236}">
                <a16:creationId xmlns:a16="http://schemas.microsoft.com/office/drawing/2014/main" id="{A09E6D21-EA08-4CB4-9239-36E9841F4B88}"/>
              </a:ext>
            </a:extLst>
          </p:cNvPr>
          <p:cNvSpPr>
            <a:spLocks noGrp="1"/>
          </p:cNvSpPr>
          <p:nvPr>
            <p:ph idx="1"/>
          </p:nvPr>
        </p:nvSpPr>
        <p:spPr/>
        <p:txBody>
          <a:bodyPr/>
          <a:lstStyle/>
          <a:p>
            <a:r>
              <a:rPr lang="en-US" dirty="0"/>
              <a:t>Missing first name – the EXPORT school can add a missing first name</a:t>
            </a:r>
          </a:p>
          <a:p>
            <a:r>
              <a:rPr lang="en-US" dirty="0"/>
              <a:t>Only EXPORT schools can ADD the record.  Import schools ENROLL the student</a:t>
            </a:r>
          </a:p>
          <a:p>
            <a:r>
              <a:rPr lang="en-US" dirty="0"/>
              <a:t>Leave of Absence – see snippet for visual directions</a:t>
            </a:r>
          </a:p>
          <a:p>
            <a:r>
              <a:rPr lang="en-US" dirty="0"/>
              <a:t>Not returning – see snippet for visual directions</a:t>
            </a:r>
          </a:p>
          <a:p>
            <a:r>
              <a:rPr lang="en-US" dirty="0"/>
              <a:t>Never enrolled – contact Janet for help</a:t>
            </a:r>
          </a:p>
        </p:txBody>
      </p:sp>
    </p:spTree>
    <p:extLst>
      <p:ext uri="{BB962C8B-B14F-4D97-AF65-F5344CB8AC3E}">
        <p14:creationId xmlns:p14="http://schemas.microsoft.com/office/powerpoint/2010/main" val="4228906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798C7F-C8CA-4799-BF37-3AB4642CD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1" name="Group 10">
            <a:extLst>
              <a:ext uri="{FF2B5EF4-FFF2-40B4-BE49-F238E27FC236}">
                <a16:creationId xmlns:a16="http://schemas.microsoft.com/office/drawing/2014/main" id="{87F0794B-55D3-4D2D-BDE7-4688ED321E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BE4C795B-1813-4CC6-B03F-8DD130BEAA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0F4C04D-5CD8-446B-BE3D-257172E6E4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DDC802E-606F-4F39-84B6-90DF0FE54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5B0C75-0136-4A39-9AB6-0F02C4527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ED2B52-3D40-46DE-8B54-99A4071578D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BCEC75-1B6B-45B2-8041-8D933FCF6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2FC789-056A-43CC-807E-4262CDC3E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C32FD3-76B0-40E7-89F2-E9C523210A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2E9447-8362-426C-840A-B6F2231F7B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F141DC8-83CE-4C21-A5BA-E2FFF3D866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2A697C-ECBC-40A9-AC69-BF96A34B91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2E988AF-5EFB-43D3-B93F-6E4F41A2C9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B312C1B-AAE2-4A6D-ACC7-ABAA75D4285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7B96146-61DA-44D6-A9DF-6DB41FCF2D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B33F93D-4439-46EE-97C4-9CECAAFDCF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14B275-A3D7-4BA4-B8CB-E7657100F3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D26EF3B-FBE7-4D57-8E01-553F50734A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CC1E671-BA54-4B31-9A2E-8F50BC57A2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36A704-3624-4ABF-9A67-0F52C2F3EF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FDC385D-BA34-481F-A991-A776E0B193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1EF033A-D8FB-416B-AE51-4E098A27D6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7C17B48-F458-4E9B-9331-56FCDC5B6A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7E44A4B-D453-46F0-A83D-AF0B33D5C59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6BEA9F-314B-440D-AE8D-21E1252EC5A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15EAFD0-4869-4612-ACDE-ABC703104E8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0F26706-7F23-4FF0-9CAF-F3C4F47C1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0195A72-345A-4E88-8D71-14DB3D1B60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DBF51A6-A3BC-49FE-BB01-E899281177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8DF911-744C-419B-83DC-39F270BBF4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2" name="Freeform: Shape 41">
            <a:extLst>
              <a:ext uri="{FF2B5EF4-FFF2-40B4-BE49-F238E27FC236}">
                <a16:creationId xmlns:a16="http://schemas.microsoft.com/office/drawing/2014/main" id="{216BB147-20D5-4D93-BDA5-1BC614D6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tx1"/>
              </a:solidFill>
            </a:endParaRPr>
          </a:p>
        </p:txBody>
      </p:sp>
      <p:sp>
        <p:nvSpPr>
          <p:cNvPr id="44" name="Freeform: Shape 43">
            <a:extLst>
              <a:ext uri="{FF2B5EF4-FFF2-40B4-BE49-F238E27FC236}">
                <a16:creationId xmlns:a16="http://schemas.microsoft.com/office/drawing/2014/main" id="{0A253F60-DE40-4508-A37A-61331DF1D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tx1"/>
              </a:solidFill>
            </a:endParaRPr>
          </a:p>
        </p:txBody>
      </p:sp>
      <p:sp>
        <p:nvSpPr>
          <p:cNvPr id="46" name="Rectangle 45">
            <a:extLst>
              <a:ext uri="{FF2B5EF4-FFF2-40B4-BE49-F238E27FC236}">
                <a16:creationId xmlns:a16="http://schemas.microsoft.com/office/drawing/2014/main" id="{326AD51D-D59E-4689-A5DF-6A9857053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48" name="Group 47">
            <a:extLst>
              <a:ext uri="{FF2B5EF4-FFF2-40B4-BE49-F238E27FC236}">
                <a16:creationId xmlns:a16="http://schemas.microsoft.com/office/drawing/2014/main" id="{05578CCE-1E06-4634-B7D3-B75915B79B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49" name="Straight Connector 48">
              <a:extLst>
                <a:ext uri="{FF2B5EF4-FFF2-40B4-BE49-F238E27FC236}">
                  <a16:creationId xmlns:a16="http://schemas.microsoft.com/office/drawing/2014/main" id="{758694FA-DDF2-4463-8E27-E40C7B705D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66F117C-BB6F-4A4D-B9E6-7352647BF5F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FDD06D7-A858-4BE9-B269-786451727C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B9716CE-4E07-44BE-9271-E478BBE78B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4E8B64A-EF2F-47BF-AF60-22693FBD5B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9EBB16F-B1A9-45AE-9C7A-503A402FBC4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F44818A-E73A-4763-8B27-B5244AD163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43A7F77-4F07-4CD4-B62F-B3AF76ADF4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C64748D-7F97-429F-8A7B-8D7EEB1E2C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BB97A24-973F-442A-99BA-8AC5FB1D1A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9732AE5-4438-4E42-834A-653713C0B6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E2B6CE-9310-4CD9-B1C7-2DBFB561374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959B4D1-86FF-4165-945E-3265E3F00D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8B56538-E579-4678-B2C4-190218F657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C898F5F-7AAE-453A-82FE-F4247F2F44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7D95DBF-0AAC-4741-91B1-649F6FE7D7A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B3F59BE-64EE-4780-9361-E231148A43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BE6D2F5-CA3E-4BC3-B8FE-49E3FAC000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EF74E0F-547D-4E30-B042-E040A163963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948BBB3-C56E-4DCA-B93A-71D4754768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6449CBA-E814-4F9C-9FC8-0B2E05BFBA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5F9BC37-BDF5-45BE-B728-B10A9565A1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14572B9-7D58-48F6-A290-9EF0975956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2C4CAC2-0AC5-408F-92EA-7FB0F63A5D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504E629-A4AD-411E-B4C0-B205748A1B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9BA5C51-7F10-4E99-BF13-383E0B5DEE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7F8EAE2-B22F-48D7-875C-C68B07B5C3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7E1B9FF-384B-455E-88A2-93A4CC7910F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9A8FF40-B2F4-4522-9598-E0F0279151C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79" name="Freeform: Shape 78">
            <a:extLst>
              <a:ext uri="{FF2B5EF4-FFF2-40B4-BE49-F238E27FC236}">
                <a16:creationId xmlns:a16="http://schemas.microsoft.com/office/drawing/2014/main" id="{7A6DA27B-24A2-4FAF-9CB9-A814BF835B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grpSp>
        <p:nvGrpSpPr>
          <p:cNvPr id="81" name="Group 80">
            <a:extLst>
              <a:ext uri="{FF2B5EF4-FFF2-40B4-BE49-F238E27FC236}">
                <a16:creationId xmlns:a16="http://schemas.microsoft.com/office/drawing/2014/main" id="{ED48258A-6826-4A24-97F8-B65FE4D99A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82" name="Straight Connector 81">
              <a:extLst>
                <a:ext uri="{FF2B5EF4-FFF2-40B4-BE49-F238E27FC236}">
                  <a16:creationId xmlns:a16="http://schemas.microsoft.com/office/drawing/2014/main" id="{A43F6B7F-6CF7-4212-8A4C-0AF81FCC70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CD379A7-2614-4A67-8607-5A9FF0118E5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972002F-2AF6-4170-83C8-3AC461AEA5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F1082F6-3D56-4AD7-A271-A7CDEE46C2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CCEA333-BCA4-414F-8235-43D426595D4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87971C1-BBD6-4201-A93D-DF09B2B427D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28F0E17-F524-4028-ABA2-99D293B7F9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9CA3BF8-B976-46BC-9FD8-0BBFED3A5F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30B60B9-F7F0-4B6E-848E-94EB0E9D17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F33B57A-CBB1-4201-BB5A-75E5AB6F86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16721E5-E31C-4F26-9D10-29EDA029E0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DADFEDD-1B94-4EA7-B826-5E342BD4B68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F0AE683-15D4-4904-BB82-96ADABE671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EF4A50C-5A07-4204-8915-10F2B32D60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E84E616-3881-4F89-8F3A-EC4C9F3EB4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ACE3E7B-5CF6-4605-8EA9-F03A222AAE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77AE8FF-E1E0-49F8-972B-3BCAD57D05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8F76A8B-AC15-4215-884C-57C94FE75C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29813CA-E925-41BB-A818-AEEBD58D78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ED9DD07-B629-4508-99B3-666544E5D8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859C10A-6DEF-4B98-9208-9681745D09F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8F930A6-B089-462C-8699-E7DEC651D1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9FCA652-5425-4350-80D2-DF3A729324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14C2703-817B-4E61-B0C1-B8A18B7B71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9756F19-602C-437D-89D3-AA582DE6E1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D912F9B-FBEE-468E-9E40-4A911738B0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3008689-B0A9-46C9-888F-0427372872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AA2E07E-83FC-4A07-A945-64C914BB2AA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BC3CD54-7A49-4290-9D69-AC69160EE76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12" name="Rectangle 111">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4" name="Rectangle 113">
            <a:extLst>
              <a:ext uri="{FF2B5EF4-FFF2-40B4-BE49-F238E27FC236}">
                <a16:creationId xmlns:a16="http://schemas.microsoft.com/office/drawing/2014/main" id="{BA6285CA-6AFA-4F27-AFB5-1B32CDE09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6" name="Flowchart: Document 8">
            <a:extLst>
              <a:ext uri="{FF2B5EF4-FFF2-40B4-BE49-F238E27FC236}">
                <a16:creationId xmlns:a16="http://schemas.microsoft.com/office/drawing/2014/main" id="{4BE5C09D-B3C1-42F3-B945-39AEDFD198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46597" y="287679"/>
            <a:ext cx="6867330" cy="62733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 name="connsiteX0" fmla="*/ 17 w 21656"/>
              <a:gd name="connsiteY0" fmla="*/ 147 h 47742"/>
              <a:gd name="connsiteX1" fmla="*/ 21637 w 21656"/>
              <a:gd name="connsiteY1" fmla="*/ 0 h 47742"/>
              <a:gd name="connsiteX2" fmla="*/ 21656 w 21656"/>
              <a:gd name="connsiteY2" fmla="*/ 43796 h 47742"/>
              <a:gd name="connsiteX3" fmla="*/ 0 w 21656"/>
              <a:gd name="connsiteY3" fmla="*/ 46582 h 47742"/>
              <a:gd name="connsiteX4" fmla="*/ 17 w 21656"/>
              <a:gd name="connsiteY4" fmla="*/ 147 h 47742"/>
              <a:gd name="connsiteX0" fmla="*/ 17 w 21663"/>
              <a:gd name="connsiteY0" fmla="*/ 73 h 47668"/>
              <a:gd name="connsiteX1" fmla="*/ 21663 w 21663"/>
              <a:gd name="connsiteY1" fmla="*/ 0 h 47668"/>
              <a:gd name="connsiteX2" fmla="*/ 21656 w 21663"/>
              <a:gd name="connsiteY2" fmla="*/ 43722 h 47668"/>
              <a:gd name="connsiteX3" fmla="*/ 0 w 21663"/>
              <a:gd name="connsiteY3" fmla="*/ 46508 h 47668"/>
              <a:gd name="connsiteX4" fmla="*/ 17 w 21663"/>
              <a:gd name="connsiteY4" fmla="*/ 73 h 47668"/>
              <a:gd name="connsiteX0" fmla="*/ 5 w 21671"/>
              <a:gd name="connsiteY0" fmla="*/ 73 h 47668"/>
              <a:gd name="connsiteX1" fmla="*/ 21671 w 21671"/>
              <a:gd name="connsiteY1" fmla="*/ 0 h 47668"/>
              <a:gd name="connsiteX2" fmla="*/ 21664 w 21671"/>
              <a:gd name="connsiteY2" fmla="*/ 43722 h 47668"/>
              <a:gd name="connsiteX3" fmla="*/ 8 w 21671"/>
              <a:gd name="connsiteY3" fmla="*/ 46508 h 47668"/>
              <a:gd name="connsiteX4" fmla="*/ 5 w 21671"/>
              <a:gd name="connsiteY4" fmla="*/ 73 h 47668"/>
              <a:gd name="connsiteX0" fmla="*/ 5 w 21671"/>
              <a:gd name="connsiteY0" fmla="*/ 73 h 47668"/>
              <a:gd name="connsiteX1" fmla="*/ 21671 w 21671"/>
              <a:gd name="connsiteY1" fmla="*/ 0 h 47668"/>
              <a:gd name="connsiteX2" fmla="*/ 21670 w 21671"/>
              <a:gd name="connsiteY2" fmla="*/ 43722 h 47668"/>
              <a:gd name="connsiteX3" fmla="*/ 8 w 21671"/>
              <a:gd name="connsiteY3" fmla="*/ 46508 h 47668"/>
              <a:gd name="connsiteX4" fmla="*/ 5 w 21671"/>
              <a:gd name="connsiteY4" fmla="*/ 73 h 47668"/>
              <a:gd name="connsiteX0" fmla="*/ 4 w 21676"/>
              <a:gd name="connsiteY0" fmla="*/ 0 h 47722"/>
              <a:gd name="connsiteX1" fmla="*/ 21676 w 21676"/>
              <a:gd name="connsiteY1" fmla="*/ 54 h 47722"/>
              <a:gd name="connsiteX2" fmla="*/ 21675 w 21676"/>
              <a:gd name="connsiteY2" fmla="*/ 43776 h 47722"/>
              <a:gd name="connsiteX3" fmla="*/ 13 w 21676"/>
              <a:gd name="connsiteY3" fmla="*/ 46562 h 47722"/>
              <a:gd name="connsiteX4" fmla="*/ 4 w 21676"/>
              <a:gd name="connsiteY4" fmla="*/ 0 h 4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6" h="47722">
                <a:moveTo>
                  <a:pt x="4" y="0"/>
                </a:moveTo>
                <a:lnTo>
                  <a:pt x="21676" y="54"/>
                </a:lnTo>
                <a:cubicBezTo>
                  <a:pt x="21676" y="5828"/>
                  <a:pt x="21675" y="38002"/>
                  <a:pt x="21675" y="43776"/>
                </a:cubicBezTo>
                <a:cubicBezTo>
                  <a:pt x="10875" y="43776"/>
                  <a:pt x="10813" y="50312"/>
                  <a:pt x="13" y="46562"/>
                </a:cubicBezTo>
                <a:cubicBezTo>
                  <a:pt x="32" y="31095"/>
                  <a:pt x="-15" y="15467"/>
                  <a:pt x="4" y="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18" name="Group 117">
            <a:extLst>
              <a:ext uri="{FF2B5EF4-FFF2-40B4-BE49-F238E27FC236}">
                <a16:creationId xmlns:a16="http://schemas.microsoft.com/office/drawing/2014/main" id="{628E122F-BCB2-43BD-850B-48491CEEF4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19" name="Straight Connector 118">
              <a:extLst>
                <a:ext uri="{FF2B5EF4-FFF2-40B4-BE49-F238E27FC236}">
                  <a16:creationId xmlns:a16="http://schemas.microsoft.com/office/drawing/2014/main" id="{414FAAF8-31CB-4B07-B529-5A88EFF682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46BA361-B0A5-4ABB-A288-CFDE7BAEF4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453021D8-E018-4408-8CCA-024F3FC311B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2B92D8BD-E859-46F2-89FC-FC259125D1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731C846-C584-4E9F-872D-500B07D1090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9FD6636C-54CD-4310-9F2B-9A9CF3EC9BD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88113FA-166F-40E3-991C-33200E38763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5DD2EA6-4E91-475D-B141-030955A02E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77A4A45-7AB6-4608-9030-A70A5E3B30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8252ABC-9FDF-43E9-A030-94081E5837E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D5000E7-8B90-4C3E-9DA8-8A7DF0152FA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DD251B8-330C-4939-93B6-C4FEDF6ACF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763F2D5-1D97-451F-9EE1-C959342FC9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9B81618-BDA5-46C2-A54E-4448465A58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15D9E70-4AC3-46E9-93DB-07CB2B41EF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5B884CB-61A3-4841-A661-215EE93E31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1808844-2CD5-4FB3-B3F6-CE5B82F89A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9FFDFB79-ADB0-49E8-919B-A0BB9190FF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3AABDCA-76BB-4D33-8117-D688C0BF9A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7C3DC4D8-930D-4D21-A1D0-45FF81BA15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FC86F57-A8B2-4BA9-8751-CF0F43F25B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E6A34578-DE1C-4566-8856-1430B428B8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8DEE8827-9D87-4C09-9A85-FB043BFB0E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FE11D9A-8DF5-4CD5-9B3C-4BBE699087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6150C108-376E-4B3A-84BE-5288AC2D51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FBF9B4D-FC7D-4A99-9AD8-90C125364F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C747BAB4-EE42-4FB9-ABB4-6ABF823F6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F56D09A2-DE8A-4396-A490-AC84A3878A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37F35D0F-3113-4375-9BA7-093C9BC71A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4" name="Content Placeholder 3">
            <a:extLst>
              <a:ext uri="{FF2B5EF4-FFF2-40B4-BE49-F238E27FC236}">
                <a16:creationId xmlns:a16="http://schemas.microsoft.com/office/drawing/2014/main" id="{E83B2DE0-E67A-497C-8D65-6BCF5348DF06}"/>
              </a:ext>
            </a:extLst>
          </p:cNvPr>
          <p:cNvPicPr>
            <a:picLocks noGrp="1" noChangeAspect="1"/>
          </p:cNvPicPr>
          <p:nvPr>
            <p:ph idx="1"/>
          </p:nvPr>
        </p:nvPicPr>
        <p:blipFill rotWithShape="1">
          <a:blip r:embed="rId2"/>
          <a:srcRect r="-1" b="2127"/>
          <a:stretch/>
        </p:blipFill>
        <p:spPr>
          <a:xfrm>
            <a:off x="175917" y="168275"/>
            <a:ext cx="11863679" cy="6531364"/>
          </a:xfrm>
          <a:prstGeom prst="rect">
            <a:avLst/>
          </a:prstGeom>
        </p:spPr>
      </p:pic>
      <p:pic>
        <p:nvPicPr>
          <p:cNvPr id="5" name="Picture 4">
            <a:extLst>
              <a:ext uri="{FF2B5EF4-FFF2-40B4-BE49-F238E27FC236}">
                <a16:creationId xmlns:a16="http://schemas.microsoft.com/office/drawing/2014/main" id="{C1776330-B40C-4106-B4C4-4CEB3D51311F}"/>
              </a:ext>
            </a:extLst>
          </p:cNvPr>
          <p:cNvPicPr>
            <a:picLocks noChangeAspect="1"/>
          </p:cNvPicPr>
          <p:nvPr/>
        </p:nvPicPr>
        <p:blipFill>
          <a:blip r:embed="rId3"/>
          <a:stretch>
            <a:fillRect/>
          </a:stretch>
        </p:blipFill>
        <p:spPr>
          <a:xfrm>
            <a:off x="16613" y="0"/>
            <a:ext cx="12039587" cy="6858000"/>
          </a:xfrm>
          <a:prstGeom prst="rect">
            <a:avLst/>
          </a:prstGeom>
        </p:spPr>
      </p:pic>
      <p:sp>
        <p:nvSpPr>
          <p:cNvPr id="6" name="Rectangle 5">
            <a:extLst>
              <a:ext uri="{FF2B5EF4-FFF2-40B4-BE49-F238E27FC236}">
                <a16:creationId xmlns:a16="http://schemas.microsoft.com/office/drawing/2014/main" id="{A3B35128-E402-4F52-9089-D7D36F2BE5AC}"/>
              </a:ext>
            </a:extLst>
          </p:cNvPr>
          <p:cNvSpPr/>
          <p:nvPr/>
        </p:nvSpPr>
        <p:spPr>
          <a:xfrm>
            <a:off x="7410450" y="4629236"/>
            <a:ext cx="3744763" cy="1605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Deep breath</a:t>
            </a:r>
          </a:p>
        </p:txBody>
      </p:sp>
    </p:spTree>
    <p:extLst>
      <p:ext uri="{BB962C8B-B14F-4D97-AF65-F5344CB8AC3E}">
        <p14:creationId xmlns:p14="http://schemas.microsoft.com/office/powerpoint/2010/main" val="1420901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0DF9E-1EB4-493D-AADE-4C76C6C6A0B2}"/>
              </a:ext>
            </a:extLst>
          </p:cNvPr>
          <p:cNvSpPr>
            <a:spLocks noGrp="1"/>
          </p:cNvSpPr>
          <p:nvPr>
            <p:ph type="title"/>
          </p:nvPr>
        </p:nvSpPr>
        <p:spPr/>
        <p:txBody>
          <a:bodyPr/>
          <a:lstStyle/>
          <a:p>
            <a:r>
              <a:rPr lang="en-US" dirty="0"/>
              <a:t>Annual Dues – 2021-22</a:t>
            </a:r>
          </a:p>
        </p:txBody>
      </p:sp>
      <p:sp>
        <p:nvSpPr>
          <p:cNvPr id="3" name="Content Placeholder 2">
            <a:extLst>
              <a:ext uri="{FF2B5EF4-FFF2-40B4-BE49-F238E27FC236}">
                <a16:creationId xmlns:a16="http://schemas.microsoft.com/office/drawing/2014/main" id="{86046E68-A7CC-4F28-85A3-68160E1370C2}"/>
              </a:ext>
            </a:extLst>
          </p:cNvPr>
          <p:cNvSpPr>
            <a:spLocks noGrp="1"/>
          </p:cNvSpPr>
          <p:nvPr>
            <p:ph idx="1"/>
          </p:nvPr>
        </p:nvSpPr>
        <p:spPr/>
        <p:txBody>
          <a:bodyPr>
            <a:normAutofit/>
          </a:bodyPr>
          <a:lstStyle/>
          <a:p>
            <a:r>
              <a:rPr lang="en-US" dirty="0"/>
              <a:t>645 members have paid their 21-22 annual Membership Dues Receipts are emailed upon receipt of payment </a:t>
            </a:r>
          </a:p>
          <a:p>
            <a:r>
              <a:rPr lang="en-US" dirty="0"/>
              <a:t>You can always check by looking for a PAID date on your online Dues Invoice</a:t>
            </a:r>
          </a:p>
          <a:p>
            <a:r>
              <a:rPr lang="en-US" dirty="0"/>
              <a:t>Please reach out to Kristine if you have any issues/questions about Membership Dues - KLEV@tuitionexchange.org</a:t>
            </a:r>
          </a:p>
          <a:p>
            <a:endParaRPr lang="en-US" dirty="0"/>
          </a:p>
        </p:txBody>
      </p:sp>
    </p:spTree>
    <p:extLst>
      <p:ext uri="{BB962C8B-B14F-4D97-AF65-F5344CB8AC3E}">
        <p14:creationId xmlns:p14="http://schemas.microsoft.com/office/powerpoint/2010/main" val="638249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5DBD-7874-4B36-9399-9C112A438EB2}"/>
              </a:ext>
            </a:extLst>
          </p:cNvPr>
          <p:cNvSpPr>
            <a:spLocks noGrp="1"/>
          </p:cNvSpPr>
          <p:nvPr>
            <p:ph type="title"/>
          </p:nvPr>
        </p:nvSpPr>
        <p:spPr/>
        <p:txBody>
          <a:bodyPr/>
          <a:lstStyle/>
          <a:p>
            <a:r>
              <a:rPr lang="en-US" dirty="0"/>
              <a:t>Today’s Focus</a:t>
            </a:r>
          </a:p>
        </p:txBody>
      </p:sp>
      <p:sp>
        <p:nvSpPr>
          <p:cNvPr id="3" name="Content Placeholder 2">
            <a:extLst>
              <a:ext uri="{FF2B5EF4-FFF2-40B4-BE49-F238E27FC236}">
                <a16:creationId xmlns:a16="http://schemas.microsoft.com/office/drawing/2014/main" id="{EBE193FC-C97C-45B1-AA75-1F6E89D8CC42}"/>
              </a:ext>
            </a:extLst>
          </p:cNvPr>
          <p:cNvSpPr>
            <a:spLocks noGrp="1"/>
          </p:cNvSpPr>
          <p:nvPr>
            <p:ph idx="1"/>
          </p:nvPr>
        </p:nvSpPr>
        <p:spPr/>
        <p:txBody>
          <a:bodyPr/>
          <a:lstStyle/>
          <a:p>
            <a:r>
              <a:rPr lang="en-US" dirty="0"/>
              <a:t>Enrollment Report </a:t>
            </a:r>
          </a:p>
          <a:p>
            <a:r>
              <a:rPr lang="en-US" dirty="0"/>
              <a:t>Dues and Fees</a:t>
            </a:r>
          </a:p>
          <a:p>
            <a:r>
              <a:rPr lang="en-US" dirty="0"/>
              <a:t>Capacity</a:t>
            </a:r>
          </a:p>
        </p:txBody>
      </p:sp>
      <p:pic>
        <p:nvPicPr>
          <p:cNvPr id="6" name="Picture 5">
            <a:extLst>
              <a:ext uri="{FF2B5EF4-FFF2-40B4-BE49-F238E27FC236}">
                <a16:creationId xmlns:a16="http://schemas.microsoft.com/office/drawing/2014/main" id="{C2BC6972-3F13-45C6-9B8D-F1ABBF7AFC9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28684" y="135215"/>
            <a:ext cx="6410325" cy="6229350"/>
          </a:xfrm>
          <a:prstGeom prst="rect">
            <a:avLst/>
          </a:prstGeom>
        </p:spPr>
      </p:pic>
    </p:spTree>
    <p:extLst>
      <p:ext uri="{BB962C8B-B14F-4D97-AF65-F5344CB8AC3E}">
        <p14:creationId xmlns:p14="http://schemas.microsoft.com/office/powerpoint/2010/main" val="3410050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4E697-C800-4A19-A38D-22608FF65633}"/>
              </a:ext>
            </a:extLst>
          </p:cNvPr>
          <p:cNvSpPr>
            <a:spLocks noGrp="1"/>
          </p:cNvSpPr>
          <p:nvPr>
            <p:ph type="title"/>
          </p:nvPr>
        </p:nvSpPr>
        <p:spPr/>
        <p:txBody>
          <a:bodyPr/>
          <a:lstStyle/>
          <a:p>
            <a:r>
              <a:rPr lang="en-US" dirty="0"/>
              <a:t>Participation Fees</a:t>
            </a:r>
          </a:p>
        </p:txBody>
      </p:sp>
      <p:sp>
        <p:nvSpPr>
          <p:cNvPr id="3" name="Content Placeholder 2">
            <a:extLst>
              <a:ext uri="{FF2B5EF4-FFF2-40B4-BE49-F238E27FC236}">
                <a16:creationId xmlns:a16="http://schemas.microsoft.com/office/drawing/2014/main" id="{26AD59D3-3638-42BA-A320-E0EAD66B45EA}"/>
              </a:ext>
            </a:extLst>
          </p:cNvPr>
          <p:cNvSpPr>
            <a:spLocks noGrp="1"/>
          </p:cNvSpPr>
          <p:nvPr>
            <p:ph idx="1"/>
          </p:nvPr>
        </p:nvSpPr>
        <p:spPr/>
        <p:txBody>
          <a:bodyPr>
            <a:normAutofit fontScale="92500" lnSpcReduction="10000"/>
          </a:bodyPr>
          <a:lstStyle/>
          <a:p>
            <a:r>
              <a:rPr lang="en-US" dirty="0"/>
              <a:t>On September 16, the Participation Fee Invoice will be available. </a:t>
            </a:r>
          </a:p>
          <a:p>
            <a:r>
              <a:rPr lang="en-US" dirty="0"/>
              <a:t>Once your Enrollment Report is complete, submit on your Enrollment Report, the Participation Fee Invoice will generate</a:t>
            </a:r>
          </a:p>
          <a:p>
            <a:r>
              <a:rPr lang="en-US" dirty="0"/>
              <a:t>Select the online payment button at that point (credit card or ACH), or print invoice for payment by check</a:t>
            </a:r>
          </a:p>
          <a:p>
            <a:r>
              <a:rPr lang="en-US" dirty="0"/>
              <a:t>Receipts are emailed upon receipt of payment - you can always check by looking for a PAID date on your online P-Fees Invoice</a:t>
            </a:r>
          </a:p>
          <a:p>
            <a:r>
              <a:rPr lang="en-US" dirty="0"/>
              <a:t>Please reach out to Kristine if you have any issues/questions about Participation Fees - KLEV@tuitionexchange.org</a:t>
            </a:r>
          </a:p>
          <a:p>
            <a:endParaRPr lang="en-US" dirty="0"/>
          </a:p>
        </p:txBody>
      </p:sp>
    </p:spTree>
    <p:extLst>
      <p:ext uri="{BB962C8B-B14F-4D97-AF65-F5344CB8AC3E}">
        <p14:creationId xmlns:p14="http://schemas.microsoft.com/office/powerpoint/2010/main" val="3879399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9" name="Rectangle 208">
            <a:extLst>
              <a:ext uri="{FF2B5EF4-FFF2-40B4-BE49-F238E27FC236}">
                <a16:creationId xmlns:a16="http://schemas.microsoft.com/office/drawing/2014/main" id="{40C85150-646B-4AB7-9F43-FC7AB7E6D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1" name="Rectangle 210">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3" name="Right Triangle 212">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4145" y="1559143"/>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5" name="Group 214">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216" name="Straight Connector 215">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64" name="Content Placeholder 163">
            <a:extLst>
              <a:ext uri="{FF2B5EF4-FFF2-40B4-BE49-F238E27FC236}">
                <a16:creationId xmlns:a16="http://schemas.microsoft.com/office/drawing/2014/main" id="{EDD7C81C-52C1-4EDE-A85C-8DF7E82E8DF9}"/>
              </a:ext>
            </a:extLst>
          </p:cNvPr>
          <p:cNvSpPr>
            <a:spLocks noGrp="1"/>
          </p:cNvSpPr>
          <p:nvPr>
            <p:ph idx="1"/>
          </p:nvPr>
        </p:nvSpPr>
        <p:spPr>
          <a:xfrm>
            <a:off x="521481" y="1698054"/>
            <a:ext cx="4952999" cy="3009494"/>
          </a:xfrm>
        </p:spPr>
        <p:txBody>
          <a:bodyPr>
            <a:normAutofit/>
          </a:bodyPr>
          <a:lstStyle/>
          <a:p>
            <a:r>
              <a:rPr lang="en-US" sz="1800" dirty="0"/>
              <a:t>Be bold</a:t>
            </a:r>
          </a:p>
          <a:p>
            <a:r>
              <a:rPr lang="en-US" sz="1800" dirty="0"/>
              <a:t>Consider the options</a:t>
            </a:r>
          </a:p>
          <a:p>
            <a:r>
              <a:rPr lang="en-US" sz="1800" dirty="0"/>
              <a:t>Recognize the enrollment pattern at your school</a:t>
            </a:r>
          </a:p>
          <a:p>
            <a:r>
              <a:rPr lang="en-US" sz="1800" dirty="0"/>
              <a:t>Collaboration is the key to TE success</a:t>
            </a:r>
          </a:p>
        </p:txBody>
      </p:sp>
      <p:pic>
        <p:nvPicPr>
          <p:cNvPr id="4" name="Content Placeholder 3">
            <a:extLst>
              <a:ext uri="{FF2B5EF4-FFF2-40B4-BE49-F238E27FC236}">
                <a16:creationId xmlns:a16="http://schemas.microsoft.com/office/drawing/2014/main" id="{FBE194A5-D73D-473E-BC05-2463510BC34B}"/>
              </a:ext>
            </a:extLst>
          </p:cNvPr>
          <p:cNvPicPr>
            <a:picLocks noChangeAspect="1"/>
          </p:cNvPicPr>
          <p:nvPr/>
        </p:nvPicPr>
        <p:blipFill rotWithShape="1">
          <a:blip r:embed="rId2"/>
          <a:srcRect r="2375" b="2"/>
          <a:stretch/>
        </p:blipFill>
        <p:spPr>
          <a:xfrm>
            <a:off x="6075730" y="-3440"/>
            <a:ext cx="6129239" cy="6861439"/>
          </a:xfrm>
          <a:prstGeom prst="rect">
            <a:avLst/>
          </a:prstGeom>
        </p:spPr>
      </p:pic>
      <p:sp>
        <p:nvSpPr>
          <p:cNvPr id="5" name="Rectangle 4">
            <a:extLst>
              <a:ext uri="{FF2B5EF4-FFF2-40B4-BE49-F238E27FC236}">
                <a16:creationId xmlns:a16="http://schemas.microsoft.com/office/drawing/2014/main" id="{5F296F0C-FF93-4C63-9BAC-ADDA6C57CB97}"/>
              </a:ext>
            </a:extLst>
          </p:cNvPr>
          <p:cNvSpPr/>
          <p:nvPr/>
        </p:nvSpPr>
        <p:spPr>
          <a:xfrm>
            <a:off x="792154" y="625899"/>
            <a:ext cx="4476665" cy="91022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a:t>Capacity</a:t>
            </a:r>
          </a:p>
        </p:txBody>
      </p:sp>
    </p:spTree>
    <p:extLst>
      <p:ext uri="{BB962C8B-B14F-4D97-AF65-F5344CB8AC3E}">
        <p14:creationId xmlns:p14="http://schemas.microsoft.com/office/powerpoint/2010/main" val="241866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B73489-D0E4-4C8B-884B-43A00CCD3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ight Triangle 12">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1" y="1559140"/>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6" name="Straight Connector 15">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38AF907-C19F-4E61-B1BF-9E04496F26ED}"/>
              </a:ext>
            </a:extLst>
          </p:cNvPr>
          <p:cNvSpPr>
            <a:spLocks noGrp="1"/>
          </p:cNvSpPr>
          <p:nvPr>
            <p:ph type="title"/>
          </p:nvPr>
        </p:nvSpPr>
        <p:spPr>
          <a:xfrm>
            <a:off x="457200" y="725469"/>
            <a:ext cx="4952999" cy="2247614"/>
          </a:xfrm>
        </p:spPr>
        <p:txBody>
          <a:bodyPr>
            <a:normAutofit/>
          </a:bodyPr>
          <a:lstStyle/>
          <a:p>
            <a:r>
              <a:rPr lang="en-US" dirty="0"/>
              <a:t>Capacity </a:t>
            </a:r>
          </a:p>
        </p:txBody>
      </p:sp>
      <p:sp>
        <p:nvSpPr>
          <p:cNvPr id="3" name="Content Placeholder 2">
            <a:extLst>
              <a:ext uri="{FF2B5EF4-FFF2-40B4-BE49-F238E27FC236}">
                <a16:creationId xmlns:a16="http://schemas.microsoft.com/office/drawing/2014/main" id="{929CAF54-2D4D-48B3-8884-3E6E8418BC66}"/>
              </a:ext>
            </a:extLst>
          </p:cNvPr>
          <p:cNvSpPr>
            <a:spLocks noGrp="1"/>
          </p:cNvSpPr>
          <p:nvPr>
            <p:ph idx="1"/>
          </p:nvPr>
        </p:nvSpPr>
        <p:spPr>
          <a:xfrm>
            <a:off x="457200" y="3264832"/>
            <a:ext cx="4952999" cy="3009494"/>
          </a:xfrm>
        </p:spPr>
        <p:txBody>
          <a:bodyPr>
            <a:normAutofit/>
          </a:bodyPr>
          <a:lstStyle/>
          <a:p>
            <a:r>
              <a:rPr lang="en-US" sz="1800" dirty="0"/>
              <a:t>Empty seats in the classroom?</a:t>
            </a:r>
          </a:p>
          <a:p>
            <a:r>
              <a:rPr lang="en-US" sz="1800" dirty="0"/>
              <a:t>Available beds in the residence halls?</a:t>
            </a:r>
          </a:p>
          <a:p>
            <a:r>
              <a:rPr lang="en-US" sz="1800" dirty="0"/>
              <a:t>How many are using the dining hall?</a:t>
            </a:r>
          </a:p>
          <a:p>
            <a:r>
              <a:rPr lang="en-US" sz="1800" dirty="0"/>
              <a:t>What is your overall student headcount v full time equivalents (FTE)</a:t>
            </a:r>
          </a:p>
        </p:txBody>
      </p:sp>
      <p:sp>
        <p:nvSpPr>
          <p:cNvPr id="46" name="Flowchart: Document 45">
            <a:extLst>
              <a:ext uri="{FF2B5EF4-FFF2-40B4-BE49-F238E27FC236}">
                <a16:creationId xmlns:a16="http://schemas.microsoft.com/office/drawing/2014/main" id="{A890253F-325A-4AC7-AF5F-06FB890E8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455724" y="2105114"/>
            <a:ext cx="6858000" cy="2647778"/>
          </a:xfrm>
          <a:prstGeom prst="flowChartDocumen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 name="Picture 3">
            <a:extLst>
              <a:ext uri="{FF2B5EF4-FFF2-40B4-BE49-F238E27FC236}">
                <a16:creationId xmlns:a16="http://schemas.microsoft.com/office/drawing/2014/main" id="{148D66C6-3264-4EA5-A737-352A0D8D92D0}"/>
              </a:ext>
            </a:extLst>
          </p:cNvPr>
          <p:cNvPicPr>
            <a:picLocks noChangeAspect="1"/>
          </p:cNvPicPr>
          <p:nvPr/>
        </p:nvPicPr>
        <p:blipFill rotWithShape="1">
          <a:blip r:embed="rId2"/>
          <a:srcRect t="16735" r="1" b="29766"/>
          <a:stretch/>
        </p:blipFill>
        <p:spPr>
          <a:xfrm>
            <a:off x="6025896" y="457200"/>
            <a:ext cx="5879592" cy="5879592"/>
          </a:xfrm>
          <a:custGeom>
            <a:avLst/>
            <a:gdLst/>
            <a:ahLst/>
            <a:cxnLst/>
            <a:rect l="l" t="t" r="r" b="b"/>
            <a:pathLst>
              <a:path w="5777910" h="5777910">
                <a:moveTo>
                  <a:pt x="2888955" y="0"/>
                </a:moveTo>
                <a:cubicBezTo>
                  <a:pt x="4484481" y="0"/>
                  <a:pt x="5777910" y="1293429"/>
                  <a:pt x="5777910" y="2888955"/>
                </a:cubicBezTo>
                <a:cubicBezTo>
                  <a:pt x="5777910" y="4484481"/>
                  <a:pt x="4484481" y="5777910"/>
                  <a:pt x="2888955" y="5777910"/>
                </a:cubicBezTo>
                <a:cubicBezTo>
                  <a:pt x="1293429" y="5777910"/>
                  <a:pt x="0" y="4484481"/>
                  <a:pt x="0" y="2888955"/>
                </a:cubicBezTo>
                <a:cubicBezTo>
                  <a:pt x="0" y="1293429"/>
                  <a:pt x="1293429" y="0"/>
                  <a:pt x="2888955" y="0"/>
                </a:cubicBezTo>
                <a:close/>
              </a:path>
            </a:pathLst>
          </a:custGeom>
        </p:spPr>
      </p:pic>
      <p:sp>
        <p:nvSpPr>
          <p:cNvPr id="5" name="Slide Number Placeholder 4">
            <a:extLst>
              <a:ext uri="{FF2B5EF4-FFF2-40B4-BE49-F238E27FC236}">
                <a16:creationId xmlns:a16="http://schemas.microsoft.com/office/drawing/2014/main" id="{C1559647-1E03-446A-952B-4E7010DE0C0D}"/>
              </a:ext>
            </a:extLst>
          </p:cNvPr>
          <p:cNvSpPr>
            <a:spLocks noGrp="1"/>
          </p:cNvSpPr>
          <p:nvPr>
            <p:ph type="sldNum" sz="quarter" idx="12"/>
          </p:nvPr>
        </p:nvSpPr>
        <p:spPr/>
        <p:txBody>
          <a:bodyPr/>
          <a:lstStyle/>
          <a:p>
            <a:fld id="{11A71338-8BA2-4C79-A6C5-5A8E30081D0C}" type="slidenum">
              <a:rPr lang="en-US" smtClean="0"/>
              <a:t>22</a:t>
            </a:fld>
            <a:endParaRPr lang="en-US" dirty="0"/>
          </a:p>
        </p:txBody>
      </p:sp>
    </p:spTree>
    <p:extLst>
      <p:ext uri="{BB962C8B-B14F-4D97-AF65-F5344CB8AC3E}">
        <p14:creationId xmlns:p14="http://schemas.microsoft.com/office/powerpoint/2010/main" val="2948191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F90B2-B7AB-409A-AD5A-A21DC5CCAEE6}"/>
              </a:ext>
            </a:extLst>
          </p:cNvPr>
          <p:cNvSpPr>
            <a:spLocks noGrp="1"/>
          </p:cNvSpPr>
          <p:nvPr>
            <p:ph type="title"/>
          </p:nvPr>
        </p:nvSpPr>
        <p:spPr/>
        <p:txBody>
          <a:bodyPr/>
          <a:lstStyle/>
          <a:p>
            <a:r>
              <a:rPr lang="en-US" dirty="0"/>
              <a:t>Capacity</a:t>
            </a:r>
          </a:p>
        </p:txBody>
      </p:sp>
      <p:sp>
        <p:nvSpPr>
          <p:cNvPr id="3" name="Content Placeholder 2">
            <a:extLst>
              <a:ext uri="{FF2B5EF4-FFF2-40B4-BE49-F238E27FC236}">
                <a16:creationId xmlns:a16="http://schemas.microsoft.com/office/drawing/2014/main" id="{CB27E749-D57F-4DD7-81CC-160946CFD274}"/>
              </a:ext>
            </a:extLst>
          </p:cNvPr>
          <p:cNvSpPr>
            <a:spLocks noGrp="1"/>
          </p:cNvSpPr>
          <p:nvPr>
            <p:ph idx="1"/>
          </p:nvPr>
        </p:nvSpPr>
        <p:spPr/>
        <p:txBody>
          <a:bodyPr/>
          <a:lstStyle/>
          <a:p>
            <a:r>
              <a:rPr lang="en-US" dirty="0"/>
              <a:t>There is no reason to not offer a TE scholarship to all eligible applicants.</a:t>
            </a:r>
          </a:p>
          <a:p>
            <a:r>
              <a:rPr lang="en-US" dirty="0"/>
              <a:t>Work with Admissions to help the student understand the value of graduating from your school.</a:t>
            </a:r>
          </a:p>
          <a:p>
            <a:r>
              <a:rPr lang="en-US" dirty="0"/>
              <a:t>Review the average YIELD rate with Admissions.  </a:t>
            </a:r>
          </a:p>
          <a:p>
            <a:r>
              <a:rPr lang="en-US" dirty="0"/>
              <a:t>Be sure to keep Financial Aid in the loop.</a:t>
            </a:r>
          </a:p>
          <a:p>
            <a:r>
              <a:rPr lang="en-US" dirty="0"/>
              <a:t>Many students shop – do your best to help the student make the right decision</a:t>
            </a:r>
          </a:p>
        </p:txBody>
      </p:sp>
    </p:spTree>
    <p:extLst>
      <p:ext uri="{BB962C8B-B14F-4D97-AF65-F5344CB8AC3E}">
        <p14:creationId xmlns:p14="http://schemas.microsoft.com/office/powerpoint/2010/main" val="4081511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57B73489-D0E4-4C8B-884B-43A00CCD3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3" name="Rectangle 52">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5" name="Right Triangle 54">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1" y="1559140"/>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 name="Group 56">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58" name="Straight Connector 57">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12EEB1-86B7-4BA3-8BE9-AA32B2E36F5D}"/>
              </a:ext>
            </a:extLst>
          </p:cNvPr>
          <p:cNvSpPr>
            <a:spLocks noGrp="1"/>
          </p:cNvSpPr>
          <p:nvPr>
            <p:ph type="title"/>
          </p:nvPr>
        </p:nvSpPr>
        <p:spPr>
          <a:xfrm>
            <a:off x="457200" y="725469"/>
            <a:ext cx="4952999" cy="2247614"/>
          </a:xfrm>
        </p:spPr>
        <p:txBody>
          <a:bodyPr>
            <a:normAutofit/>
          </a:bodyPr>
          <a:lstStyle/>
          <a:p>
            <a:r>
              <a:rPr lang="en-US" dirty="0"/>
              <a:t>Recap</a:t>
            </a:r>
          </a:p>
        </p:txBody>
      </p:sp>
      <p:sp>
        <p:nvSpPr>
          <p:cNvPr id="3" name="Content Placeholder 2">
            <a:extLst>
              <a:ext uri="{FF2B5EF4-FFF2-40B4-BE49-F238E27FC236}">
                <a16:creationId xmlns:a16="http://schemas.microsoft.com/office/drawing/2014/main" id="{FFFBE634-799F-4D2D-9AA5-B53CE49792CF}"/>
              </a:ext>
            </a:extLst>
          </p:cNvPr>
          <p:cNvSpPr>
            <a:spLocks noGrp="1"/>
          </p:cNvSpPr>
          <p:nvPr>
            <p:ph idx="1"/>
          </p:nvPr>
        </p:nvSpPr>
        <p:spPr>
          <a:xfrm>
            <a:off x="457200" y="3264832"/>
            <a:ext cx="4952999" cy="3009494"/>
          </a:xfrm>
        </p:spPr>
        <p:txBody>
          <a:bodyPr>
            <a:normAutofit/>
          </a:bodyPr>
          <a:lstStyle/>
          <a:p>
            <a:r>
              <a:rPr lang="en-US" sz="1800" dirty="0"/>
              <a:t>Enrollment Report </a:t>
            </a:r>
          </a:p>
          <a:p>
            <a:r>
              <a:rPr lang="en-US" sz="1800" dirty="0"/>
              <a:t>Dues and Fees</a:t>
            </a:r>
          </a:p>
          <a:p>
            <a:r>
              <a:rPr lang="en-US" sz="1800" dirty="0"/>
              <a:t>Capacity</a:t>
            </a:r>
          </a:p>
          <a:p>
            <a:pPr marL="0" indent="0">
              <a:buNone/>
            </a:pPr>
            <a:endParaRPr lang="en-US" sz="1800" dirty="0"/>
          </a:p>
        </p:txBody>
      </p:sp>
      <p:sp>
        <p:nvSpPr>
          <p:cNvPr id="88" name="Flowchart: Document 87">
            <a:extLst>
              <a:ext uri="{FF2B5EF4-FFF2-40B4-BE49-F238E27FC236}">
                <a16:creationId xmlns:a16="http://schemas.microsoft.com/office/drawing/2014/main" id="{A890253F-325A-4AC7-AF5F-06FB890E8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455724" y="2105114"/>
            <a:ext cx="6858000" cy="2647778"/>
          </a:xfrm>
          <a:prstGeom prst="flowChartDocumen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 name="Picture 3">
            <a:extLst>
              <a:ext uri="{FF2B5EF4-FFF2-40B4-BE49-F238E27FC236}">
                <a16:creationId xmlns:a16="http://schemas.microsoft.com/office/drawing/2014/main" id="{822F9E7C-E9AC-4E2A-A2D8-C991D1082D9B}"/>
              </a:ext>
            </a:extLst>
          </p:cNvPr>
          <p:cNvPicPr>
            <a:picLocks noChangeAspect="1"/>
          </p:cNvPicPr>
          <p:nvPr/>
        </p:nvPicPr>
        <p:blipFill rotWithShape="1">
          <a:blip r:embed="rId2"/>
          <a:srcRect t="32068" r="1" b="14432"/>
          <a:stretch/>
        </p:blipFill>
        <p:spPr>
          <a:xfrm>
            <a:off x="7315856" y="476099"/>
            <a:ext cx="4000322" cy="4000322"/>
          </a:xfrm>
          <a:custGeom>
            <a:avLst/>
            <a:gdLst/>
            <a:ahLst/>
            <a:cxnLst/>
            <a:rect l="l" t="t" r="r" b="b"/>
            <a:pathLst>
              <a:path w="5777910" h="5777910">
                <a:moveTo>
                  <a:pt x="2888955" y="0"/>
                </a:moveTo>
                <a:cubicBezTo>
                  <a:pt x="4484481" y="0"/>
                  <a:pt x="5777910" y="1293429"/>
                  <a:pt x="5777910" y="2888955"/>
                </a:cubicBezTo>
                <a:cubicBezTo>
                  <a:pt x="5777910" y="4484481"/>
                  <a:pt x="4484481" y="5777910"/>
                  <a:pt x="2888955" y="5777910"/>
                </a:cubicBezTo>
                <a:cubicBezTo>
                  <a:pt x="1293429" y="5777910"/>
                  <a:pt x="0" y="4484481"/>
                  <a:pt x="0" y="2888955"/>
                </a:cubicBezTo>
                <a:cubicBezTo>
                  <a:pt x="0" y="1293429"/>
                  <a:pt x="1293429" y="0"/>
                  <a:pt x="2888955" y="0"/>
                </a:cubicBezTo>
                <a:close/>
              </a:path>
            </a:pathLst>
          </a:custGeom>
        </p:spPr>
      </p:pic>
      <p:sp>
        <p:nvSpPr>
          <p:cNvPr id="5" name="Rectangle 4">
            <a:extLst>
              <a:ext uri="{FF2B5EF4-FFF2-40B4-BE49-F238E27FC236}">
                <a16:creationId xmlns:a16="http://schemas.microsoft.com/office/drawing/2014/main" id="{0D0B8501-7A00-4410-9B2E-BA37C201840C}"/>
              </a:ext>
            </a:extLst>
          </p:cNvPr>
          <p:cNvSpPr/>
          <p:nvPr/>
        </p:nvSpPr>
        <p:spPr>
          <a:xfrm>
            <a:off x="5410199" y="5014712"/>
            <a:ext cx="5457826" cy="1431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did Kristine and her family do this summer? </a:t>
            </a:r>
          </a:p>
          <a:p>
            <a:pPr algn="ctr"/>
            <a:r>
              <a:rPr lang="en-US" dirty="0"/>
              <a:t>The first 14 correct answers are extra special winners.  Email Janet with your answer.</a:t>
            </a:r>
          </a:p>
        </p:txBody>
      </p:sp>
    </p:spTree>
    <p:extLst>
      <p:ext uri="{BB962C8B-B14F-4D97-AF65-F5344CB8AC3E}">
        <p14:creationId xmlns:p14="http://schemas.microsoft.com/office/powerpoint/2010/main" val="1787222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798C7F-C8CA-4799-BF37-3AB4642CD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1" name="Group 10">
            <a:extLst>
              <a:ext uri="{FF2B5EF4-FFF2-40B4-BE49-F238E27FC236}">
                <a16:creationId xmlns:a16="http://schemas.microsoft.com/office/drawing/2014/main" id="{87F0794B-55D3-4D2D-BDE7-4688ED321E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BE4C795B-1813-4CC6-B03F-8DD130BEAA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0F4C04D-5CD8-446B-BE3D-257172E6E4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DDC802E-606F-4F39-84B6-90DF0FE54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5B0C75-0136-4A39-9AB6-0F02C4527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ED2B52-3D40-46DE-8B54-99A4071578D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BCEC75-1B6B-45B2-8041-8D933FCF6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2FC789-056A-43CC-807E-4262CDC3E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C32FD3-76B0-40E7-89F2-E9C523210A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2E9447-8362-426C-840A-B6F2231F7B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F141DC8-83CE-4C21-A5BA-E2FFF3D866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2A697C-ECBC-40A9-AC69-BF96A34B91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2E988AF-5EFB-43D3-B93F-6E4F41A2C9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B312C1B-AAE2-4A6D-ACC7-ABAA75D4285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7B96146-61DA-44D6-A9DF-6DB41FCF2D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B33F93D-4439-46EE-97C4-9CECAAFDCF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14B275-A3D7-4BA4-B8CB-E7657100F3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D26EF3B-FBE7-4D57-8E01-553F50734A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CC1E671-BA54-4B31-9A2E-8F50BC57A2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36A704-3624-4ABF-9A67-0F52C2F3EF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FDC385D-BA34-481F-A991-A776E0B193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1EF033A-D8FB-416B-AE51-4E098A27D6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7C17B48-F458-4E9B-9331-56FCDC5B6A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7E44A4B-D453-46F0-A83D-AF0B33D5C59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6BEA9F-314B-440D-AE8D-21E1252EC5A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15EAFD0-4869-4612-ACDE-ABC703104E8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0F26706-7F23-4FF0-9CAF-F3C4F47C1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0195A72-345A-4E88-8D71-14DB3D1B60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DBF51A6-A3BC-49FE-BB01-E899281177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8DF911-744C-419B-83DC-39F270BBF4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2" name="Freeform: Shape 41">
            <a:extLst>
              <a:ext uri="{FF2B5EF4-FFF2-40B4-BE49-F238E27FC236}">
                <a16:creationId xmlns:a16="http://schemas.microsoft.com/office/drawing/2014/main" id="{216BB147-20D5-4D93-BDA5-1BC614D6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tx1"/>
              </a:solidFill>
            </a:endParaRPr>
          </a:p>
        </p:txBody>
      </p:sp>
      <p:sp>
        <p:nvSpPr>
          <p:cNvPr id="44" name="Freeform: Shape 43">
            <a:extLst>
              <a:ext uri="{FF2B5EF4-FFF2-40B4-BE49-F238E27FC236}">
                <a16:creationId xmlns:a16="http://schemas.microsoft.com/office/drawing/2014/main" id="{0A253F60-DE40-4508-A37A-61331DF1D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tx1"/>
              </a:solidFill>
            </a:endParaRPr>
          </a:p>
        </p:txBody>
      </p:sp>
      <p:sp>
        <p:nvSpPr>
          <p:cNvPr id="46" name="Rectangle 45">
            <a:extLst>
              <a:ext uri="{FF2B5EF4-FFF2-40B4-BE49-F238E27FC236}">
                <a16:creationId xmlns:a16="http://schemas.microsoft.com/office/drawing/2014/main" id="{326AD51D-D59E-4689-A5DF-6A9857053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48" name="Group 47">
            <a:extLst>
              <a:ext uri="{FF2B5EF4-FFF2-40B4-BE49-F238E27FC236}">
                <a16:creationId xmlns:a16="http://schemas.microsoft.com/office/drawing/2014/main" id="{05578CCE-1E06-4634-B7D3-B75915B79B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49" name="Straight Connector 48">
              <a:extLst>
                <a:ext uri="{FF2B5EF4-FFF2-40B4-BE49-F238E27FC236}">
                  <a16:creationId xmlns:a16="http://schemas.microsoft.com/office/drawing/2014/main" id="{758694FA-DDF2-4463-8E27-E40C7B705D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66F117C-BB6F-4A4D-B9E6-7352647BF5F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FDD06D7-A858-4BE9-B269-786451727C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B9716CE-4E07-44BE-9271-E478BBE78B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4E8B64A-EF2F-47BF-AF60-22693FBD5B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9EBB16F-B1A9-45AE-9C7A-503A402FBC4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F44818A-E73A-4763-8B27-B5244AD163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43A7F77-4F07-4CD4-B62F-B3AF76ADF4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C64748D-7F97-429F-8A7B-8D7EEB1E2C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BB97A24-973F-442A-99BA-8AC5FB1D1A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9732AE5-4438-4E42-834A-653713C0B6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E2B6CE-9310-4CD9-B1C7-2DBFB561374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959B4D1-86FF-4165-945E-3265E3F00D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8B56538-E579-4678-B2C4-190218F657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C898F5F-7AAE-453A-82FE-F4247F2F44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7D95DBF-0AAC-4741-91B1-649F6FE7D7A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B3F59BE-64EE-4780-9361-E231148A43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BE6D2F5-CA3E-4BC3-B8FE-49E3FAC000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EF74E0F-547D-4E30-B042-E040A163963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948BBB3-C56E-4DCA-B93A-71D4754768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6449CBA-E814-4F9C-9FC8-0B2E05BFBA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5F9BC37-BDF5-45BE-B728-B10A9565A1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14572B9-7D58-48F6-A290-9EF0975956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2C4CAC2-0AC5-408F-92EA-7FB0F63A5D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504E629-A4AD-411E-B4C0-B205748A1B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9BA5C51-7F10-4E99-BF13-383E0B5DEE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7F8EAE2-B22F-48D7-875C-C68B07B5C3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7E1B9FF-384B-455E-88A2-93A4CC7910F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9A8FF40-B2F4-4522-9598-E0F0279151C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79" name="Freeform: Shape 78">
            <a:extLst>
              <a:ext uri="{FF2B5EF4-FFF2-40B4-BE49-F238E27FC236}">
                <a16:creationId xmlns:a16="http://schemas.microsoft.com/office/drawing/2014/main" id="{7A6DA27B-24A2-4FAF-9CB9-A814BF835B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grpSp>
        <p:nvGrpSpPr>
          <p:cNvPr id="81" name="Group 80">
            <a:extLst>
              <a:ext uri="{FF2B5EF4-FFF2-40B4-BE49-F238E27FC236}">
                <a16:creationId xmlns:a16="http://schemas.microsoft.com/office/drawing/2014/main" id="{ED48258A-6826-4A24-97F8-B65FE4D99A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82" name="Straight Connector 81">
              <a:extLst>
                <a:ext uri="{FF2B5EF4-FFF2-40B4-BE49-F238E27FC236}">
                  <a16:creationId xmlns:a16="http://schemas.microsoft.com/office/drawing/2014/main" id="{A43F6B7F-6CF7-4212-8A4C-0AF81FCC70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CD379A7-2614-4A67-8607-5A9FF0118E5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972002F-2AF6-4170-83C8-3AC461AEA5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F1082F6-3D56-4AD7-A271-A7CDEE46C2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CCEA333-BCA4-414F-8235-43D426595D4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87971C1-BBD6-4201-A93D-DF09B2B427D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28F0E17-F524-4028-ABA2-99D293B7F9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9CA3BF8-B976-46BC-9FD8-0BBFED3A5F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30B60B9-F7F0-4B6E-848E-94EB0E9D17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F33B57A-CBB1-4201-BB5A-75E5AB6F86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16721E5-E31C-4F26-9D10-29EDA029E0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DADFEDD-1B94-4EA7-B826-5E342BD4B68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F0AE683-15D4-4904-BB82-96ADABE671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EF4A50C-5A07-4204-8915-10F2B32D60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E84E616-3881-4F89-8F3A-EC4C9F3EB4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ACE3E7B-5CF6-4605-8EA9-F03A222AAE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77AE8FF-E1E0-49F8-972B-3BCAD57D05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8F76A8B-AC15-4215-884C-57C94FE75C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29813CA-E925-41BB-A818-AEEBD58D78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ED9DD07-B629-4508-99B3-666544E5D8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859C10A-6DEF-4B98-9208-9681745D09F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8F930A6-B089-462C-8699-E7DEC651D1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9FCA652-5425-4350-80D2-DF3A729324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14C2703-817B-4E61-B0C1-B8A18B7B71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9756F19-602C-437D-89D3-AA582DE6E1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D912F9B-FBEE-468E-9E40-4A911738B0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3008689-B0A9-46C9-888F-0427372872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AA2E07E-83FC-4A07-A945-64C914BB2AA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BC3CD54-7A49-4290-9D69-AC69160EE76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12" name="Rectangle 111">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4" name="Rectangle 113">
            <a:extLst>
              <a:ext uri="{FF2B5EF4-FFF2-40B4-BE49-F238E27FC236}">
                <a16:creationId xmlns:a16="http://schemas.microsoft.com/office/drawing/2014/main" id="{BA6285CA-6AFA-4F27-AFB5-1B32CDE09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6" name="Flowchart: Document 8">
            <a:extLst>
              <a:ext uri="{FF2B5EF4-FFF2-40B4-BE49-F238E27FC236}">
                <a16:creationId xmlns:a16="http://schemas.microsoft.com/office/drawing/2014/main" id="{4BE5C09D-B3C1-42F3-B945-39AEDFD198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46597" y="287679"/>
            <a:ext cx="6867330" cy="62733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 name="connsiteX0" fmla="*/ 17 w 21656"/>
              <a:gd name="connsiteY0" fmla="*/ 147 h 47742"/>
              <a:gd name="connsiteX1" fmla="*/ 21637 w 21656"/>
              <a:gd name="connsiteY1" fmla="*/ 0 h 47742"/>
              <a:gd name="connsiteX2" fmla="*/ 21656 w 21656"/>
              <a:gd name="connsiteY2" fmla="*/ 43796 h 47742"/>
              <a:gd name="connsiteX3" fmla="*/ 0 w 21656"/>
              <a:gd name="connsiteY3" fmla="*/ 46582 h 47742"/>
              <a:gd name="connsiteX4" fmla="*/ 17 w 21656"/>
              <a:gd name="connsiteY4" fmla="*/ 147 h 47742"/>
              <a:gd name="connsiteX0" fmla="*/ 17 w 21663"/>
              <a:gd name="connsiteY0" fmla="*/ 73 h 47668"/>
              <a:gd name="connsiteX1" fmla="*/ 21663 w 21663"/>
              <a:gd name="connsiteY1" fmla="*/ 0 h 47668"/>
              <a:gd name="connsiteX2" fmla="*/ 21656 w 21663"/>
              <a:gd name="connsiteY2" fmla="*/ 43722 h 47668"/>
              <a:gd name="connsiteX3" fmla="*/ 0 w 21663"/>
              <a:gd name="connsiteY3" fmla="*/ 46508 h 47668"/>
              <a:gd name="connsiteX4" fmla="*/ 17 w 21663"/>
              <a:gd name="connsiteY4" fmla="*/ 73 h 47668"/>
              <a:gd name="connsiteX0" fmla="*/ 5 w 21671"/>
              <a:gd name="connsiteY0" fmla="*/ 73 h 47668"/>
              <a:gd name="connsiteX1" fmla="*/ 21671 w 21671"/>
              <a:gd name="connsiteY1" fmla="*/ 0 h 47668"/>
              <a:gd name="connsiteX2" fmla="*/ 21664 w 21671"/>
              <a:gd name="connsiteY2" fmla="*/ 43722 h 47668"/>
              <a:gd name="connsiteX3" fmla="*/ 8 w 21671"/>
              <a:gd name="connsiteY3" fmla="*/ 46508 h 47668"/>
              <a:gd name="connsiteX4" fmla="*/ 5 w 21671"/>
              <a:gd name="connsiteY4" fmla="*/ 73 h 47668"/>
              <a:gd name="connsiteX0" fmla="*/ 5 w 21671"/>
              <a:gd name="connsiteY0" fmla="*/ 73 h 47668"/>
              <a:gd name="connsiteX1" fmla="*/ 21671 w 21671"/>
              <a:gd name="connsiteY1" fmla="*/ 0 h 47668"/>
              <a:gd name="connsiteX2" fmla="*/ 21670 w 21671"/>
              <a:gd name="connsiteY2" fmla="*/ 43722 h 47668"/>
              <a:gd name="connsiteX3" fmla="*/ 8 w 21671"/>
              <a:gd name="connsiteY3" fmla="*/ 46508 h 47668"/>
              <a:gd name="connsiteX4" fmla="*/ 5 w 21671"/>
              <a:gd name="connsiteY4" fmla="*/ 73 h 47668"/>
              <a:gd name="connsiteX0" fmla="*/ 4 w 21676"/>
              <a:gd name="connsiteY0" fmla="*/ 0 h 47722"/>
              <a:gd name="connsiteX1" fmla="*/ 21676 w 21676"/>
              <a:gd name="connsiteY1" fmla="*/ 54 h 47722"/>
              <a:gd name="connsiteX2" fmla="*/ 21675 w 21676"/>
              <a:gd name="connsiteY2" fmla="*/ 43776 h 47722"/>
              <a:gd name="connsiteX3" fmla="*/ 13 w 21676"/>
              <a:gd name="connsiteY3" fmla="*/ 46562 h 47722"/>
              <a:gd name="connsiteX4" fmla="*/ 4 w 21676"/>
              <a:gd name="connsiteY4" fmla="*/ 0 h 4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6" h="47722">
                <a:moveTo>
                  <a:pt x="4" y="0"/>
                </a:moveTo>
                <a:lnTo>
                  <a:pt x="21676" y="54"/>
                </a:lnTo>
                <a:cubicBezTo>
                  <a:pt x="21676" y="5828"/>
                  <a:pt x="21675" y="38002"/>
                  <a:pt x="21675" y="43776"/>
                </a:cubicBezTo>
                <a:cubicBezTo>
                  <a:pt x="10875" y="43776"/>
                  <a:pt x="10813" y="50312"/>
                  <a:pt x="13" y="46562"/>
                </a:cubicBezTo>
                <a:cubicBezTo>
                  <a:pt x="32" y="31095"/>
                  <a:pt x="-15" y="15467"/>
                  <a:pt x="4" y="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18" name="Group 117">
            <a:extLst>
              <a:ext uri="{FF2B5EF4-FFF2-40B4-BE49-F238E27FC236}">
                <a16:creationId xmlns:a16="http://schemas.microsoft.com/office/drawing/2014/main" id="{628E122F-BCB2-43BD-850B-48491CEEF4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19" name="Straight Connector 118">
              <a:extLst>
                <a:ext uri="{FF2B5EF4-FFF2-40B4-BE49-F238E27FC236}">
                  <a16:creationId xmlns:a16="http://schemas.microsoft.com/office/drawing/2014/main" id="{414FAAF8-31CB-4B07-B529-5A88EFF682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46BA361-B0A5-4ABB-A288-CFDE7BAEF4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453021D8-E018-4408-8CCA-024F3FC311B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2B92D8BD-E859-46F2-89FC-FC259125D1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731C846-C584-4E9F-872D-500B07D1090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9FD6636C-54CD-4310-9F2B-9A9CF3EC9BD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88113FA-166F-40E3-991C-33200E38763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5DD2EA6-4E91-475D-B141-030955A02E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77A4A45-7AB6-4608-9030-A70A5E3B30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8252ABC-9FDF-43E9-A030-94081E5837E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D5000E7-8B90-4C3E-9DA8-8A7DF0152FA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DD251B8-330C-4939-93B6-C4FEDF6ACF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763F2D5-1D97-451F-9EE1-C959342FC9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9B81618-BDA5-46C2-A54E-4448465A58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15D9E70-4AC3-46E9-93DB-07CB2B41EF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5B884CB-61A3-4841-A661-215EE93E31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1808844-2CD5-4FB3-B3F6-CE5B82F89A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9FFDFB79-ADB0-49E8-919B-A0BB9190FF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3AABDCA-76BB-4D33-8117-D688C0BF9A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7C3DC4D8-930D-4D21-A1D0-45FF81BA15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FC86F57-A8B2-4BA9-8751-CF0F43F25B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E6A34578-DE1C-4566-8856-1430B428B8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8DEE8827-9D87-4C09-9A85-FB043BFB0E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FE11D9A-8DF5-4CD5-9B3C-4BBE699087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6150C108-376E-4B3A-84BE-5288AC2D51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FBF9B4D-FC7D-4A99-9AD8-90C125364F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C747BAB4-EE42-4FB9-ABB4-6ABF823F6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F56D09A2-DE8A-4396-A490-AC84A3878A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37F35D0F-3113-4375-9BA7-093C9BC71A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4" name="Content Placeholder 3">
            <a:extLst>
              <a:ext uri="{FF2B5EF4-FFF2-40B4-BE49-F238E27FC236}">
                <a16:creationId xmlns:a16="http://schemas.microsoft.com/office/drawing/2014/main" id="{E83B2DE0-E67A-497C-8D65-6BCF5348DF06}"/>
              </a:ext>
            </a:extLst>
          </p:cNvPr>
          <p:cNvPicPr>
            <a:picLocks noGrp="1" noChangeAspect="1"/>
          </p:cNvPicPr>
          <p:nvPr>
            <p:ph idx="1"/>
          </p:nvPr>
        </p:nvPicPr>
        <p:blipFill rotWithShape="1">
          <a:blip r:embed="rId2"/>
          <a:srcRect r="-1" b="2127"/>
          <a:stretch/>
        </p:blipFill>
        <p:spPr>
          <a:xfrm>
            <a:off x="175917" y="168275"/>
            <a:ext cx="11863679" cy="6531364"/>
          </a:xfrm>
          <a:prstGeom prst="rect">
            <a:avLst/>
          </a:prstGeom>
        </p:spPr>
      </p:pic>
      <p:pic>
        <p:nvPicPr>
          <p:cNvPr id="5" name="Picture 4">
            <a:extLst>
              <a:ext uri="{FF2B5EF4-FFF2-40B4-BE49-F238E27FC236}">
                <a16:creationId xmlns:a16="http://schemas.microsoft.com/office/drawing/2014/main" id="{C1776330-B40C-4106-B4C4-4CEB3D51311F}"/>
              </a:ext>
            </a:extLst>
          </p:cNvPr>
          <p:cNvPicPr>
            <a:picLocks noChangeAspect="1"/>
          </p:cNvPicPr>
          <p:nvPr/>
        </p:nvPicPr>
        <p:blipFill>
          <a:blip r:embed="rId3"/>
          <a:stretch>
            <a:fillRect/>
          </a:stretch>
        </p:blipFill>
        <p:spPr>
          <a:xfrm>
            <a:off x="16613" y="0"/>
            <a:ext cx="12039587" cy="6858000"/>
          </a:xfrm>
          <a:prstGeom prst="rect">
            <a:avLst/>
          </a:prstGeom>
        </p:spPr>
      </p:pic>
      <p:sp>
        <p:nvSpPr>
          <p:cNvPr id="6" name="Rectangle 5">
            <a:extLst>
              <a:ext uri="{FF2B5EF4-FFF2-40B4-BE49-F238E27FC236}">
                <a16:creationId xmlns:a16="http://schemas.microsoft.com/office/drawing/2014/main" id="{A3B35128-E402-4F52-9089-D7D36F2BE5AC}"/>
              </a:ext>
            </a:extLst>
          </p:cNvPr>
          <p:cNvSpPr/>
          <p:nvPr/>
        </p:nvSpPr>
        <p:spPr>
          <a:xfrm>
            <a:off x="7207880" y="4569522"/>
            <a:ext cx="3744763" cy="1605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Thank you!</a:t>
            </a:r>
          </a:p>
        </p:txBody>
      </p:sp>
    </p:spTree>
    <p:extLst>
      <p:ext uri="{BB962C8B-B14F-4D97-AF65-F5344CB8AC3E}">
        <p14:creationId xmlns:p14="http://schemas.microsoft.com/office/powerpoint/2010/main" val="2835898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CAE52-B860-4B9B-8F5C-1E0C7BAA7096}"/>
              </a:ext>
            </a:extLst>
          </p:cNvPr>
          <p:cNvSpPr>
            <a:spLocks noGrp="1"/>
          </p:cNvSpPr>
          <p:nvPr>
            <p:ph type="title"/>
          </p:nvPr>
        </p:nvSpPr>
        <p:spPr/>
        <p:txBody>
          <a:bodyPr/>
          <a:lstStyle/>
          <a:p>
            <a:r>
              <a:rPr lang="en-US" dirty="0"/>
              <a:t>TE Staff Contact Information	</a:t>
            </a:r>
          </a:p>
        </p:txBody>
      </p:sp>
      <p:sp>
        <p:nvSpPr>
          <p:cNvPr id="3" name="Content Placeholder 2">
            <a:extLst>
              <a:ext uri="{FF2B5EF4-FFF2-40B4-BE49-F238E27FC236}">
                <a16:creationId xmlns:a16="http://schemas.microsoft.com/office/drawing/2014/main" id="{31E28393-B001-4D9E-A7C6-2039D0AD92F5}"/>
              </a:ext>
            </a:extLst>
          </p:cNvPr>
          <p:cNvSpPr>
            <a:spLocks noGrp="1"/>
          </p:cNvSpPr>
          <p:nvPr>
            <p:ph idx="1"/>
          </p:nvPr>
        </p:nvSpPr>
        <p:spPr>
          <a:xfrm>
            <a:off x="457200" y="1489435"/>
            <a:ext cx="10722932" cy="4687528"/>
          </a:xfrm>
        </p:spPr>
        <p:txBody>
          <a:bodyPr/>
          <a:lstStyle/>
          <a:p>
            <a:r>
              <a:rPr lang="en-US" dirty="0"/>
              <a:t>Contact Janet for program questions</a:t>
            </a:r>
          </a:p>
          <a:p>
            <a:r>
              <a:rPr lang="en-US" dirty="0">
                <a:hlinkClick r:id="rId2"/>
              </a:rPr>
              <a:t>jhanson@tuitionexchange.org</a:t>
            </a:r>
            <a:endParaRPr lang="en-US" dirty="0"/>
          </a:p>
          <a:p>
            <a:r>
              <a:rPr lang="en-US" dirty="0"/>
              <a:t>402.418.1081</a:t>
            </a:r>
          </a:p>
          <a:p>
            <a:r>
              <a:rPr lang="en-US" dirty="0"/>
              <a:t>Contact Kristine for questions related to dues and fees</a:t>
            </a:r>
          </a:p>
          <a:p>
            <a:r>
              <a:rPr lang="en-US" dirty="0">
                <a:hlinkClick r:id="rId3"/>
              </a:rPr>
              <a:t>klev@tuitionexchange.org</a:t>
            </a:r>
            <a:endParaRPr lang="en-US" dirty="0"/>
          </a:p>
          <a:p>
            <a:r>
              <a:rPr lang="en-US" dirty="0"/>
              <a:t>Contact Bob if you have new member suggestions</a:t>
            </a:r>
          </a:p>
          <a:p>
            <a:r>
              <a:rPr lang="en-US" dirty="0"/>
              <a:t>Rshorb@tuitionexchange.org</a:t>
            </a:r>
          </a:p>
        </p:txBody>
      </p:sp>
    </p:spTree>
    <p:extLst>
      <p:ext uri="{BB962C8B-B14F-4D97-AF65-F5344CB8AC3E}">
        <p14:creationId xmlns:p14="http://schemas.microsoft.com/office/powerpoint/2010/main" val="2884011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FD4F2-A505-4D7E-A64C-541EF3B64097}"/>
              </a:ext>
            </a:extLst>
          </p:cNvPr>
          <p:cNvSpPr>
            <a:spLocks noGrp="1"/>
          </p:cNvSpPr>
          <p:nvPr>
            <p:ph type="title"/>
          </p:nvPr>
        </p:nvSpPr>
        <p:spPr/>
        <p:txBody>
          <a:bodyPr/>
          <a:lstStyle/>
          <a:p>
            <a:r>
              <a:rPr lang="en-US" dirty="0"/>
              <a:t>Completing the Enrollment Report</a:t>
            </a:r>
          </a:p>
        </p:txBody>
      </p:sp>
      <p:sp>
        <p:nvSpPr>
          <p:cNvPr id="3" name="Content Placeholder 2">
            <a:extLst>
              <a:ext uri="{FF2B5EF4-FFF2-40B4-BE49-F238E27FC236}">
                <a16:creationId xmlns:a16="http://schemas.microsoft.com/office/drawing/2014/main" id="{B786CEEC-F345-4614-95DC-F6D68091DD38}"/>
              </a:ext>
            </a:extLst>
          </p:cNvPr>
          <p:cNvSpPr>
            <a:spLocks noGrp="1"/>
          </p:cNvSpPr>
          <p:nvPr>
            <p:ph idx="1"/>
          </p:nvPr>
        </p:nvSpPr>
        <p:spPr/>
        <p:txBody>
          <a:bodyPr/>
          <a:lstStyle/>
          <a:p>
            <a:r>
              <a:rPr lang="en-US" dirty="0"/>
              <a:t>Import responsibilities</a:t>
            </a:r>
          </a:p>
          <a:p>
            <a:r>
              <a:rPr lang="en-US" dirty="0"/>
              <a:t>Export responsibilities</a:t>
            </a:r>
          </a:p>
          <a:p>
            <a:endParaRPr lang="en-US" dirty="0"/>
          </a:p>
          <a:p>
            <a:r>
              <a:rPr lang="en-US" dirty="0"/>
              <a:t>The Enrollment Report is organic and requires at least two additional full reviews.</a:t>
            </a:r>
          </a:p>
          <a:p>
            <a:pPr lvl="2"/>
            <a:r>
              <a:rPr lang="en-US" dirty="0"/>
              <a:t>Beginning of Spring term/semester</a:t>
            </a:r>
          </a:p>
          <a:p>
            <a:pPr lvl="2"/>
            <a:r>
              <a:rPr lang="en-US" dirty="0"/>
              <a:t>End of the school year</a:t>
            </a:r>
          </a:p>
          <a:p>
            <a:pPr lvl="2"/>
            <a:r>
              <a:rPr lang="en-US" dirty="0"/>
              <a:t>As a reminder print and save a copy of the Report each time you review it.</a:t>
            </a:r>
          </a:p>
          <a:p>
            <a:endParaRPr lang="en-US" dirty="0"/>
          </a:p>
        </p:txBody>
      </p:sp>
    </p:spTree>
    <p:extLst>
      <p:ext uri="{BB962C8B-B14F-4D97-AF65-F5344CB8AC3E}">
        <p14:creationId xmlns:p14="http://schemas.microsoft.com/office/powerpoint/2010/main" val="1092197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a:extLst>
              <a:ext uri="{FF2B5EF4-FFF2-40B4-BE49-F238E27FC236}">
                <a16:creationId xmlns:a16="http://schemas.microsoft.com/office/drawing/2014/main" id="{7EE60796-BC52-4154-A3A9-773DE8285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ight Triangle 13">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0" y="1422741"/>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a:extLst>
              <a:ext uri="{FF2B5EF4-FFF2-40B4-BE49-F238E27FC236}">
                <a16:creationId xmlns:a16="http://schemas.microsoft.com/office/drawing/2014/main" id="{BFEC1042-3FDC-47A3-BCD7-CA9D052F98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94907" y="1744296"/>
            <a:ext cx="6858000" cy="3369413"/>
          </a:xfrm>
          <a:prstGeom prst="flowChartDocumen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grpSp>
        <p:nvGrpSpPr>
          <p:cNvPr id="18" name="Group 17">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9" name="Straight Connector 18">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187A83B-0F44-47B9-8BB7-11A6AB6D209A}"/>
              </a:ext>
            </a:extLst>
          </p:cNvPr>
          <p:cNvSpPr>
            <a:spLocks noGrp="1"/>
          </p:cNvSpPr>
          <p:nvPr>
            <p:ph type="title"/>
          </p:nvPr>
        </p:nvSpPr>
        <p:spPr>
          <a:xfrm>
            <a:off x="457200" y="513322"/>
            <a:ext cx="6159160" cy="1931028"/>
          </a:xfrm>
        </p:spPr>
        <p:txBody>
          <a:bodyPr>
            <a:normAutofit/>
          </a:bodyPr>
          <a:lstStyle/>
          <a:p>
            <a:r>
              <a:rPr lang="en-US" dirty="0"/>
              <a:t>Completing the Enrollment Report – Import schools</a:t>
            </a:r>
          </a:p>
        </p:txBody>
      </p:sp>
      <p:sp>
        <p:nvSpPr>
          <p:cNvPr id="3" name="Content Placeholder 2">
            <a:extLst>
              <a:ext uri="{FF2B5EF4-FFF2-40B4-BE49-F238E27FC236}">
                <a16:creationId xmlns:a16="http://schemas.microsoft.com/office/drawing/2014/main" id="{3CFA5226-0ABB-4F02-91C7-7685D53000F3}"/>
              </a:ext>
            </a:extLst>
          </p:cNvPr>
          <p:cNvSpPr>
            <a:spLocks noGrp="1"/>
          </p:cNvSpPr>
          <p:nvPr>
            <p:ph idx="1"/>
          </p:nvPr>
        </p:nvSpPr>
        <p:spPr>
          <a:xfrm>
            <a:off x="457200" y="2616064"/>
            <a:ext cx="6159160" cy="3647751"/>
          </a:xfrm>
        </p:spPr>
        <p:txBody>
          <a:bodyPr>
            <a:normAutofit/>
          </a:bodyPr>
          <a:lstStyle/>
          <a:p>
            <a:r>
              <a:rPr lang="en-US" sz="1800" dirty="0"/>
              <a:t>Import schools if you completed Mandatory Training, you have access to your Enrollment Report.</a:t>
            </a:r>
          </a:p>
          <a:p>
            <a:r>
              <a:rPr lang="en-US" sz="1800" dirty="0"/>
              <a:t>Click to open the report and print a working copy. The print button is at the top of the report to the left below the sidewalk </a:t>
            </a:r>
          </a:p>
          <a:p>
            <a:endParaRPr lang="en-US" sz="1800" dirty="0"/>
          </a:p>
        </p:txBody>
      </p:sp>
      <p:pic>
        <p:nvPicPr>
          <p:cNvPr id="5" name="Picture 4">
            <a:extLst>
              <a:ext uri="{FF2B5EF4-FFF2-40B4-BE49-F238E27FC236}">
                <a16:creationId xmlns:a16="http://schemas.microsoft.com/office/drawing/2014/main" id="{88EEC282-0B88-4860-A56D-9E75E01615AE}"/>
              </a:ext>
            </a:extLst>
          </p:cNvPr>
          <p:cNvPicPr>
            <a:picLocks noChangeAspect="1"/>
          </p:cNvPicPr>
          <p:nvPr/>
        </p:nvPicPr>
        <p:blipFill>
          <a:blip r:embed="rId2"/>
          <a:stretch>
            <a:fillRect/>
          </a:stretch>
        </p:blipFill>
        <p:spPr>
          <a:xfrm>
            <a:off x="8466405" y="721081"/>
            <a:ext cx="2043834" cy="5523877"/>
          </a:xfrm>
          <a:prstGeom prst="rect">
            <a:avLst/>
          </a:prstGeom>
        </p:spPr>
      </p:pic>
      <p:cxnSp>
        <p:nvCxnSpPr>
          <p:cNvPr id="7" name="Straight Arrow Connector 6">
            <a:extLst>
              <a:ext uri="{FF2B5EF4-FFF2-40B4-BE49-F238E27FC236}">
                <a16:creationId xmlns:a16="http://schemas.microsoft.com/office/drawing/2014/main" id="{F3EDEB56-3007-4296-A116-AAC812AAA089}"/>
              </a:ext>
            </a:extLst>
          </p:cNvPr>
          <p:cNvCxnSpPr/>
          <p:nvPr/>
        </p:nvCxnSpPr>
        <p:spPr>
          <a:xfrm flipV="1">
            <a:off x="5398383" y="2513378"/>
            <a:ext cx="3295752" cy="63142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9" name="Straight Arrow Connector 8">
            <a:extLst>
              <a:ext uri="{FF2B5EF4-FFF2-40B4-BE49-F238E27FC236}">
                <a16:creationId xmlns:a16="http://schemas.microsoft.com/office/drawing/2014/main" id="{65E07D78-8C25-46C2-96AD-98533DABE324}"/>
              </a:ext>
            </a:extLst>
          </p:cNvPr>
          <p:cNvCxnSpPr/>
          <p:nvPr/>
        </p:nvCxnSpPr>
        <p:spPr>
          <a:xfrm>
            <a:off x="5398384" y="3144797"/>
            <a:ext cx="3259841" cy="24795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835A1E8B-BD3B-4BC6-8DAF-2DDD79E47793}"/>
              </a:ext>
            </a:extLst>
          </p:cNvPr>
          <p:cNvPicPr>
            <a:picLocks noChangeAspect="1"/>
          </p:cNvPicPr>
          <p:nvPr/>
        </p:nvPicPr>
        <p:blipFill>
          <a:blip r:embed="rId3"/>
          <a:stretch>
            <a:fillRect/>
          </a:stretch>
        </p:blipFill>
        <p:spPr>
          <a:xfrm>
            <a:off x="852387" y="4546112"/>
            <a:ext cx="4510087" cy="2051581"/>
          </a:xfrm>
          <a:prstGeom prst="rect">
            <a:avLst/>
          </a:prstGeom>
        </p:spPr>
      </p:pic>
      <p:cxnSp>
        <p:nvCxnSpPr>
          <p:cNvPr id="17" name="Straight Arrow Connector 16">
            <a:extLst>
              <a:ext uri="{FF2B5EF4-FFF2-40B4-BE49-F238E27FC236}">
                <a16:creationId xmlns:a16="http://schemas.microsoft.com/office/drawing/2014/main" id="{48464015-DB0E-4BCD-A437-F58DB60C31EF}"/>
              </a:ext>
            </a:extLst>
          </p:cNvPr>
          <p:cNvCxnSpPr/>
          <p:nvPr/>
        </p:nvCxnSpPr>
        <p:spPr>
          <a:xfrm flipH="1">
            <a:off x="2633663" y="3986213"/>
            <a:ext cx="2764720" cy="14287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3522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352B7-1AF2-4D4C-AE85-E45E11DC36A5}"/>
              </a:ext>
            </a:extLst>
          </p:cNvPr>
          <p:cNvSpPr>
            <a:spLocks noGrp="1"/>
          </p:cNvSpPr>
          <p:nvPr>
            <p:ph type="title"/>
          </p:nvPr>
        </p:nvSpPr>
        <p:spPr/>
        <p:txBody>
          <a:bodyPr/>
          <a:lstStyle/>
          <a:p>
            <a:r>
              <a:rPr lang="en-US" dirty="0"/>
              <a:t>Completing the Enrollment Report – Import schools</a:t>
            </a:r>
          </a:p>
        </p:txBody>
      </p:sp>
      <p:sp>
        <p:nvSpPr>
          <p:cNvPr id="3" name="Content Placeholder 2">
            <a:extLst>
              <a:ext uri="{FF2B5EF4-FFF2-40B4-BE49-F238E27FC236}">
                <a16:creationId xmlns:a16="http://schemas.microsoft.com/office/drawing/2014/main" id="{D2BC711E-16D6-4B92-87EC-0280C88748CB}"/>
              </a:ext>
            </a:extLst>
          </p:cNvPr>
          <p:cNvSpPr>
            <a:spLocks noGrp="1"/>
          </p:cNvSpPr>
          <p:nvPr>
            <p:ph idx="1"/>
          </p:nvPr>
        </p:nvSpPr>
        <p:spPr/>
        <p:txBody>
          <a:bodyPr/>
          <a:lstStyle/>
          <a:p>
            <a:r>
              <a:rPr lang="en-US" dirty="0"/>
              <a:t>Working with the Financial Aid and the Registrar’s Office confirm the students listed as imports are still enrolled.  If yes, no further action is needed.  If no longer enrolled, the student’s expiration date needs updating.</a:t>
            </a:r>
          </a:p>
          <a:p>
            <a:r>
              <a:rPr lang="en-US" dirty="0"/>
              <a:t>Remember to print and save a copy of your Enrollment Report each time you make a change. </a:t>
            </a:r>
          </a:p>
          <a:p>
            <a:endParaRPr lang="en-US" dirty="0"/>
          </a:p>
        </p:txBody>
      </p:sp>
    </p:spTree>
    <p:extLst>
      <p:ext uri="{BB962C8B-B14F-4D97-AF65-F5344CB8AC3E}">
        <p14:creationId xmlns:p14="http://schemas.microsoft.com/office/powerpoint/2010/main" val="3402089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ectangle 13">
            <a:extLst>
              <a:ext uri="{FF2B5EF4-FFF2-40B4-BE49-F238E27FC236}">
                <a16:creationId xmlns:a16="http://schemas.microsoft.com/office/drawing/2014/main" id="{7EE60796-BC52-4154-A3A9-773DE8285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Right Triangle 15">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0" y="1422741"/>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Document 17">
            <a:extLst>
              <a:ext uri="{FF2B5EF4-FFF2-40B4-BE49-F238E27FC236}">
                <a16:creationId xmlns:a16="http://schemas.microsoft.com/office/drawing/2014/main" id="{BFEC1042-3FDC-47A3-BCD7-CA9D052F98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94907" y="1744296"/>
            <a:ext cx="6858000" cy="3369413"/>
          </a:xfrm>
          <a:prstGeom prst="flowChartDocumen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grpSp>
        <p:nvGrpSpPr>
          <p:cNvPr id="20" name="Group 19">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21" name="Straight Connector 20">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2929F1B-B9E1-428F-A77A-B3AB0674BA4C}"/>
              </a:ext>
            </a:extLst>
          </p:cNvPr>
          <p:cNvSpPr>
            <a:spLocks noGrp="1"/>
          </p:cNvSpPr>
          <p:nvPr>
            <p:ph type="title"/>
          </p:nvPr>
        </p:nvSpPr>
        <p:spPr>
          <a:xfrm>
            <a:off x="457200" y="732348"/>
            <a:ext cx="6159160" cy="1360965"/>
          </a:xfrm>
        </p:spPr>
        <p:txBody>
          <a:bodyPr>
            <a:normAutofit/>
          </a:bodyPr>
          <a:lstStyle/>
          <a:p>
            <a:r>
              <a:rPr lang="en-US" dirty="0"/>
              <a:t>Enrollment Report Action – Import school</a:t>
            </a:r>
          </a:p>
        </p:txBody>
      </p:sp>
      <p:sp>
        <p:nvSpPr>
          <p:cNvPr id="9" name="Content Placeholder 8">
            <a:extLst>
              <a:ext uri="{FF2B5EF4-FFF2-40B4-BE49-F238E27FC236}">
                <a16:creationId xmlns:a16="http://schemas.microsoft.com/office/drawing/2014/main" id="{E8F24CC4-6453-45FF-B9A8-BBAD4C5C6F2C}"/>
              </a:ext>
            </a:extLst>
          </p:cNvPr>
          <p:cNvSpPr>
            <a:spLocks noGrp="1"/>
          </p:cNvSpPr>
          <p:nvPr>
            <p:ph idx="1"/>
          </p:nvPr>
        </p:nvSpPr>
        <p:spPr>
          <a:xfrm>
            <a:off x="457200" y="2108728"/>
            <a:ext cx="6159160" cy="4155088"/>
          </a:xfrm>
        </p:spPr>
        <p:txBody>
          <a:bodyPr>
            <a:normAutofit/>
          </a:bodyPr>
          <a:lstStyle/>
          <a:p>
            <a:r>
              <a:rPr lang="en-US" sz="1800" dirty="0"/>
              <a:t>Decision Pending students – Few if any students should be in this category. Please clean them up.  The student is either attending without a TE scholarship or is not a student at your school.  In all cases, the Import school clicks DENIED for each student in this category not receiving a TE scholarship at your school. Remember to click Update Application to save your work.</a:t>
            </a:r>
          </a:p>
          <a:p>
            <a:r>
              <a:rPr lang="en-US" sz="1800" dirty="0"/>
              <a:t>Remember – Import schools DENY and Export schools WITHDRAW</a:t>
            </a:r>
          </a:p>
          <a:p>
            <a:endParaRPr lang="en-US" sz="1800" dirty="0"/>
          </a:p>
          <a:p>
            <a:endParaRPr lang="en-US" sz="1800" dirty="0"/>
          </a:p>
        </p:txBody>
      </p:sp>
      <p:pic>
        <p:nvPicPr>
          <p:cNvPr id="5" name="Content Placeholder 4">
            <a:extLst>
              <a:ext uri="{FF2B5EF4-FFF2-40B4-BE49-F238E27FC236}">
                <a16:creationId xmlns:a16="http://schemas.microsoft.com/office/drawing/2014/main" id="{E9617979-0B65-427C-A0B6-2B049C65E091}"/>
              </a:ext>
            </a:extLst>
          </p:cNvPr>
          <p:cNvPicPr>
            <a:picLocks noChangeAspect="1"/>
          </p:cNvPicPr>
          <p:nvPr/>
        </p:nvPicPr>
        <p:blipFill>
          <a:blip r:embed="rId2"/>
          <a:stretch>
            <a:fillRect/>
          </a:stretch>
        </p:blipFill>
        <p:spPr>
          <a:xfrm>
            <a:off x="6791989" y="1403384"/>
            <a:ext cx="5201269" cy="3480181"/>
          </a:xfrm>
          <a:prstGeom prst="rect">
            <a:avLst/>
          </a:prstGeom>
        </p:spPr>
      </p:pic>
      <p:cxnSp>
        <p:nvCxnSpPr>
          <p:cNvPr id="7" name="Straight Arrow Connector 6">
            <a:extLst>
              <a:ext uri="{FF2B5EF4-FFF2-40B4-BE49-F238E27FC236}">
                <a16:creationId xmlns:a16="http://schemas.microsoft.com/office/drawing/2014/main" id="{095EC6C6-683A-4903-8CE2-5EAE5F39CD02}"/>
              </a:ext>
            </a:extLst>
          </p:cNvPr>
          <p:cNvCxnSpPr/>
          <p:nvPr/>
        </p:nvCxnSpPr>
        <p:spPr>
          <a:xfrm>
            <a:off x="2777429" y="4150359"/>
            <a:ext cx="5334815" cy="3071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8627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D4342-F139-4E16-ABC9-CC09CA190353}"/>
              </a:ext>
            </a:extLst>
          </p:cNvPr>
          <p:cNvSpPr>
            <a:spLocks noGrp="1"/>
          </p:cNvSpPr>
          <p:nvPr>
            <p:ph type="title"/>
          </p:nvPr>
        </p:nvSpPr>
        <p:spPr/>
        <p:txBody>
          <a:bodyPr>
            <a:normAutofit fontScale="90000"/>
          </a:bodyPr>
          <a:lstStyle/>
          <a:p>
            <a:r>
              <a:rPr lang="en-US" dirty="0"/>
              <a:t>Email Notifications</a:t>
            </a:r>
            <a:br>
              <a:rPr lang="en-US" dirty="0"/>
            </a:br>
            <a:r>
              <a:rPr lang="en-US" dirty="0"/>
              <a:t>Student moved to APPROVED by Import school</a:t>
            </a:r>
          </a:p>
        </p:txBody>
      </p:sp>
      <p:pic>
        <p:nvPicPr>
          <p:cNvPr id="5" name="Content Placeholder 4">
            <a:extLst>
              <a:ext uri="{FF2B5EF4-FFF2-40B4-BE49-F238E27FC236}">
                <a16:creationId xmlns:a16="http://schemas.microsoft.com/office/drawing/2014/main" id="{621F15CF-3D2A-48DB-AF8E-AA5910318385}"/>
              </a:ext>
            </a:extLst>
          </p:cNvPr>
          <p:cNvPicPr>
            <a:picLocks noGrp="1" noChangeAspect="1"/>
          </p:cNvPicPr>
          <p:nvPr>
            <p:ph idx="1"/>
          </p:nvPr>
        </p:nvPicPr>
        <p:blipFill>
          <a:blip r:embed="rId2"/>
          <a:stretch>
            <a:fillRect/>
          </a:stretch>
        </p:blipFill>
        <p:spPr>
          <a:xfrm>
            <a:off x="457200" y="2372837"/>
            <a:ext cx="10723563" cy="3256914"/>
          </a:xfrm>
        </p:spPr>
      </p:pic>
    </p:spTree>
    <p:extLst>
      <p:ext uri="{BB962C8B-B14F-4D97-AF65-F5344CB8AC3E}">
        <p14:creationId xmlns:p14="http://schemas.microsoft.com/office/powerpoint/2010/main" val="455937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7EE60796-BC52-4154-A3A9-773DE8285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ight Triangle 14">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0" y="1422741"/>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Document 16">
            <a:extLst>
              <a:ext uri="{FF2B5EF4-FFF2-40B4-BE49-F238E27FC236}">
                <a16:creationId xmlns:a16="http://schemas.microsoft.com/office/drawing/2014/main" id="{BFEC1042-3FDC-47A3-BCD7-CA9D052F98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94907" y="1744296"/>
            <a:ext cx="6858000" cy="3369413"/>
          </a:xfrm>
          <a:prstGeom prst="flowChartDocumen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grpSp>
        <p:nvGrpSpPr>
          <p:cNvPr id="19" name="Group 18">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20" name="Straight Connector 19">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7DF140E-58B7-4CCA-95FF-A478BE787285}"/>
              </a:ext>
            </a:extLst>
          </p:cNvPr>
          <p:cNvSpPr>
            <a:spLocks noGrp="1"/>
          </p:cNvSpPr>
          <p:nvPr>
            <p:ph type="title"/>
          </p:nvPr>
        </p:nvSpPr>
        <p:spPr>
          <a:xfrm>
            <a:off x="457200" y="732349"/>
            <a:ext cx="6159160" cy="1136126"/>
          </a:xfrm>
        </p:spPr>
        <p:txBody>
          <a:bodyPr>
            <a:normAutofit fontScale="90000"/>
          </a:bodyPr>
          <a:lstStyle/>
          <a:p>
            <a:r>
              <a:rPr lang="en-US" dirty="0"/>
              <a:t>Enrollment Report Action – Import school</a:t>
            </a:r>
          </a:p>
        </p:txBody>
      </p:sp>
      <p:sp>
        <p:nvSpPr>
          <p:cNvPr id="8" name="Content Placeholder 7">
            <a:extLst>
              <a:ext uri="{FF2B5EF4-FFF2-40B4-BE49-F238E27FC236}">
                <a16:creationId xmlns:a16="http://schemas.microsoft.com/office/drawing/2014/main" id="{0342C41E-9139-48E1-B973-071190D7DDCA}"/>
              </a:ext>
            </a:extLst>
          </p:cNvPr>
          <p:cNvSpPr>
            <a:spLocks noGrp="1"/>
          </p:cNvSpPr>
          <p:nvPr>
            <p:ph idx="1"/>
          </p:nvPr>
        </p:nvSpPr>
        <p:spPr>
          <a:xfrm>
            <a:off x="457200" y="1895696"/>
            <a:ext cx="6159160" cy="4368119"/>
          </a:xfrm>
        </p:spPr>
        <p:txBody>
          <a:bodyPr>
            <a:normAutofit/>
          </a:bodyPr>
          <a:lstStyle/>
          <a:p>
            <a:r>
              <a:rPr lang="en-US" sz="1800" dirty="0"/>
              <a:t>Approved Students – there are NEW students to your Tuition Exchange program.  Is the student enrolled?  Check with either the Registrar’s Office or the Financial Aid Office to confirm the student’s attendance.</a:t>
            </a:r>
          </a:p>
          <a:p>
            <a:r>
              <a:rPr lang="en-US" sz="1800" dirty="0"/>
              <a:t>If enrolled – open the student’s record, scroll to the Decision Section and click the Enrolled box.  See below</a:t>
            </a:r>
          </a:p>
        </p:txBody>
      </p:sp>
      <p:pic>
        <p:nvPicPr>
          <p:cNvPr id="4" name="Content Placeholder 3">
            <a:extLst>
              <a:ext uri="{FF2B5EF4-FFF2-40B4-BE49-F238E27FC236}">
                <a16:creationId xmlns:a16="http://schemas.microsoft.com/office/drawing/2014/main" id="{6A38799D-3910-4391-9A05-2C2EA61526EA}"/>
              </a:ext>
            </a:extLst>
          </p:cNvPr>
          <p:cNvPicPr>
            <a:picLocks noChangeAspect="1"/>
          </p:cNvPicPr>
          <p:nvPr/>
        </p:nvPicPr>
        <p:blipFill>
          <a:blip r:embed="rId2"/>
          <a:stretch>
            <a:fillRect/>
          </a:stretch>
        </p:blipFill>
        <p:spPr>
          <a:xfrm>
            <a:off x="6726577" y="375541"/>
            <a:ext cx="5327626" cy="3822735"/>
          </a:xfrm>
          <a:prstGeom prst="rect">
            <a:avLst/>
          </a:prstGeom>
        </p:spPr>
      </p:pic>
      <p:pic>
        <p:nvPicPr>
          <p:cNvPr id="6" name="Picture 5">
            <a:extLst>
              <a:ext uri="{FF2B5EF4-FFF2-40B4-BE49-F238E27FC236}">
                <a16:creationId xmlns:a16="http://schemas.microsoft.com/office/drawing/2014/main" id="{C48711BE-0DEE-4B11-BEC4-B650E3346EB0}"/>
              </a:ext>
            </a:extLst>
          </p:cNvPr>
          <p:cNvPicPr>
            <a:picLocks noChangeAspect="1"/>
          </p:cNvPicPr>
          <p:nvPr/>
        </p:nvPicPr>
        <p:blipFill>
          <a:blip r:embed="rId3"/>
          <a:stretch>
            <a:fillRect/>
          </a:stretch>
        </p:blipFill>
        <p:spPr>
          <a:xfrm>
            <a:off x="777191" y="4164285"/>
            <a:ext cx="4711421" cy="2185387"/>
          </a:xfrm>
          <a:prstGeom prst="rect">
            <a:avLst/>
          </a:prstGeom>
        </p:spPr>
      </p:pic>
      <p:sp>
        <p:nvSpPr>
          <p:cNvPr id="7" name="TextBox 6">
            <a:extLst>
              <a:ext uri="{FF2B5EF4-FFF2-40B4-BE49-F238E27FC236}">
                <a16:creationId xmlns:a16="http://schemas.microsoft.com/office/drawing/2014/main" id="{340CB58B-D863-4A04-9E91-4767941A9FD4}"/>
              </a:ext>
            </a:extLst>
          </p:cNvPr>
          <p:cNvSpPr txBox="1"/>
          <p:nvPr/>
        </p:nvSpPr>
        <p:spPr>
          <a:xfrm>
            <a:off x="6019393" y="4405745"/>
            <a:ext cx="5395416" cy="1477328"/>
          </a:xfrm>
          <a:prstGeom prst="rect">
            <a:avLst/>
          </a:prstGeom>
          <a:noFill/>
        </p:spPr>
        <p:txBody>
          <a:bodyPr wrap="square" rtlCol="0">
            <a:spAutoFit/>
          </a:bodyPr>
          <a:lstStyle/>
          <a:p>
            <a:r>
              <a:rPr lang="en-US" dirty="0">
                <a:solidFill>
                  <a:schemeClr val="bg1"/>
                </a:solidFill>
              </a:rPr>
              <a:t>If the student is NOT enrolled at your school,  update the student’s record to denied.  I suggest a note in the comment section, such as – student not enrolled Fall 2021. Be sure to click Update Application  </a:t>
            </a:r>
          </a:p>
        </p:txBody>
      </p:sp>
    </p:spTree>
    <p:extLst>
      <p:ext uri="{BB962C8B-B14F-4D97-AF65-F5344CB8AC3E}">
        <p14:creationId xmlns:p14="http://schemas.microsoft.com/office/powerpoint/2010/main" val="908082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712ED8D-807A-4E94-A9AF-C44676151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ight Triangle 14">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0" y="1422741"/>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8" name="Straight Connector 17">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CCF2936-6994-4BF3-A7E4-ED3E56C6CC17}"/>
              </a:ext>
            </a:extLst>
          </p:cNvPr>
          <p:cNvSpPr>
            <a:spLocks noGrp="1"/>
          </p:cNvSpPr>
          <p:nvPr>
            <p:ph type="title"/>
          </p:nvPr>
        </p:nvSpPr>
        <p:spPr>
          <a:xfrm>
            <a:off x="457201" y="288502"/>
            <a:ext cx="4633122" cy="1940260"/>
          </a:xfrm>
        </p:spPr>
        <p:txBody>
          <a:bodyPr>
            <a:normAutofit fontScale="90000"/>
          </a:bodyPr>
          <a:lstStyle/>
          <a:p>
            <a:r>
              <a:rPr lang="en-US" sz="3700" dirty="0"/>
              <a:t>Enrollment Report Action – Import School</a:t>
            </a:r>
            <a:br>
              <a:rPr lang="en-US" sz="3700" dirty="0"/>
            </a:br>
            <a:endParaRPr lang="en-US" sz="3700" dirty="0"/>
          </a:p>
        </p:txBody>
      </p:sp>
      <p:sp>
        <p:nvSpPr>
          <p:cNvPr id="8" name="Content Placeholder 7">
            <a:extLst>
              <a:ext uri="{FF2B5EF4-FFF2-40B4-BE49-F238E27FC236}">
                <a16:creationId xmlns:a16="http://schemas.microsoft.com/office/drawing/2014/main" id="{E5B81E24-AD27-4947-9E59-DA25D7630058}"/>
              </a:ext>
            </a:extLst>
          </p:cNvPr>
          <p:cNvSpPr>
            <a:spLocks noGrp="1"/>
          </p:cNvSpPr>
          <p:nvPr>
            <p:ph idx="1"/>
          </p:nvPr>
        </p:nvSpPr>
        <p:spPr>
          <a:xfrm>
            <a:off x="457201" y="1843286"/>
            <a:ext cx="4419600" cy="4431040"/>
          </a:xfrm>
        </p:spPr>
        <p:txBody>
          <a:bodyPr>
            <a:normAutofit/>
          </a:bodyPr>
          <a:lstStyle/>
          <a:p>
            <a:r>
              <a:rPr lang="en-US" sz="1800" dirty="0"/>
              <a:t>When the IMPORT school marks the student as enrolled – the student moves to the category of Enrolled.  </a:t>
            </a:r>
          </a:p>
          <a:p>
            <a:r>
              <a:rPr lang="en-US" sz="1800" dirty="0"/>
              <a:t>The Export school is notified via email that action is required to ADD the student to the Enrollment Report.</a:t>
            </a:r>
          </a:p>
          <a:p>
            <a:r>
              <a:rPr lang="en-US" sz="1800" dirty="0"/>
              <a:t>The student WILL NOT appear on the Enrollment Report until the EXPORT school adds the student.</a:t>
            </a:r>
          </a:p>
        </p:txBody>
      </p:sp>
      <p:sp>
        <p:nvSpPr>
          <p:cNvPr id="48" name="Flowchart: Document 8">
            <a:extLst>
              <a:ext uri="{FF2B5EF4-FFF2-40B4-BE49-F238E27FC236}">
                <a16:creationId xmlns:a16="http://schemas.microsoft.com/office/drawing/2014/main" id="{D8667B21-A39C-4ABB-9CED-0DD4CD739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70477" y="924332"/>
            <a:ext cx="6871335" cy="502267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 h="47798">
                <a:moveTo>
                  <a:pt x="3" y="147"/>
                </a:moveTo>
                <a:lnTo>
                  <a:pt x="21623" y="0"/>
                </a:lnTo>
                <a:cubicBezTo>
                  <a:pt x="21623" y="5774"/>
                  <a:pt x="21642" y="38022"/>
                  <a:pt x="21642" y="43796"/>
                </a:cubicBezTo>
                <a:cubicBezTo>
                  <a:pt x="10842" y="43796"/>
                  <a:pt x="10842" y="50396"/>
                  <a:pt x="42" y="46646"/>
                </a:cubicBezTo>
                <a:cubicBezTo>
                  <a:pt x="61" y="31179"/>
                  <a:pt x="-16" y="15614"/>
                  <a:pt x="3" y="147"/>
                </a:cubicBezTo>
                <a:close/>
              </a:path>
            </a:pathLst>
          </a:cu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pic>
        <p:nvPicPr>
          <p:cNvPr id="4" name="Content Placeholder 3">
            <a:extLst>
              <a:ext uri="{FF2B5EF4-FFF2-40B4-BE49-F238E27FC236}">
                <a16:creationId xmlns:a16="http://schemas.microsoft.com/office/drawing/2014/main" id="{EF70E31B-BB8E-4816-B609-9654C2BF5F2E}"/>
              </a:ext>
            </a:extLst>
          </p:cNvPr>
          <p:cNvPicPr>
            <a:picLocks noChangeAspect="1"/>
          </p:cNvPicPr>
          <p:nvPr/>
        </p:nvPicPr>
        <p:blipFill>
          <a:blip r:embed="rId2"/>
          <a:stretch>
            <a:fillRect/>
          </a:stretch>
        </p:blipFill>
        <p:spPr>
          <a:xfrm>
            <a:off x="5196746" y="289874"/>
            <a:ext cx="6795701" cy="3768932"/>
          </a:xfrm>
          <a:prstGeom prst="rect">
            <a:avLst/>
          </a:prstGeom>
        </p:spPr>
      </p:pic>
      <p:cxnSp>
        <p:nvCxnSpPr>
          <p:cNvPr id="6" name="Straight Arrow Connector 5">
            <a:extLst>
              <a:ext uri="{FF2B5EF4-FFF2-40B4-BE49-F238E27FC236}">
                <a16:creationId xmlns:a16="http://schemas.microsoft.com/office/drawing/2014/main" id="{70BC0E37-4092-42D4-AFBB-3605427A43FF}"/>
              </a:ext>
            </a:extLst>
          </p:cNvPr>
          <p:cNvCxnSpPr/>
          <p:nvPr/>
        </p:nvCxnSpPr>
        <p:spPr>
          <a:xfrm flipV="1">
            <a:off x="4080311" y="3163646"/>
            <a:ext cx="2895267" cy="5086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9792991"/>
      </p:ext>
    </p:extLst>
  </p:cSld>
  <p:clrMapOvr>
    <a:masterClrMapping/>
  </p:clrMapOvr>
</p:sld>
</file>

<file path=ppt/theme/theme1.xml><?xml version="1.0" encoding="utf-8"?>
<a:theme xmlns:a="http://schemas.openxmlformats.org/drawingml/2006/main" name="SineVTI">
  <a:themeElements>
    <a:clrScheme name="Custom 51">
      <a:dk1>
        <a:sysClr val="windowText" lastClr="000000"/>
      </a:dk1>
      <a:lt1>
        <a:sysClr val="window" lastClr="FFFFFF"/>
      </a:lt1>
      <a:dk2>
        <a:srgbClr val="12154E"/>
      </a:dk2>
      <a:lt2>
        <a:srgbClr val="EEEEEE"/>
      </a:lt2>
      <a:accent1>
        <a:srgbClr val="FD8686"/>
      </a:accent1>
      <a:accent2>
        <a:srgbClr val="B495C2"/>
      </a:accent2>
      <a:accent3>
        <a:srgbClr val="8F99BB"/>
      </a:accent3>
      <a:accent4>
        <a:srgbClr val="A3A3C1"/>
      </a:accent4>
      <a:accent5>
        <a:srgbClr val="7162FE"/>
      </a:accent5>
      <a:accent6>
        <a:srgbClr val="1EBE9B"/>
      </a:accent6>
      <a:hlink>
        <a:srgbClr val="EF08F7"/>
      </a:hlink>
      <a:folHlink>
        <a:srgbClr val="8477FE"/>
      </a:folHlink>
    </a:clrScheme>
    <a:fontScheme name="Custom 49">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neVTI" id="{8435B2A2-1BD5-4C05-93E5-3C5388B709E3}" vid="{0D704B13-63FE-4848-A298-6B7359B956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1263</TotalTime>
  <Words>1241</Words>
  <Application>Microsoft Office PowerPoint</Application>
  <PresentationFormat>Widescreen</PresentationFormat>
  <Paragraphs>108</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Avenir Next LT Pro</vt:lpstr>
      <vt:lpstr>Calibri</vt:lpstr>
      <vt:lpstr>Posterama</vt:lpstr>
      <vt:lpstr>SineVTI</vt:lpstr>
      <vt:lpstr>2021-22 Enrollment Report Overview</vt:lpstr>
      <vt:lpstr>Today’s Focus</vt:lpstr>
      <vt:lpstr>Completing the Enrollment Report</vt:lpstr>
      <vt:lpstr>Completing the Enrollment Report – Import schools</vt:lpstr>
      <vt:lpstr>Completing the Enrollment Report – Import schools</vt:lpstr>
      <vt:lpstr>Enrollment Report Action – Import school</vt:lpstr>
      <vt:lpstr>Email Notifications Student moved to APPROVED by Import school</vt:lpstr>
      <vt:lpstr>Enrollment Report Action – Import school</vt:lpstr>
      <vt:lpstr>Enrollment Report Action – Import School </vt:lpstr>
      <vt:lpstr>Email Notification Student marked ENROLLED by the Import school</vt:lpstr>
      <vt:lpstr>Completing the Enrollment Report – Export schools</vt:lpstr>
      <vt:lpstr>Completing the Enrollment Report – Export schools</vt:lpstr>
      <vt:lpstr>Enrollment Report Action – Export school</vt:lpstr>
      <vt:lpstr>Enrollment Report Action – Export School </vt:lpstr>
      <vt:lpstr>Enrollment Report Action – Export school</vt:lpstr>
      <vt:lpstr>Enrollment Report Action – Export school</vt:lpstr>
      <vt:lpstr>Updates, modifications and reminders</vt:lpstr>
      <vt:lpstr>PowerPoint Presentation</vt:lpstr>
      <vt:lpstr>Annual Dues – 2021-22</vt:lpstr>
      <vt:lpstr>Participation Fees</vt:lpstr>
      <vt:lpstr>PowerPoint Presentation</vt:lpstr>
      <vt:lpstr>Capacity </vt:lpstr>
      <vt:lpstr>Capacity</vt:lpstr>
      <vt:lpstr>Recap</vt:lpstr>
      <vt:lpstr>PowerPoint Presentation</vt:lpstr>
      <vt:lpstr>TE Staff 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2021-22 Enrollment Report Overview</dc:title>
  <dc:creator>Janet Hanson</dc:creator>
  <cp:lastModifiedBy>Janet Hanson</cp:lastModifiedBy>
  <cp:revision>6</cp:revision>
  <dcterms:created xsi:type="dcterms:W3CDTF">2021-09-06T18:24:21Z</dcterms:created>
  <dcterms:modified xsi:type="dcterms:W3CDTF">2021-09-07T15:27:41Z</dcterms:modified>
</cp:coreProperties>
</file>