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2" r:id="rId1"/>
  </p:sldMasterIdLst>
  <p:notesMasterIdLst>
    <p:notesMasterId r:id="rId38"/>
  </p:notesMasterIdLst>
  <p:handoutMasterIdLst>
    <p:handoutMasterId r:id="rId39"/>
  </p:handoutMasterIdLst>
  <p:sldIdLst>
    <p:sldId id="256" r:id="rId2"/>
    <p:sldId id="257" r:id="rId3"/>
    <p:sldId id="292" r:id="rId4"/>
    <p:sldId id="274" r:id="rId5"/>
    <p:sldId id="293" r:id="rId6"/>
    <p:sldId id="294" r:id="rId7"/>
    <p:sldId id="295" r:id="rId8"/>
    <p:sldId id="296" r:id="rId9"/>
    <p:sldId id="297" r:id="rId10"/>
    <p:sldId id="258" r:id="rId11"/>
    <p:sldId id="259" r:id="rId12"/>
    <p:sldId id="262" r:id="rId13"/>
    <p:sldId id="261" r:id="rId14"/>
    <p:sldId id="312" r:id="rId15"/>
    <p:sldId id="263" r:id="rId16"/>
    <p:sldId id="298" r:id="rId17"/>
    <p:sldId id="299" r:id="rId18"/>
    <p:sldId id="300" r:id="rId19"/>
    <p:sldId id="301" r:id="rId20"/>
    <p:sldId id="264" r:id="rId21"/>
    <p:sldId id="286" r:id="rId22"/>
    <p:sldId id="303" r:id="rId23"/>
    <p:sldId id="304" r:id="rId24"/>
    <p:sldId id="265" r:id="rId25"/>
    <p:sldId id="269" r:id="rId26"/>
    <p:sldId id="308" r:id="rId27"/>
    <p:sldId id="314" r:id="rId28"/>
    <p:sldId id="307" r:id="rId29"/>
    <p:sldId id="309" r:id="rId30"/>
    <p:sldId id="310" r:id="rId31"/>
    <p:sldId id="311" r:id="rId32"/>
    <p:sldId id="277" r:id="rId33"/>
    <p:sldId id="305" r:id="rId34"/>
    <p:sldId id="306" r:id="rId35"/>
    <p:sldId id="313" r:id="rId36"/>
    <p:sldId id="279" r:id="rId3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E55F7-5D5D-4A64-A888-F0AEFA2D9FE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CA205F-FEFB-4703-954F-E6051C95ACBA}">
      <dgm:prSet/>
      <dgm:spPr/>
      <dgm:t>
        <a:bodyPr/>
        <a:lstStyle/>
        <a:p>
          <a:r>
            <a:rPr lang="en-US"/>
            <a:t>2019-20 Recipient Review </a:t>
          </a:r>
        </a:p>
      </dgm:t>
    </dgm:pt>
    <dgm:pt modelId="{7350B71F-6FFF-4FDB-8D6D-03CACB3B5EC3}" type="parTrans" cxnId="{E2616230-23AB-4A0A-A660-9309E7693B62}">
      <dgm:prSet/>
      <dgm:spPr/>
      <dgm:t>
        <a:bodyPr/>
        <a:lstStyle/>
        <a:p>
          <a:endParaRPr lang="en-US"/>
        </a:p>
      </dgm:t>
    </dgm:pt>
    <dgm:pt modelId="{5E421D71-F8FA-4CD6-9C0E-C642E34EBD0E}" type="sibTrans" cxnId="{E2616230-23AB-4A0A-A660-9309E7693B62}">
      <dgm:prSet/>
      <dgm:spPr/>
      <dgm:t>
        <a:bodyPr/>
        <a:lstStyle/>
        <a:p>
          <a:endParaRPr lang="en-US"/>
        </a:p>
      </dgm:t>
    </dgm:pt>
    <dgm:pt modelId="{84AB3883-2AC6-4E11-B1D0-B624AD05F60B}">
      <dgm:prSet/>
      <dgm:spPr/>
      <dgm:t>
        <a:bodyPr/>
        <a:lstStyle/>
        <a:p>
          <a:r>
            <a:rPr lang="en-US"/>
            <a:t>2020-21 Approval and Processing</a:t>
          </a:r>
        </a:p>
      </dgm:t>
    </dgm:pt>
    <dgm:pt modelId="{E92F3CA5-F3F5-474D-89C3-A70994C326E9}" type="parTrans" cxnId="{580D6D5C-186C-4A81-9632-AB3C231F65D9}">
      <dgm:prSet/>
      <dgm:spPr/>
      <dgm:t>
        <a:bodyPr/>
        <a:lstStyle/>
        <a:p>
          <a:endParaRPr lang="en-US"/>
        </a:p>
      </dgm:t>
    </dgm:pt>
    <dgm:pt modelId="{64436572-6822-44CC-9448-3972F80757FD}" type="sibTrans" cxnId="{580D6D5C-186C-4A81-9632-AB3C231F65D9}">
      <dgm:prSet/>
      <dgm:spPr/>
      <dgm:t>
        <a:bodyPr/>
        <a:lstStyle/>
        <a:p>
          <a:endParaRPr lang="en-US"/>
        </a:p>
      </dgm:t>
    </dgm:pt>
    <dgm:pt modelId="{CC257474-DBA6-4050-BFAC-F46948D9A4E6}">
      <dgm:prSet/>
      <dgm:spPr/>
      <dgm:t>
        <a:bodyPr/>
        <a:lstStyle/>
        <a:p>
          <a:r>
            <a:rPr lang="en-US"/>
            <a:t>TE Reports</a:t>
          </a:r>
        </a:p>
      </dgm:t>
    </dgm:pt>
    <dgm:pt modelId="{E8105ABF-42B3-4728-8216-E4D9369A7F23}" type="parTrans" cxnId="{E29036EF-8187-4CC5-8310-AA5116037C90}">
      <dgm:prSet/>
      <dgm:spPr/>
      <dgm:t>
        <a:bodyPr/>
        <a:lstStyle/>
        <a:p>
          <a:endParaRPr lang="en-US"/>
        </a:p>
      </dgm:t>
    </dgm:pt>
    <dgm:pt modelId="{106EA9CE-5373-4FBB-A871-FB90FC104F43}" type="sibTrans" cxnId="{E29036EF-8187-4CC5-8310-AA5116037C90}">
      <dgm:prSet/>
      <dgm:spPr/>
      <dgm:t>
        <a:bodyPr/>
        <a:lstStyle/>
        <a:p>
          <a:endParaRPr lang="en-US"/>
        </a:p>
      </dgm:t>
    </dgm:pt>
    <dgm:pt modelId="{BB7FBBF3-D5B3-49B5-B371-213EAB1E4175}">
      <dgm:prSet/>
      <dgm:spPr/>
      <dgm:t>
        <a:bodyPr/>
        <a:lstStyle/>
        <a:p>
          <a:r>
            <a:rPr lang="en-US"/>
            <a:t>TE Central Updates</a:t>
          </a:r>
        </a:p>
      </dgm:t>
    </dgm:pt>
    <dgm:pt modelId="{3D44765B-DF20-4020-AE54-A88557C7DC2F}" type="parTrans" cxnId="{F92532A8-9F18-4FA8-BD2A-2304C9851BDC}">
      <dgm:prSet/>
      <dgm:spPr/>
      <dgm:t>
        <a:bodyPr/>
        <a:lstStyle/>
        <a:p>
          <a:endParaRPr lang="en-US"/>
        </a:p>
      </dgm:t>
    </dgm:pt>
    <dgm:pt modelId="{8CA78B2E-C7CC-4360-A9AC-8CC9E2B7976E}" type="sibTrans" cxnId="{F92532A8-9F18-4FA8-BD2A-2304C9851BDC}">
      <dgm:prSet/>
      <dgm:spPr/>
      <dgm:t>
        <a:bodyPr/>
        <a:lstStyle/>
        <a:p>
          <a:endParaRPr lang="en-US"/>
        </a:p>
      </dgm:t>
    </dgm:pt>
    <dgm:pt modelId="{C564279B-5B41-476A-A8E5-CF1E407B0FF3}">
      <dgm:prSet/>
      <dgm:spPr/>
      <dgm:t>
        <a:bodyPr/>
        <a:lstStyle/>
        <a:p>
          <a:r>
            <a:rPr lang="en-US"/>
            <a:t>Recap</a:t>
          </a:r>
        </a:p>
      </dgm:t>
    </dgm:pt>
    <dgm:pt modelId="{DDEDF10F-CA93-404C-81D5-F9E3C86E049D}" type="parTrans" cxnId="{FDBD4F88-D56B-46BF-849C-216D9698CACC}">
      <dgm:prSet/>
      <dgm:spPr/>
      <dgm:t>
        <a:bodyPr/>
        <a:lstStyle/>
        <a:p>
          <a:endParaRPr lang="en-US"/>
        </a:p>
      </dgm:t>
    </dgm:pt>
    <dgm:pt modelId="{D41A1595-0374-4F49-BC56-FB9F7B89589C}" type="sibTrans" cxnId="{FDBD4F88-D56B-46BF-849C-216D9698CACC}">
      <dgm:prSet/>
      <dgm:spPr/>
      <dgm:t>
        <a:bodyPr/>
        <a:lstStyle/>
        <a:p>
          <a:endParaRPr lang="en-US"/>
        </a:p>
      </dgm:t>
    </dgm:pt>
    <dgm:pt modelId="{9B62E519-25FE-4073-A805-F1FD016ED338}" type="pres">
      <dgm:prSet presAssocID="{5A7E55F7-5D5D-4A64-A888-F0AEFA2D9FE5}" presName="root" presStyleCnt="0">
        <dgm:presLayoutVars>
          <dgm:dir/>
          <dgm:resizeHandles val="exact"/>
        </dgm:presLayoutVars>
      </dgm:prSet>
      <dgm:spPr/>
    </dgm:pt>
    <dgm:pt modelId="{B813A26D-E1B5-4371-9ABE-85D095E80811}" type="pres">
      <dgm:prSet presAssocID="{B3CA205F-FEFB-4703-954F-E6051C95ACBA}" presName="compNode" presStyleCnt="0"/>
      <dgm:spPr/>
    </dgm:pt>
    <dgm:pt modelId="{E85BCACA-B53E-40E8-9490-74DDAF42ED83}" type="pres">
      <dgm:prSet presAssocID="{B3CA205F-FEFB-4703-954F-E6051C95ACBA}" presName="bgRect" presStyleLbl="bgShp" presStyleIdx="0" presStyleCnt="5"/>
      <dgm:spPr/>
    </dgm:pt>
    <dgm:pt modelId="{23F978AE-8CBE-46E5-8612-FEF91BD6FB81}" type="pres">
      <dgm:prSet presAssocID="{B3CA205F-FEFB-4703-954F-E6051C95ACB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ABD43EC-AA12-4E8E-BE8F-E51C31EB0E72}" type="pres">
      <dgm:prSet presAssocID="{B3CA205F-FEFB-4703-954F-E6051C95ACBA}" presName="spaceRect" presStyleCnt="0"/>
      <dgm:spPr/>
    </dgm:pt>
    <dgm:pt modelId="{864F56B6-A626-424B-8DFC-D10B5E82F670}" type="pres">
      <dgm:prSet presAssocID="{B3CA205F-FEFB-4703-954F-E6051C95ACBA}" presName="parTx" presStyleLbl="revTx" presStyleIdx="0" presStyleCnt="5">
        <dgm:presLayoutVars>
          <dgm:chMax val="0"/>
          <dgm:chPref val="0"/>
        </dgm:presLayoutVars>
      </dgm:prSet>
      <dgm:spPr/>
    </dgm:pt>
    <dgm:pt modelId="{5DE8CC11-CBB6-4546-9ACE-4B684C461EB1}" type="pres">
      <dgm:prSet presAssocID="{5E421D71-F8FA-4CD6-9C0E-C642E34EBD0E}" presName="sibTrans" presStyleCnt="0"/>
      <dgm:spPr/>
    </dgm:pt>
    <dgm:pt modelId="{7B5A2BEA-47E5-4F40-8F11-692E5B842A13}" type="pres">
      <dgm:prSet presAssocID="{84AB3883-2AC6-4E11-B1D0-B624AD05F60B}" presName="compNode" presStyleCnt="0"/>
      <dgm:spPr/>
    </dgm:pt>
    <dgm:pt modelId="{2A25D544-4A08-4387-AB6C-4BDDED37896E}" type="pres">
      <dgm:prSet presAssocID="{84AB3883-2AC6-4E11-B1D0-B624AD05F60B}" presName="bgRect" presStyleLbl="bgShp" presStyleIdx="1" presStyleCnt="5"/>
      <dgm:spPr/>
    </dgm:pt>
    <dgm:pt modelId="{57987E2C-46B6-46BB-ABBA-BE000DEEC733}" type="pres">
      <dgm:prSet presAssocID="{84AB3883-2AC6-4E11-B1D0-B624AD05F60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DD92E1BE-09B9-4C1A-ADCF-3B7FAA4FA033}" type="pres">
      <dgm:prSet presAssocID="{84AB3883-2AC6-4E11-B1D0-B624AD05F60B}" presName="spaceRect" presStyleCnt="0"/>
      <dgm:spPr/>
    </dgm:pt>
    <dgm:pt modelId="{AA7EE2AB-84BE-4369-BBFA-5B9A8AC0A460}" type="pres">
      <dgm:prSet presAssocID="{84AB3883-2AC6-4E11-B1D0-B624AD05F60B}" presName="parTx" presStyleLbl="revTx" presStyleIdx="1" presStyleCnt="5">
        <dgm:presLayoutVars>
          <dgm:chMax val="0"/>
          <dgm:chPref val="0"/>
        </dgm:presLayoutVars>
      </dgm:prSet>
      <dgm:spPr/>
    </dgm:pt>
    <dgm:pt modelId="{A0B84C16-89F8-490B-8D37-E139389539C3}" type="pres">
      <dgm:prSet presAssocID="{64436572-6822-44CC-9448-3972F80757FD}" presName="sibTrans" presStyleCnt="0"/>
      <dgm:spPr/>
    </dgm:pt>
    <dgm:pt modelId="{7BC509E3-F3E2-4F2D-957A-F8C6A0649820}" type="pres">
      <dgm:prSet presAssocID="{CC257474-DBA6-4050-BFAC-F46948D9A4E6}" presName="compNode" presStyleCnt="0"/>
      <dgm:spPr/>
    </dgm:pt>
    <dgm:pt modelId="{4BF3DBE2-8D36-4BFC-B6BB-162230998D46}" type="pres">
      <dgm:prSet presAssocID="{CC257474-DBA6-4050-BFAC-F46948D9A4E6}" presName="bgRect" presStyleLbl="bgShp" presStyleIdx="2" presStyleCnt="5"/>
      <dgm:spPr/>
    </dgm:pt>
    <dgm:pt modelId="{59AD70EB-88F6-4CD9-9868-E1ED845DF2E3}" type="pres">
      <dgm:prSet presAssocID="{CC257474-DBA6-4050-BFAC-F46948D9A4E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8037E315-479D-4895-991E-FA4C7922B090}" type="pres">
      <dgm:prSet presAssocID="{CC257474-DBA6-4050-BFAC-F46948D9A4E6}" presName="spaceRect" presStyleCnt="0"/>
      <dgm:spPr/>
    </dgm:pt>
    <dgm:pt modelId="{CE186915-9F2A-4EA9-9784-B1F20DCB1E91}" type="pres">
      <dgm:prSet presAssocID="{CC257474-DBA6-4050-BFAC-F46948D9A4E6}" presName="parTx" presStyleLbl="revTx" presStyleIdx="2" presStyleCnt="5">
        <dgm:presLayoutVars>
          <dgm:chMax val="0"/>
          <dgm:chPref val="0"/>
        </dgm:presLayoutVars>
      </dgm:prSet>
      <dgm:spPr/>
    </dgm:pt>
    <dgm:pt modelId="{5F3F4D95-1604-4429-969E-842687307E9A}" type="pres">
      <dgm:prSet presAssocID="{106EA9CE-5373-4FBB-A871-FB90FC104F43}" presName="sibTrans" presStyleCnt="0"/>
      <dgm:spPr/>
    </dgm:pt>
    <dgm:pt modelId="{02233D4D-39B1-4CE3-BD7B-F494FE0D96E6}" type="pres">
      <dgm:prSet presAssocID="{BB7FBBF3-D5B3-49B5-B371-213EAB1E4175}" presName="compNode" presStyleCnt="0"/>
      <dgm:spPr/>
    </dgm:pt>
    <dgm:pt modelId="{35467CA8-4655-4B41-B91A-C8BB099D7A93}" type="pres">
      <dgm:prSet presAssocID="{BB7FBBF3-D5B3-49B5-B371-213EAB1E4175}" presName="bgRect" presStyleLbl="bgShp" presStyleIdx="3" presStyleCnt="5"/>
      <dgm:spPr/>
    </dgm:pt>
    <dgm:pt modelId="{43B827E0-7373-485F-8285-63C7446EF2A6}" type="pres">
      <dgm:prSet presAssocID="{BB7FBBF3-D5B3-49B5-B371-213EAB1E417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65ABA0AD-63CC-4FA6-8547-90C594596843}" type="pres">
      <dgm:prSet presAssocID="{BB7FBBF3-D5B3-49B5-B371-213EAB1E4175}" presName="spaceRect" presStyleCnt="0"/>
      <dgm:spPr/>
    </dgm:pt>
    <dgm:pt modelId="{80B1016D-53C7-438D-ABDF-A0E89E50E8EC}" type="pres">
      <dgm:prSet presAssocID="{BB7FBBF3-D5B3-49B5-B371-213EAB1E4175}" presName="parTx" presStyleLbl="revTx" presStyleIdx="3" presStyleCnt="5">
        <dgm:presLayoutVars>
          <dgm:chMax val="0"/>
          <dgm:chPref val="0"/>
        </dgm:presLayoutVars>
      </dgm:prSet>
      <dgm:spPr/>
    </dgm:pt>
    <dgm:pt modelId="{75C130E7-6440-45C8-9E4A-4F9C8CBC00FE}" type="pres">
      <dgm:prSet presAssocID="{8CA78B2E-C7CC-4360-A9AC-8CC9E2B7976E}" presName="sibTrans" presStyleCnt="0"/>
      <dgm:spPr/>
    </dgm:pt>
    <dgm:pt modelId="{B2D26A44-C26B-4C4A-9382-61EBC2DF164A}" type="pres">
      <dgm:prSet presAssocID="{C564279B-5B41-476A-A8E5-CF1E407B0FF3}" presName="compNode" presStyleCnt="0"/>
      <dgm:spPr/>
    </dgm:pt>
    <dgm:pt modelId="{08328FF1-DBAD-49D1-8429-A0B982771F71}" type="pres">
      <dgm:prSet presAssocID="{C564279B-5B41-476A-A8E5-CF1E407B0FF3}" presName="bgRect" presStyleLbl="bgShp" presStyleIdx="4" presStyleCnt="5"/>
      <dgm:spPr/>
    </dgm:pt>
    <dgm:pt modelId="{23F76795-4501-420C-A0B5-7C42C94A956B}" type="pres">
      <dgm:prSet presAssocID="{C564279B-5B41-476A-A8E5-CF1E407B0FF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81C24E76-9DD2-4519-8521-E97823BEE49E}" type="pres">
      <dgm:prSet presAssocID="{C564279B-5B41-476A-A8E5-CF1E407B0FF3}" presName="spaceRect" presStyleCnt="0"/>
      <dgm:spPr/>
    </dgm:pt>
    <dgm:pt modelId="{34B99888-7E39-4A15-B56B-AE073D2936BB}" type="pres">
      <dgm:prSet presAssocID="{C564279B-5B41-476A-A8E5-CF1E407B0FF3}" presName="parTx" presStyleLbl="revTx" presStyleIdx="4" presStyleCnt="5">
        <dgm:presLayoutVars>
          <dgm:chMax val="0"/>
          <dgm:chPref val="0"/>
        </dgm:presLayoutVars>
      </dgm:prSet>
      <dgm:spPr/>
    </dgm:pt>
  </dgm:ptLst>
  <dgm:cxnLst>
    <dgm:cxn modelId="{D8C7AF24-E0F8-4CD4-AA26-7CF6FD80CA24}" type="presOf" srcId="{BB7FBBF3-D5B3-49B5-B371-213EAB1E4175}" destId="{80B1016D-53C7-438D-ABDF-A0E89E50E8EC}" srcOrd="0" destOrd="0" presId="urn:microsoft.com/office/officeart/2018/2/layout/IconVerticalSolidList"/>
    <dgm:cxn modelId="{A7BB8C2C-4AAA-4E15-98C5-278C1C42DA05}" type="presOf" srcId="{84AB3883-2AC6-4E11-B1D0-B624AD05F60B}" destId="{AA7EE2AB-84BE-4369-BBFA-5B9A8AC0A460}" srcOrd="0" destOrd="0" presId="urn:microsoft.com/office/officeart/2018/2/layout/IconVerticalSolidList"/>
    <dgm:cxn modelId="{E2616230-23AB-4A0A-A660-9309E7693B62}" srcId="{5A7E55F7-5D5D-4A64-A888-F0AEFA2D9FE5}" destId="{B3CA205F-FEFB-4703-954F-E6051C95ACBA}" srcOrd="0" destOrd="0" parTransId="{7350B71F-6FFF-4FDB-8D6D-03CACB3B5EC3}" sibTransId="{5E421D71-F8FA-4CD6-9C0E-C642E34EBD0E}"/>
    <dgm:cxn modelId="{2F0D7334-AD0C-4F05-AA1D-B704673A3796}" type="presOf" srcId="{B3CA205F-FEFB-4703-954F-E6051C95ACBA}" destId="{864F56B6-A626-424B-8DFC-D10B5E82F670}" srcOrd="0" destOrd="0" presId="urn:microsoft.com/office/officeart/2018/2/layout/IconVerticalSolidList"/>
    <dgm:cxn modelId="{580D6D5C-186C-4A81-9632-AB3C231F65D9}" srcId="{5A7E55F7-5D5D-4A64-A888-F0AEFA2D9FE5}" destId="{84AB3883-2AC6-4E11-B1D0-B624AD05F60B}" srcOrd="1" destOrd="0" parTransId="{E92F3CA5-F3F5-474D-89C3-A70994C326E9}" sibTransId="{64436572-6822-44CC-9448-3972F80757FD}"/>
    <dgm:cxn modelId="{0B5AF986-4573-4C9D-B7CE-D80FD9EB6A44}" type="presOf" srcId="{CC257474-DBA6-4050-BFAC-F46948D9A4E6}" destId="{CE186915-9F2A-4EA9-9784-B1F20DCB1E91}" srcOrd="0" destOrd="0" presId="urn:microsoft.com/office/officeart/2018/2/layout/IconVerticalSolidList"/>
    <dgm:cxn modelId="{FDBD4F88-D56B-46BF-849C-216D9698CACC}" srcId="{5A7E55F7-5D5D-4A64-A888-F0AEFA2D9FE5}" destId="{C564279B-5B41-476A-A8E5-CF1E407B0FF3}" srcOrd="4" destOrd="0" parTransId="{DDEDF10F-CA93-404C-81D5-F9E3C86E049D}" sibTransId="{D41A1595-0374-4F49-BC56-FB9F7B89589C}"/>
    <dgm:cxn modelId="{F92532A8-9F18-4FA8-BD2A-2304C9851BDC}" srcId="{5A7E55F7-5D5D-4A64-A888-F0AEFA2D9FE5}" destId="{BB7FBBF3-D5B3-49B5-B371-213EAB1E4175}" srcOrd="3" destOrd="0" parTransId="{3D44765B-DF20-4020-AE54-A88557C7DC2F}" sibTransId="{8CA78B2E-C7CC-4360-A9AC-8CC9E2B7976E}"/>
    <dgm:cxn modelId="{CF0B93A8-677D-4A77-89BA-4111118F7EDA}" type="presOf" srcId="{C564279B-5B41-476A-A8E5-CF1E407B0FF3}" destId="{34B99888-7E39-4A15-B56B-AE073D2936BB}" srcOrd="0" destOrd="0" presId="urn:microsoft.com/office/officeart/2018/2/layout/IconVerticalSolidList"/>
    <dgm:cxn modelId="{C0829CAE-653E-49E9-AB5A-EC0913D1E861}" type="presOf" srcId="{5A7E55F7-5D5D-4A64-A888-F0AEFA2D9FE5}" destId="{9B62E519-25FE-4073-A805-F1FD016ED338}" srcOrd="0" destOrd="0" presId="urn:microsoft.com/office/officeart/2018/2/layout/IconVerticalSolidList"/>
    <dgm:cxn modelId="{E29036EF-8187-4CC5-8310-AA5116037C90}" srcId="{5A7E55F7-5D5D-4A64-A888-F0AEFA2D9FE5}" destId="{CC257474-DBA6-4050-BFAC-F46948D9A4E6}" srcOrd="2" destOrd="0" parTransId="{E8105ABF-42B3-4728-8216-E4D9369A7F23}" sibTransId="{106EA9CE-5373-4FBB-A871-FB90FC104F43}"/>
    <dgm:cxn modelId="{511BEBF4-6C47-49D4-9384-C8127E1F626A}" type="presParOf" srcId="{9B62E519-25FE-4073-A805-F1FD016ED338}" destId="{B813A26D-E1B5-4371-9ABE-85D095E80811}" srcOrd="0" destOrd="0" presId="urn:microsoft.com/office/officeart/2018/2/layout/IconVerticalSolidList"/>
    <dgm:cxn modelId="{16FFD43D-60AE-406D-908F-11C287BC286A}" type="presParOf" srcId="{B813A26D-E1B5-4371-9ABE-85D095E80811}" destId="{E85BCACA-B53E-40E8-9490-74DDAF42ED83}" srcOrd="0" destOrd="0" presId="urn:microsoft.com/office/officeart/2018/2/layout/IconVerticalSolidList"/>
    <dgm:cxn modelId="{F020C378-95C6-4B08-8071-85B782F99115}" type="presParOf" srcId="{B813A26D-E1B5-4371-9ABE-85D095E80811}" destId="{23F978AE-8CBE-46E5-8612-FEF91BD6FB81}" srcOrd="1" destOrd="0" presId="urn:microsoft.com/office/officeart/2018/2/layout/IconVerticalSolidList"/>
    <dgm:cxn modelId="{C7A0F0ED-A667-4CD3-BBDE-728B85B86763}" type="presParOf" srcId="{B813A26D-E1B5-4371-9ABE-85D095E80811}" destId="{2ABD43EC-AA12-4E8E-BE8F-E51C31EB0E72}" srcOrd="2" destOrd="0" presId="urn:microsoft.com/office/officeart/2018/2/layout/IconVerticalSolidList"/>
    <dgm:cxn modelId="{98F67836-E589-49E1-9E47-F65D91A236C7}" type="presParOf" srcId="{B813A26D-E1B5-4371-9ABE-85D095E80811}" destId="{864F56B6-A626-424B-8DFC-D10B5E82F670}" srcOrd="3" destOrd="0" presId="urn:microsoft.com/office/officeart/2018/2/layout/IconVerticalSolidList"/>
    <dgm:cxn modelId="{164EF2F0-B66D-4381-93DA-82A63DD9779A}" type="presParOf" srcId="{9B62E519-25FE-4073-A805-F1FD016ED338}" destId="{5DE8CC11-CBB6-4546-9ACE-4B684C461EB1}" srcOrd="1" destOrd="0" presId="urn:microsoft.com/office/officeart/2018/2/layout/IconVerticalSolidList"/>
    <dgm:cxn modelId="{5E44FAE2-A323-4F95-B30F-7E707D4D4B05}" type="presParOf" srcId="{9B62E519-25FE-4073-A805-F1FD016ED338}" destId="{7B5A2BEA-47E5-4F40-8F11-692E5B842A13}" srcOrd="2" destOrd="0" presId="urn:microsoft.com/office/officeart/2018/2/layout/IconVerticalSolidList"/>
    <dgm:cxn modelId="{3C67D032-0FD4-4168-B8B7-3E835485C841}" type="presParOf" srcId="{7B5A2BEA-47E5-4F40-8F11-692E5B842A13}" destId="{2A25D544-4A08-4387-AB6C-4BDDED37896E}" srcOrd="0" destOrd="0" presId="urn:microsoft.com/office/officeart/2018/2/layout/IconVerticalSolidList"/>
    <dgm:cxn modelId="{9425CFD2-80F9-4C83-B211-1224AF9935A4}" type="presParOf" srcId="{7B5A2BEA-47E5-4F40-8F11-692E5B842A13}" destId="{57987E2C-46B6-46BB-ABBA-BE000DEEC733}" srcOrd="1" destOrd="0" presId="urn:microsoft.com/office/officeart/2018/2/layout/IconVerticalSolidList"/>
    <dgm:cxn modelId="{425D42A7-75C2-4281-B87B-538FE102254C}" type="presParOf" srcId="{7B5A2BEA-47E5-4F40-8F11-692E5B842A13}" destId="{DD92E1BE-09B9-4C1A-ADCF-3B7FAA4FA033}" srcOrd="2" destOrd="0" presId="urn:microsoft.com/office/officeart/2018/2/layout/IconVerticalSolidList"/>
    <dgm:cxn modelId="{7B339945-3551-430A-B225-E1873C6A857B}" type="presParOf" srcId="{7B5A2BEA-47E5-4F40-8F11-692E5B842A13}" destId="{AA7EE2AB-84BE-4369-BBFA-5B9A8AC0A460}" srcOrd="3" destOrd="0" presId="urn:microsoft.com/office/officeart/2018/2/layout/IconVerticalSolidList"/>
    <dgm:cxn modelId="{415A54E0-85A0-48B9-A887-7EE9239B52F4}" type="presParOf" srcId="{9B62E519-25FE-4073-A805-F1FD016ED338}" destId="{A0B84C16-89F8-490B-8D37-E139389539C3}" srcOrd="3" destOrd="0" presId="urn:microsoft.com/office/officeart/2018/2/layout/IconVerticalSolidList"/>
    <dgm:cxn modelId="{FBA8D3A2-B9C2-4E6A-BF90-483F7B63CBFF}" type="presParOf" srcId="{9B62E519-25FE-4073-A805-F1FD016ED338}" destId="{7BC509E3-F3E2-4F2D-957A-F8C6A0649820}" srcOrd="4" destOrd="0" presId="urn:microsoft.com/office/officeart/2018/2/layout/IconVerticalSolidList"/>
    <dgm:cxn modelId="{C70BBA73-8E6D-479D-AC9B-40CAE978A6B5}" type="presParOf" srcId="{7BC509E3-F3E2-4F2D-957A-F8C6A0649820}" destId="{4BF3DBE2-8D36-4BFC-B6BB-162230998D46}" srcOrd="0" destOrd="0" presId="urn:microsoft.com/office/officeart/2018/2/layout/IconVerticalSolidList"/>
    <dgm:cxn modelId="{909BF018-3C7D-42E4-A841-B0F143B6F866}" type="presParOf" srcId="{7BC509E3-F3E2-4F2D-957A-F8C6A0649820}" destId="{59AD70EB-88F6-4CD9-9868-E1ED845DF2E3}" srcOrd="1" destOrd="0" presId="urn:microsoft.com/office/officeart/2018/2/layout/IconVerticalSolidList"/>
    <dgm:cxn modelId="{E7330E41-4508-415D-B1BD-8CFC8FEBBB32}" type="presParOf" srcId="{7BC509E3-F3E2-4F2D-957A-F8C6A0649820}" destId="{8037E315-479D-4895-991E-FA4C7922B090}" srcOrd="2" destOrd="0" presId="urn:microsoft.com/office/officeart/2018/2/layout/IconVerticalSolidList"/>
    <dgm:cxn modelId="{81B2FBD9-9D3A-4A8E-8554-5F98BCA78F36}" type="presParOf" srcId="{7BC509E3-F3E2-4F2D-957A-F8C6A0649820}" destId="{CE186915-9F2A-4EA9-9784-B1F20DCB1E91}" srcOrd="3" destOrd="0" presId="urn:microsoft.com/office/officeart/2018/2/layout/IconVerticalSolidList"/>
    <dgm:cxn modelId="{690B34C3-BA9A-464B-9762-038ACBA7D39B}" type="presParOf" srcId="{9B62E519-25FE-4073-A805-F1FD016ED338}" destId="{5F3F4D95-1604-4429-969E-842687307E9A}" srcOrd="5" destOrd="0" presId="urn:microsoft.com/office/officeart/2018/2/layout/IconVerticalSolidList"/>
    <dgm:cxn modelId="{F9A6972D-3841-4910-9D7B-9B33B32116E4}" type="presParOf" srcId="{9B62E519-25FE-4073-A805-F1FD016ED338}" destId="{02233D4D-39B1-4CE3-BD7B-F494FE0D96E6}" srcOrd="6" destOrd="0" presId="urn:microsoft.com/office/officeart/2018/2/layout/IconVerticalSolidList"/>
    <dgm:cxn modelId="{1A06AE7D-ADAA-4A3C-8513-CF3C3441B3A0}" type="presParOf" srcId="{02233D4D-39B1-4CE3-BD7B-F494FE0D96E6}" destId="{35467CA8-4655-4B41-B91A-C8BB099D7A93}" srcOrd="0" destOrd="0" presId="urn:microsoft.com/office/officeart/2018/2/layout/IconVerticalSolidList"/>
    <dgm:cxn modelId="{5C48662E-8E38-4F08-8258-C656250E0772}" type="presParOf" srcId="{02233D4D-39B1-4CE3-BD7B-F494FE0D96E6}" destId="{43B827E0-7373-485F-8285-63C7446EF2A6}" srcOrd="1" destOrd="0" presId="urn:microsoft.com/office/officeart/2018/2/layout/IconVerticalSolidList"/>
    <dgm:cxn modelId="{4D2B73C3-008D-4697-B33C-9B817011BC70}" type="presParOf" srcId="{02233D4D-39B1-4CE3-BD7B-F494FE0D96E6}" destId="{65ABA0AD-63CC-4FA6-8547-90C594596843}" srcOrd="2" destOrd="0" presId="urn:microsoft.com/office/officeart/2018/2/layout/IconVerticalSolidList"/>
    <dgm:cxn modelId="{D04DE96F-7386-4FAB-89D7-49F4A28B1C61}" type="presParOf" srcId="{02233D4D-39B1-4CE3-BD7B-F494FE0D96E6}" destId="{80B1016D-53C7-438D-ABDF-A0E89E50E8EC}" srcOrd="3" destOrd="0" presId="urn:microsoft.com/office/officeart/2018/2/layout/IconVerticalSolidList"/>
    <dgm:cxn modelId="{3EC7C2D8-E42C-4098-8BA1-C8C4EB93664B}" type="presParOf" srcId="{9B62E519-25FE-4073-A805-F1FD016ED338}" destId="{75C130E7-6440-45C8-9E4A-4F9C8CBC00FE}" srcOrd="7" destOrd="0" presId="urn:microsoft.com/office/officeart/2018/2/layout/IconVerticalSolidList"/>
    <dgm:cxn modelId="{C5CB24DC-5C30-417F-A70C-60C58CAFCE33}" type="presParOf" srcId="{9B62E519-25FE-4073-A805-F1FD016ED338}" destId="{B2D26A44-C26B-4C4A-9382-61EBC2DF164A}" srcOrd="8" destOrd="0" presId="urn:microsoft.com/office/officeart/2018/2/layout/IconVerticalSolidList"/>
    <dgm:cxn modelId="{8CA27710-EB47-41E7-B0B5-7376EEB9EEC7}" type="presParOf" srcId="{B2D26A44-C26B-4C4A-9382-61EBC2DF164A}" destId="{08328FF1-DBAD-49D1-8429-A0B982771F71}" srcOrd="0" destOrd="0" presId="urn:microsoft.com/office/officeart/2018/2/layout/IconVerticalSolidList"/>
    <dgm:cxn modelId="{1D3E6A9D-A4E3-4B9C-8422-05DE2A327C38}" type="presParOf" srcId="{B2D26A44-C26B-4C4A-9382-61EBC2DF164A}" destId="{23F76795-4501-420C-A0B5-7C42C94A956B}" srcOrd="1" destOrd="0" presId="urn:microsoft.com/office/officeart/2018/2/layout/IconVerticalSolidList"/>
    <dgm:cxn modelId="{118FD5E3-862E-4160-9177-BB1177D46F3B}" type="presParOf" srcId="{B2D26A44-C26B-4C4A-9382-61EBC2DF164A}" destId="{81C24E76-9DD2-4519-8521-E97823BEE49E}" srcOrd="2" destOrd="0" presId="urn:microsoft.com/office/officeart/2018/2/layout/IconVerticalSolidList"/>
    <dgm:cxn modelId="{A74F0E79-2067-4F5B-A9C9-2EBCF8DCDC07}" type="presParOf" srcId="{B2D26A44-C26B-4C4A-9382-61EBC2DF164A}" destId="{34B99888-7E39-4A15-B56B-AE073D2936B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CB0F8-B0BD-4DB1-B545-B7628E6D79C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9DF452-BBB8-4951-8180-951910519803}">
      <dgm:prSet/>
      <dgm:spPr/>
      <dgm:t>
        <a:bodyPr/>
        <a:lstStyle/>
        <a:p>
          <a:r>
            <a:rPr lang="en-US"/>
            <a:t>Should your review result in a </a:t>
          </a:r>
          <a:r>
            <a:rPr lang="en-US" u="sng"/>
            <a:t>student not appearing </a:t>
          </a:r>
          <a:r>
            <a:rPr lang="en-US"/>
            <a:t>on your Enrollment Report and your school is funding the student with a TE scholarship – contact Janet for further assistance</a:t>
          </a:r>
        </a:p>
      </dgm:t>
    </dgm:pt>
    <dgm:pt modelId="{86CA66E0-7E4A-4EF5-9A28-6F353C9E0FA0}" type="parTrans" cxnId="{51468B26-F225-4103-BCE2-074FDA2A9B3D}">
      <dgm:prSet/>
      <dgm:spPr/>
      <dgm:t>
        <a:bodyPr/>
        <a:lstStyle/>
        <a:p>
          <a:endParaRPr lang="en-US"/>
        </a:p>
      </dgm:t>
    </dgm:pt>
    <dgm:pt modelId="{7831C83E-8076-45D8-8A19-AB0775B44EC0}" type="sibTrans" cxnId="{51468B26-F225-4103-BCE2-074FDA2A9B3D}">
      <dgm:prSet/>
      <dgm:spPr/>
      <dgm:t>
        <a:bodyPr/>
        <a:lstStyle/>
        <a:p>
          <a:endParaRPr lang="en-US"/>
        </a:p>
      </dgm:t>
    </dgm:pt>
    <dgm:pt modelId="{ED1425DD-3DE8-45FB-BEB8-05D6786E6D50}">
      <dgm:prSet/>
      <dgm:spPr/>
      <dgm:t>
        <a:bodyPr/>
        <a:lstStyle/>
        <a:p>
          <a:r>
            <a:rPr lang="en-US"/>
            <a:t>If the student attended any time during the current school year,  you update the student’s expiration date</a:t>
          </a:r>
        </a:p>
      </dgm:t>
    </dgm:pt>
    <dgm:pt modelId="{15A6CC86-716F-4A60-807D-7DD776AC9CF8}" type="parTrans" cxnId="{3B4F8F4B-9D2F-4900-8109-1AB3367BDB62}">
      <dgm:prSet/>
      <dgm:spPr/>
      <dgm:t>
        <a:bodyPr/>
        <a:lstStyle/>
        <a:p>
          <a:endParaRPr lang="en-US"/>
        </a:p>
      </dgm:t>
    </dgm:pt>
    <dgm:pt modelId="{285F4DDC-8074-454C-8EE7-CAC05AC6B9C6}" type="sibTrans" cxnId="{3B4F8F4B-9D2F-4900-8109-1AB3367BDB62}">
      <dgm:prSet/>
      <dgm:spPr/>
      <dgm:t>
        <a:bodyPr/>
        <a:lstStyle/>
        <a:p>
          <a:endParaRPr lang="en-US"/>
        </a:p>
      </dgm:t>
    </dgm:pt>
    <dgm:pt modelId="{3F96A1D0-BDFB-491E-8C2C-90FFF46DBE29}">
      <dgm:prSet/>
      <dgm:spPr/>
      <dgm:t>
        <a:bodyPr/>
        <a:lstStyle/>
        <a:p>
          <a:r>
            <a:rPr lang="en-US"/>
            <a:t>See Slide 4 or 7 for visual directions</a:t>
          </a:r>
        </a:p>
      </dgm:t>
    </dgm:pt>
    <dgm:pt modelId="{4080A14A-2007-4D98-AE00-898A8E90FA90}" type="parTrans" cxnId="{4064C83D-65C3-43DF-A2A6-01C73A0C4D0B}">
      <dgm:prSet/>
      <dgm:spPr/>
      <dgm:t>
        <a:bodyPr/>
        <a:lstStyle/>
        <a:p>
          <a:endParaRPr lang="en-US"/>
        </a:p>
      </dgm:t>
    </dgm:pt>
    <dgm:pt modelId="{97397A0A-9F9B-4584-B95D-132137B07DAA}" type="sibTrans" cxnId="{4064C83D-65C3-43DF-A2A6-01C73A0C4D0B}">
      <dgm:prSet/>
      <dgm:spPr/>
      <dgm:t>
        <a:bodyPr/>
        <a:lstStyle/>
        <a:p>
          <a:endParaRPr lang="en-US"/>
        </a:p>
      </dgm:t>
    </dgm:pt>
    <dgm:pt modelId="{6D898776-CC22-4672-A37C-124FB82760F6}">
      <dgm:prSet/>
      <dgm:spPr/>
      <dgm:t>
        <a:bodyPr/>
        <a:lstStyle/>
        <a:p>
          <a:r>
            <a:rPr lang="en-US"/>
            <a:t>Do not DELETE a student record as this eliminates the record completely </a:t>
          </a:r>
        </a:p>
      </dgm:t>
    </dgm:pt>
    <dgm:pt modelId="{8BEF2502-A250-4593-AD5E-B1D9EBEB1A9B}" type="parTrans" cxnId="{F07EDC86-6E11-4987-BE63-0C3F4E73703D}">
      <dgm:prSet/>
      <dgm:spPr/>
      <dgm:t>
        <a:bodyPr/>
        <a:lstStyle/>
        <a:p>
          <a:endParaRPr lang="en-US"/>
        </a:p>
      </dgm:t>
    </dgm:pt>
    <dgm:pt modelId="{DC218677-50BC-4068-8ED6-B1FE0EAAFD5F}" type="sibTrans" cxnId="{F07EDC86-6E11-4987-BE63-0C3F4E73703D}">
      <dgm:prSet/>
      <dgm:spPr/>
      <dgm:t>
        <a:bodyPr/>
        <a:lstStyle/>
        <a:p>
          <a:endParaRPr lang="en-US"/>
        </a:p>
      </dgm:t>
    </dgm:pt>
    <dgm:pt modelId="{AA569E12-900F-402C-B1E5-9EB9CAA9FA0E}">
      <dgm:prSet/>
      <dgm:spPr/>
      <dgm:t>
        <a:bodyPr/>
        <a:lstStyle/>
        <a:p>
          <a:r>
            <a:rPr lang="en-US"/>
            <a:t>Should you discover a student NEVER enrolled – contact Janet for further options</a:t>
          </a:r>
        </a:p>
      </dgm:t>
    </dgm:pt>
    <dgm:pt modelId="{0146B98F-F03A-49CF-88B0-FCE95CF62075}" type="parTrans" cxnId="{E73CECFA-C83F-431F-BDF0-DDA37ED94BF8}">
      <dgm:prSet/>
      <dgm:spPr/>
      <dgm:t>
        <a:bodyPr/>
        <a:lstStyle/>
        <a:p>
          <a:endParaRPr lang="en-US"/>
        </a:p>
      </dgm:t>
    </dgm:pt>
    <dgm:pt modelId="{B6949564-7999-4910-A7F2-B3755532820E}" type="sibTrans" cxnId="{E73CECFA-C83F-431F-BDF0-DDA37ED94BF8}">
      <dgm:prSet/>
      <dgm:spPr/>
      <dgm:t>
        <a:bodyPr/>
        <a:lstStyle/>
        <a:p>
          <a:endParaRPr lang="en-US"/>
        </a:p>
      </dgm:t>
    </dgm:pt>
    <dgm:pt modelId="{4AF52F8F-0B90-4D99-AD87-086B844D68CF}" type="pres">
      <dgm:prSet presAssocID="{D1BCB0F8-B0BD-4DB1-B545-B7628E6D79C5}" presName="root" presStyleCnt="0">
        <dgm:presLayoutVars>
          <dgm:dir/>
          <dgm:resizeHandles val="exact"/>
        </dgm:presLayoutVars>
      </dgm:prSet>
      <dgm:spPr/>
    </dgm:pt>
    <dgm:pt modelId="{36203CC2-050A-4092-84E3-34409DBCDA11}" type="pres">
      <dgm:prSet presAssocID="{089DF452-BBB8-4951-8180-951910519803}" presName="compNode" presStyleCnt="0"/>
      <dgm:spPr/>
    </dgm:pt>
    <dgm:pt modelId="{AB7DCC54-4E90-43E0-9A77-1E9A766FD73D}" type="pres">
      <dgm:prSet presAssocID="{089DF452-BBB8-4951-8180-951910519803}" presName="bgRect" presStyleLbl="bgShp" presStyleIdx="0" presStyleCnt="3"/>
      <dgm:spPr/>
    </dgm:pt>
    <dgm:pt modelId="{7EDA2540-1969-4148-B264-0D3B6F55DCDD}" type="pres">
      <dgm:prSet presAssocID="{089DF452-BBB8-4951-8180-9519105198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9E810DF-A8A1-47AE-9F46-F1C47EA7CB99}" type="pres">
      <dgm:prSet presAssocID="{089DF452-BBB8-4951-8180-951910519803}" presName="spaceRect" presStyleCnt="0"/>
      <dgm:spPr/>
    </dgm:pt>
    <dgm:pt modelId="{007C547A-0BF0-4323-A0A0-BB3BE95E30FE}" type="pres">
      <dgm:prSet presAssocID="{089DF452-BBB8-4951-8180-951910519803}" presName="parTx" presStyleLbl="revTx" presStyleIdx="0" presStyleCnt="4">
        <dgm:presLayoutVars>
          <dgm:chMax val="0"/>
          <dgm:chPref val="0"/>
        </dgm:presLayoutVars>
      </dgm:prSet>
      <dgm:spPr/>
    </dgm:pt>
    <dgm:pt modelId="{3D250209-C2B7-44ED-B36C-2F12A9026285}" type="pres">
      <dgm:prSet presAssocID="{7831C83E-8076-45D8-8A19-AB0775B44EC0}" presName="sibTrans" presStyleCnt="0"/>
      <dgm:spPr/>
    </dgm:pt>
    <dgm:pt modelId="{F00B08ED-BCF2-4E59-A160-82C2BA96BE35}" type="pres">
      <dgm:prSet presAssocID="{ED1425DD-3DE8-45FB-BEB8-05D6786E6D50}" presName="compNode" presStyleCnt="0"/>
      <dgm:spPr/>
    </dgm:pt>
    <dgm:pt modelId="{37AFE889-CD73-4430-B835-86533AD07A34}" type="pres">
      <dgm:prSet presAssocID="{ED1425DD-3DE8-45FB-BEB8-05D6786E6D50}" presName="bgRect" presStyleLbl="bgShp" presStyleIdx="1" presStyleCnt="3"/>
      <dgm:spPr/>
    </dgm:pt>
    <dgm:pt modelId="{981AEAF6-90DE-49B0-9380-B89638BC3016}" type="pres">
      <dgm:prSet presAssocID="{ED1425DD-3DE8-45FB-BEB8-05D6786E6D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4D68590D-251C-48BD-B1ED-A0761BE65C2B}" type="pres">
      <dgm:prSet presAssocID="{ED1425DD-3DE8-45FB-BEB8-05D6786E6D50}" presName="spaceRect" presStyleCnt="0"/>
      <dgm:spPr/>
    </dgm:pt>
    <dgm:pt modelId="{7FEA1E46-C387-46DE-9A43-9122582ABFC4}" type="pres">
      <dgm:prSet presAssocID="{ED1425DD-3DE8-45FB-BEB8-05D6786E6D50}" presName="parTx" presStyleLbl="revTx" presStyleIdx="1" presStyleCnt="4">
        <dgm:presLayoutVars>
          <dgm:chMax val="0"/>
          <dgm:chPref val="0"/>
        </dgm:presLayoutVars>
      </dgm:prSet>
      <dgm:spPr/>
    </dgm:pt>
    <dgm:pt modelId="{A9A41172-0AE3-4A67-86B3-6C0E8D8BAF4A}" type="pres">
      <dgm:prSet presAssocID="{ED1425DD-3DE8-45FB-BEB8-05D6786E6D50}" presName="desTx" presStyleLbl="revTx" presStyleIdx="2" presStyleCnt="4">
        <dgm:presLayoutVars/>
      </dgm:prSet>
      <dgm:spPr/>
    </dgm:pt>
    <dgm:pt modelId="{AFCD12F3-4573-41DD-B323-8DBF7ACB30E6}" type="pres">
      <dgm:prSet presAssocID="{285F4DDC-8074-454C-8EE7-CAC05AC6B9C6}" presName="sibTrans" presStyleCnt="0"/>
      <dgm:spPr/>
    </dgm:pt>
    <dgm:pt modelId="{BBF11C9D-B870-4A42-A4F7-1312BD1E8E04}" type="pres">
      <dgm:prSet presAssocID="{AA569E12-900F-402C-B1E5-9EB9CAA9FA0E}" presName="compNode" presStyleCnt="0"/>
      <dgm:spPr/>
    </dgm:pt>
    <dgm:pt modelId="{DE88AD45-169B-459A-9546-D06B652A41B1}" type="pres">
      <dgm:prSet presAssocID="{AA569E12-900F-402C-B1E5-9EB9CAA9FA0E}" presName="bgRect" presStyleLbl="bgShp" presStyleIdx="2" presStyleCnt="3"/>
      <dgm:spPr/>
    </dgm:pt>
    <dgm:pt modelId="{AA7A3D65-1E22-4B69-8C19-03FA40DED8E0}" type="pres">
      <dgm:prSet presAssocID="{AA569E12-900F-402C-B1E5-9EB9CAA9FA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907E1C65-0BAB-4899-9CFB-9419D92AE88C}" type="pres">
      <dgm:prSet presAssocID="{AA569E12-900F-402C-B1E5-9EB9CAA9FA0E}" presName="spaceRect" presStyleCnt="0"/>
      <dgm:spPr/>
    </dgm:pt>
    <dgm:pt modelId="{D3AC7226-9A1C-4871-9614-287AFBE06C41}" type="pres">
      <dgm:prSet presAssocID="{AA569E12-900F-402C-B1E5-9EB9CAA9FA0E}" presName="parTx" presStyleLbl="revTx" presStyleIdx="3" presStyleCnt="4">
        <dgm:presLayoutVars>
          <dgm:chMax val="0"/>
          <dgm:chPref val="0"/>
        </dgm:presLayoutVars>
      </dgm:prSet>
      <dgm:spPr/>
    </dgm:pt>
  </dgm:ptLst>
  <dgm:cxnLst>
    <dgm:cxn modelId="{AC9BAA04-65E4-420D-8A7A-26A7B7616BD4}" type="presOf" srcId="{089DF452-BBB8-4951-8180-951910519803}" destId="{007C547A-0BF0-4323-A0A0-BB3BE95E30FE}" srcOrd="0" destOrd="0" presId="urn:microsoft.com/office/officeart/2018/2/layout/IconVerticalSolidList"/>
    <dgm:cxn modelId="{51468B26-F225-4103-BCE2-074FDA2A9B3D}" srcId="{D1BCB0F8-B0BD-4DB1-B545-B7628E6D79C5}" destId="{089DF452-BBB8-4951-8180-951910519803}" srcOrd="0" destOrd="0" parTransId="{86CA66E0-7E4A-4EF5-9A28-6F353C9E0FA0}" sibTransId="{7831C83E-8076-45D8-8A19-AB0775B44EC0}"/>
    <dgm:cxn modelId="{DFAC052D-2805-4B11-A364-DD183376C66D}" type="presOf" srcId="{3F96A1D0-BDFB-491E-8C2C-90FFF46DBE29}" destId="{A9A41172-0AE3-4A67-86B3-6C0E8D8BAF4A}" srcOrd="0" destOrd="0" presId="urn:microsoft.com/office/officeart/2018/2/layout/IconVerticalSolidList"/>
    <dgm:cxn modelId="{4064C83D-65C3-43DF-A2A6-01C73A0C4D0B}" srcId="{ED1425DD-3DE8-45FB-BEB8-05D6786E6D50}" destId="{3F96A1D0-BDFB-491E-8C2C-90FFF46DBE29}" srcOrd="0" destOrd="0" parTransId="{4080A14A-2007-4D98-AE00-898A8E90FA90}" sibTransId="{97397A0A-9F9B-4584-B95D-132137B07DAA}"/>
    <dgm:cxn modelId="{700C795C-5C0E-495E-AF58-C74A76004315}" type="presOf" srcId="{D1BCB0F8-B0BD-4DB1-B545-B7628E6D79C5}" destId="{4AF52F8F-0B90-4D99-AD87-086B844D68CF}" srcOrd="0" destOrd="0" presId="urn:microsoft.com/office/officeart/2018/2/layout/IconVerticalSolidList"/>
    <dgm:cxn modelId="{EDDD8565-182C-40E9-B04E-ECBDB6DE55CC}" type="presOf" srcId="{AA569E12-900F-402C-B1E5-9EB9CAA9FA0E}" destId="{D3AC7226-9A1C-4871-9614-287AFBE06C41}" srcOrd="0" destOrd="0" presId="urn:microsoft.com/office/officeart/2018/2/layout/IconVerticalSolidList"/>
    <dgm:cxn modelId="{3B4F8F4B-9D2F-4900-8109-1AB3367BDB62}" srcId="{D1BCB0F8-B0BD-4DB1-B545-B7628E6D79C5}" destId="{ED1425DD-3DE8-45FB-BEB8-05D6786E6D50}" srcOrd="1" destOrd="0" parTransId="{15A6CC86-716F-4A60-807D-7DD776AC9CF8}" sibTransId="{285F4DDC-8074-454C-8EE7-CAC05AC6B9C6}"/>
    <dgm:cxn modelId="{F07EDC86-6E11-4987-BE63-0C3F4E73703D}" srcId="{ED1425DD-3DE8-45FB-BEB8-05D6786E6D50}" destId="{6D898776-CC22-4672-A37C-124FB82760F6}" srcOrd="1" destOrd="0" parTransId="{8BEF2502-A250-4593-AD5E-B1D9EBEB1A9B}" sibTransId="{DC218677-50BC-4068-8ED6-B1FE0EAAFD5F}"/>
    <dgm:cxn modelId="{7478A08E-1981-49F6-831B-881F71DB3233}" type="presOf" srcId="{ED1425DD-3DE8-45FB-BEB8-05D6786E6D50}" destId="{7FEA1E46-C387-46DE-9A43-9122582ABFC4}" srcOrd="0" destOrd="0" presId="urn:microsoft.com/office/officeart/2018/2/layout/IconVerticalSolidList"/>
    <dgm:cxn modelId="{0F7426F2-7F3C-4345-889C-D836B3EEE4F9}" type="presOf" srcId="{6D898776-CC22-4672-A37C-124FB82760F6}" destId="{A9A41172-0AE3-4A67-86B3-6C0E8D8BAF4A}" srcOrd="0" destOrd="1" presId="urn:microsoft.com/office/officeart/2018/2/layout/IconVerticalSolidList"/>
    <dgm:cxn modelId="{E73CECFA-C83F-431F-BDF0-DDA37ED94BF8}" srcId="{D1BCB0F8-B0BD-4DB1-B545-B7628E6D79C5}" destId="{AA569E12-900F-402C-B1E5-9EB9CAA9FA0E}" srcOrd="2" destOrd="0" parTransId="{0146B98F-F03A-49CF-88B0-FCE95CF62075}" sibTransId="{B6949564-7999-4910-A7F2-B3755532820E}"/>
    <dgm:cxn modelId="{7645EF49-5268-4678-AACC-99886F2783E1}" type="presParOf" srcId="{4AF52F8F-0B90-4D99-AD87-086B844D68CF}" destId="{36203CC2-050A-4092-84E3-34409DBCDA11}" srcOrd="0" destOrd="0" presId="urn:microsoft.com/office/officeart/2018/2/layout/IconVerticalSolidList"/>
    <dgm:cxn modelId="{F220F7A1-E931-4B12-89C0-783F246D7835}" type="presParOf" srcId="{36203CC2-050A-4092-84E3-34409DBCDA11}" destId="{AB7DCC54-4E90-43E0-9A77-1E9A766FD73D}" srcOrd="0" destOrd="0" presId="urn:microsoft.com/office/officeart/2018/2/layout/IconVerticalSolidList"/>
    <dgm:cxn modelId="{F2AFAD95-7001-43EE-B4C8-6531C005C439}" type="presParOf" srcId="{36203CC2-050A-4092-84E3-34409DBCDA11}" destId="{7EDA2540-1969-4148-B264-0D3B6F55DCDD}" srcOrd="1" destOrd="0" presId="urn:microsoft.com/office/officeart/2018/2/layout/IconVerticalSolidList"/>
    <dgm:cxn modelId="{94FD351F-95CF-478B-9B48-6B861BB5FAE5}" type="presParOf" srcId="{36203CC2-050A-4092-84E3-34409DBCDA11}" destId="{39E810DF-A8A1-47AE-9F46-F1C47EA7CB99}" srcOrd="2" destOrd="0" presId="urn:microsoft.com/office/officeart/2018/2/layout/IconVerticalSolidList"/>
    <dgm:cxn modelId="{D57BFB69-8799-47DA-A9C8-FE51D065BA28}" type="presParOf" srcId="{36203CC2-050A-4092-84E3-34409DBCDA11}" destId="{007C547A-0BF0-4323-A0A0-BB3BE95E30FE}" srcOrd="3" destOrd="0" presId="urn:microsoft.com/office/officeart/2018/2/layout/IconVerticalSolidList"/>
    <dgm:cxn modelId="{F91C8EB3-6EBC-4096-ACC5-5DF1EFAFC6D9}" type="presParOf" srcId="{4AF52F8F-0B90-4D99-AD87-086B844D68CF}" destId="{3D250209-C2B7-44ED-B36C-2F12A9026285}" srcOrd="1" destOrd="0" presId="urn:microsoft.com/office/officeart/2018/2/layout/IconVerticalSolidList"/>
    <dgm:cxn modelId="{C52D466E-BE91-4880-A0F9-B23D4FE9EE62}" type="presParOf" srcId="{4AF52F8F-0B90-4D99-AD87-086B844D68CF}" destId="{F00B08ED-BCF2-4E59-A160-82C2BA96BE35}" srcOrd="2" destOrd="0" presId="urn:microsoft.com/office/officeart/2018/2/layout/IconVerticalSolidList"/>
    <dgm:cxn modelId="{E718A8CD-9CCB-42AB-A68B-6782C2511950}" type="presParOf" srcId="{F00B08ED-BCF2-4E59-A160-82C2BA96BE35}" destId="{37AFE889-CD73-4430-B835-86533AD07A34}" srcOrd="0" destOrd="0" presId="urn:microsoft.com/office/officeart/2018/2/layout/IconVerticalSolidList"/>
    <dgm:cxn modelId="{C4C6BED5-6FE5-42FB-8DF5-E8565B7C0E07}" type="presParOf" srcId="{F00B08ED-BCF2-4E59-A160-82C2BA96BE35}" destId="{981AEAF6-90DE-49B0-9380-B89638BC3016}" srcOrd="1" destOrd="0" presId="urn:microsoft.com/office/officeart/2018/2/layout/IconVerticalSolidList"/>
    <dgm:cxn modelId="{7AE03B98-E4AF-449B-A529-934EA5459227}" type="presParOf" srcId="{F00B08ED-BCF2-4E59-A160-82C2BA96BE35}" destId="{4D68590D-251C-48BD-B1ED-A0761BE65C2B}" srcOrd="2" destOrd="0" presId="urn:microsoft.com/office/officeart/2018/2/layout/IconVerticalSolidList"/>
    <dgm:cxn modelId="{B15504A1-1779-4301-BD2D-522DE7600445}" type="presParOf" srcId="{F00B08ED-BCF2-4E59-A160-82C2BA96BE35}" destId="{7FEA1E46-C387-46DE-9A43-9122582ABFC4}" srcOrd="3" destOrd="0" presId="urn:microsoft.com/office/officeart/2018/2/layout/IconVerticalSolidList"/>
    <dgm:cxn modelId="{DF30DCD3-9223-4B33-A75A-66E7B1D7DF4A}" type="presParOf" srcId="{F00B08ED-BCF2-4E59-A160-82C2BA96BE35}" destId="{A9A41172-0AE3-4A67-86B3-6C0E8D8BAF4A}" srcOrd="4" destOrd="0" presId="urn:microsoft.com/office/officeart/2018/2/layout/IconVerticalSolidList"/>
    <dgm:cxn modelId="{3D4D8A70-5AF7-4733-88C8-8A459E1B494E}" type="presParOf" srcId="{4AF52F8F-0B90-4D99-AD87-086B844D68CF}" destId="{AFCD12F3-4573-41DD-B323-8DBF7ACB30E6}" srcOrd="3" destOrd="0" presId="urn:microsoft.com/office/officeart/2018/2/layout/IconVerticalSolidList"/>
    <dgm:cxn modelId="{14385EC9-3781-4450-A11A-EE4CAAD8A0CA}" type="presParOf" srcId="{4AF52F8F-0B90-4D99-AD87-086B844D68CF}" destId="{BBF11C9D-B870-4A42-A4F7-1312BD1E8E04}" srcOrd="4" destOrd="0" presId="urn:microsoft.com/office/officeart/2018/2/layout/IconVerticalSolidList"/>
    <dgm:cxn modelId="{EA49BB29-A90C-4B33-A8FD-10A226104F83}" type="presParOf" srcId="{BBF11C9D-B870-4A42-A4F7-1312BD1E8E04}" destId="{DE88AD45-169B-459A-9546-D06B652A41B1}" srcOrd="0" destOrd="0" presId="urn:microsoft.com/office/officeart/2018/2/layout/IconVerticalSolidList"/>
    <dgm:cxn modelId="{8BDA4D75-F541-4D32-BB06-C288D5612D1A}" type="presParOf" srcId="{BBF11C9D-B870-4A42-A4F7-1312BD1E8E04}" destId="{AA7A3D65-1E22-4B69-8C19-03FA40DED8E0}" srcOrd="1" destOrd="0" presId="urn:microsoft.com/office/officeart/2018/2/layout/IconVerticalSolidList"/>
    <dgm:cxn modelId="{0034C414-EAE0-485D-8ACB-F651AE916704}" type="presParOf" srcId="{BBF11C9D-B870-4A42-A4F7-1312BD1E8E04}" destId="{907E1C65-0BAB-4899-9CFB-9419D92AE88C}" srcOrd="2" destOrd="0" presId="urn:microsoft.com/office/officeart/2018/2/layout/IconVerticalSolidList"/>
    <dgm:cxn modelId="{14AF20B5-FD3F-4D23-BC4C-44081552E013}" type="presParOf" srcId="{BBF11C9D-B870-4A42-A4F7-1312BD1E8E04}" destId="{D3AC7226-9A1C-4871-9614-287AFBE06C4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30503-FC26-478A-AC1E-FBE368E9C3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DFFAAFD-6BB2-472D-938E-162F3D43989B}">
      <dgm:prSet/>
      <dgm:spPr/>
      <dgm:t>
        <a:bodyPr/>
        <a:lstStyle/>
        <a:p>
          <a:r>
            <a:rPr lang="en-US"/>
            <a:t>Second semester new students </a:t>
          </a:r>
        </a:p>
      </dgm:t>
    </dgm:pt>
    <dgm:pt modelId="{73112D55-2332-4681-985E-C60F65497097}" type="parTrans" cxnId="{DC314FCA-1343-4593-85EC-F492879F02E9}">
      <dgm:prSet/>
      <dgm:spPr/>
      <dgm:t>
        <a:bodyPr/>
        <a:lstStyle/>
        <a:p>
          <a:endParaRPr lang="en-US"/>
        </a:p>
      </dgm:t>
    </dgm:pt>
    <dgm:pt modelId="{359B811A-95F0-40BC-903E-C37EF0532134}" type="sibTrans" cxnId="{DC314FCA-1343-4593-85EC-F492879F02E9}">
      <dgm:prSet/>
      <dgm:spPr/>
      <dgm:t>
        <a:bodyPr/>
        <a:lstStyle/>
        <a:p>
          <a:endParaRPr lang="en-US"/>
        </a:p>
      </dgm:t>
    </dgm:pt>
    <dgm:pt modelId="{128E559B-EFB6-440E-B38A-9AD08117ED3C}">
      <dgm:prSet/>
      <dgm:spPr/>
      <dgm:t>
        <a:bodyPr/>
        <a:lstStyle/>
        <a:p>
          <a:r>
            <a:rPr lang="en-US"/>
            <a:t>Brand new student to TE</a:t>
          </a:r>
        </a:p>
      </dgm:t>
    </dgm:pt>
    <dgm:pt modelId="{EFD70A55-4DB6-4F40-933F-1ABB59B2DB38}" type="parTrans" cxnId="{6BF95610-0E05-44C0-B637-BABBF6CDB4E1}">
      <dgm:prSet/>
      <dgm:spPr/>
      <dgm:t>
        <a:bodyPr/>
        <a:lstStyle/>
        <a:p>
          <a:endParaRPr lang="en-US"/>
        </a:p>
      </dgm:t>
    </dgm:pt>
    <dgm:pt modelId="{9959C9FB-EF82-4E4B-B87B-93299F28A4BB}" type="sibTrans" cxnId="{6BF95610-0E05-44C0-B637-BABBF6CDB4E1}">
      <dgm:prSet/>
      <dgm:spPr/>
      <dgm:t>
        <a:bodyPr/>
        <a:lstStyle/>
        <a:p>
          <a:endParaRPr lang="en-US"/>
        </a:p>
      </dgm:t>
    </dgm:pt>
    <dgm:pt modelId="{94D17F6E-4988-449F-8D51-A9C4EDECD9A0}">
      <dgm:prSet/>
      <dgm:spPr/>
      <dgm:t>
        <a:bodyPr/>
        <a:lstStyle/>
        <a:p>
          <a:r>
            <a:rPr lang="en-US"/>
            <a:t>Contact the other school to confirm support</a:t>
          </a:r>
        </a:p>
      </dgm:t>
    </dgm:pt>
    <dgm:pt modelId="{CC93136C-DC6C-4FA4-AB0E-9B84769B3FEF}" type="parTrans" cxnId="{F52410AA-EA2D-495E-9504-5B83EE83E4F3}">
      <dgm:prSet/>
      <dgm:spPr/>
      <dgm:t>
        <a:bodyPr/>
        <a:lstStyle/>
        <a:p>
          <a:endParaRPr lang="en-US"/>
        </a:p>
      </dgm:t>
    </dgm:pt>
    <dgm:pt modelId="{8539B72D-2E46-4B5D-A8E6-10A883086624}" type="sibTrans" cxnId="{F52410AA-EA2D-495E-9504-5B83EE83E4F3}">
      <dgm:prSet/>
      <dgm:spPr/>
      <dgm:t>
        <a:bodyPr/>
        <a:lstStyle/>
        <a:p>
          <a:endParaRPr lang="en-US"/>
        </a:p>
      </dgm:t>
    </dgm:pt>
    <dgm:pt modelId="{D3156D6D-C27D-469E-BC46-A02E5C5918C4}">
      <dgm:prSet/>
      <dgm:spPr/>
      <dgm:t>
        <a:bodyPr/>
        <a:lstStyle/>
        <a:p>
          <a:r>
            <a:rPr lang="en-US"/>
            <a:t>Export school must add the NEW second semester student to their Enrollment Report </a:t>
          </a:r>
        </a:p>
      </dgm:t>
    </dgm:pt>
    <dgm:pt modelId="{4D0DF79A-9C44-452C-8DA5-5F71E7BCEE22}" type="parTrans" cxnId="{FDA4EBA9-2188-4CCC-8B48-B692EBB16618}">
      <dgm:prSet/>
      <dgm:spPr/>
      <dgm:t>
        <a:bodyPr/>
        <a:lstStyle/>
        <a:p>
          <a:endParaRPr lang="en-US"/>
        </a:p>
      </dgm:t>
    </dgm:pt>
    <dgm:pt modelId="{713AB251-9126-4D49-9EF1-FE6A915D4E58}" type="sibTrans" cxnId="{FDA4EBA9-2188-4CCC-8B48-B692EBB16618}">
      <dgm:prSet/>
      <dgm:spPr/>
      <dgm:t>
        <a:bodyPr/>
        <a:lstStyle/>
        <a:p>
          <a:endParaRPr lang="en-US"/>
        </a:p>
      </dgm:t>
    </dgm:pt>
    <dgm:pt modelId="{A0534652-9003-41E2-AA7B-41B528682712}">
      <dgm:prSet/>
      <dgm:spPr/>
      <dgm:t>
        <a:bodyPr/>
        <a:lstStyle/>
        <a:p>
          <a:r>
            <a:rPr lang="en-US"/>
            <a:t>Adding new second semester scholars means changes to the Enrollment Report, Balance Sheet and Participation Fees statement so be sure to review, confirm, pay, print and save the documents</a:t>
          </a:r>
        </a:p>
      </dgm:t>
    </dgm:pt>
    <dgm:pt modelId="{ED176F70-4DC4-4104-996D-F56A8CCDBB4E}" type="parTrans" cxnId="{A1A992EE-E6BF-4DBB-AFC5-F6F3E46583F2}">
      <dgm:prSet/>
      <dgm:spPr/>
      <dgm:t>
        <a:bodyPr/>
        <a:lstStyle/>
        <a:p>
          <a:endParaRPr lang="en-US"/>
        </a:p>
      </dgm:t>
    </dgm:pt>
    <dgm:pt modelId="{EA1FA27F-204B-432A-B8A1-E3CD582AF8CA}" type="sibTrans" cxnId="{A1A992EE-E6BF-4DBB-AFC5-F6F3E46583F2}">
      <dgm:prSet/>
      <dgm:spPr/>
      <dgm:t>
        <a:bodyPr/>
        <a:lstStyle/>
        <a:p>
          <a:endParaRPr lang="en-US"/>
        </a:p>
      </dgm:t>
    </dgm:pt>
    <dgm:pt modelId="{F06EF110-7C0C-4722-B71B-1784EF7378CC}" type="pres">
      <dgm:prSet presAssocID="{D9B30503-FC26-478A-AC1E-FBE368E9C3B9}" presName="root" presStyleCnt="0">
        <dgm:presLayoutVars>
          <dgm:dir/>
          <dgm:resizeHandles val="exact"/>
        </dgm:presLayoutVars>
      </dgm:prSet>
      <dgm:spPr/>
    </dgm:pt>
    <dgm:pt modelId="{AE2E67D2-0241-4F1E-AC24-75274929F94C}" type="pres">
      <dgm:prSet presAssocID="{BDFFAAFD-6BB2-472D-938E-162F3D43989B}" presName="compNode" presStyleCnt="0"/>
      <dgm:spPr/>
    </dgm:pt>
    <dgm:pt modelId="{24585084-474F-41C2-BFB9-092431747275}" type="pres">
      <dgm:prSet presAssocID="{BDFFAAFD-6BB2-472D-938E-162F3D43989B}" presName="bgRect" presStyleLbl="bgShp" presStyleIdx="0" presStyleCnt="2" custScaleY="128435"/>
      <dgm:spPr/>
    </dgm:pt>
    <dgm:pt modelId="{5DAFC033-5F54-429A-95D6-6A8CFD461E8C}" type="pres">
      <dgm:prSet presAssocID="{BDFFAAFD-6BB2-472D-938E-162F3D43989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A9E81E7-B6AA-447C-8AFA-1AE1184F2F50}" type="pres">
      <dgm:prSet presAssocID="{BDFFAAFD-6BB2-472D-938E-162F3D43989B}" presName="spaceRect" presStyleCnt="0"/>
      <dgm:spPr/>
    </dgm:pt>
    <dgm:pt modelId="{C7216951-614E-4F40-8A95-DDBEE4B58506}" type="pres">
      <dgm:prSet presAssocID="{BDFFAAFD-6BB2-472D-938E-162F3D43989B}" presName="parTx" presStyleLbl="revTx" presStyleIdx="0" presStyleCnt="3">
        <dgm:presLayoutVars>
          <dgm:chMax val="0"/>
          <dgm:chPref val="0"/>
        </dgm:presLayoutVars>
      </dgm:prSet>
      <dgm:spPr/>
    </dgm:pt>
    <dgm:pt modelId="{E1D14077-AB49-48A3-9946-070FF47D79D7}" type="pres">
      <dgm:prSet presAssocID="{BDFFAAFD-6BB2-472D-938E-162F3D43989B}" presName="desTx" presStyleLbl="revTx" presStyleIdx="1" presStyleCnt="3">
        <dgm:presLayoutVars/>
      </dgm:prSet>
      <dgm:spPr/>
    </dgm:pt>
    <dgm:pt modelId="{CFC105ED-4C02-4BC2-8C3C-356D650CD502}" type="pres">
      <dgm:prSet presAssocID="{359B811A-95F0-40BC-903E-C37EF0532134}" presName="sibTrans" presStyleCnt="0"/>
      <dgm:spPr/>
    </dgm:pt>
    <dgm:pt modelId="{84829CC0-0393-45AF-8226-82DADA6631B5}" type="pres">
      <dgm:prSet presAssocID="{A0534652-9003-41E2-AA7B-41B528682712}" presName="compNode" presStyleCnt="0"/>
      <dgm:spPr/>
    </dgm:pt>
    <dgm:pt modelId="{86B7024B-4D4A-4A1D-A05C-7D6A41771439}" type="pres">
      <dgm:prSet presAssocID="{A0534652-9003-41E2-AA7B-41B528682712}" presName="bgRect" presStyleLbl="bgShp" presStyleIdx="1" presStyleCnt="2"/>
      <dgm:spPr/>
    </dgm:pt>
    <dgm:pt modelId="{BD023D09-6168-4465-A80E-381EE1BB936D}" type="pres">
      <dgm:prSet presAssocID="{A0534652-9003-41E2-AA7B-41B52868271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5547A277-51E6-49C5-849E-0A86E4903130}" type="pres">
      <dgm:prSet presAssocID="{A0534652-9003-41E2-AA7B-41B528682712}" presName="spaceRect" presStyleCnt="0"/>
      <dgm:spPr/>
    </dgm:pt>
    <dgm:pt modelId="{1BF0698C-909D-43EA-AB03-915502A5A72F}" type="pres">
      <dgm:prSet presAssocID="{A0534652-9003-41E2-AA7B-41B528682712}" presName="parTx" presStyleLbl="revTx" presStyleIdx="2" presStyleCnt="3">
        <dgm:presLayoutVars>
          <dgm:chMax val="0"/>
          <dgm:chPref val="0"/>
        </dgm:presLayoutVars>
      </dgm:prSet>
      <dgm:spPr/>
    </dgm:pt>
  </dgm:ptLst>
  <dgm:cxnLst>
    <dgm:cxn modelId="{3E8AC60E-D9D4-405C-8B00-8D09DC9FD55F}" type="presOf" srcId="{D9B30503-FC26-478A-AC1E-FBE368E9C3B9}" destId="{F06EF110-7C0C-4722-B71B-1784EF7378CC}" srcOrd="0" destOrd="0" presId="urn:microsoft.com/office/officeart/2018/2/layout/IconVerticalSolidList"/>
    <dgm:cxn modelId="{6BF95610-0E05-44C0-B637-BABBF6CDB4E1}" srcId="{BDFFAAFD-6BB2-472D-938E-162F3D43989B}" destId="{128E559B-EFB6-440E-B38A-9AD08117ED3C}" srcOrd="0" destOrd="0" parTransId="{EFD70A55-4DB6-4F40-933F-1ABB59B2DB38}" sibTransId="{9959C9FB-EF82-4E4B-B87B-93299F28A4BB}"/>
    <dgm:cxn modelId="{847A0F3B-1C74-4BA2-93D5-9FDB65FB80AA}" type="presOf" srcId="{D3156D6D-C27D-469E-BC46-A02E5C5918C4}" destId="{E1D14077-AB49-48A3-9946-070FF47D79D7}" srcOrd="0" destOrd="2" presId="urn:microsoft.com/office/officeart/2018/2/layout/IconVerticalSolidList"/>
    <dgm:cxn modelId="{3E4AA64A-75E9-4B0A-AC1E-C412FC2EBF5C}" type="presOf" srcId="{94D17F6E-4988-449F-8D51-A9C4EDECD9A0}" destId="{E1D14077-AB49-48A3-9946-070FF47D79D7}" srcOrd="0" destOrd="1" presId="urn:microsoft.com/office/officeart/2018/2/layout/IconVerticalSolidList"/>
    <dgm:cxn modelId="{7D4F1883-C4A9-4D22-B433-E4D20F73051F}" type="presOf" srcId="{A0534652-9003-41E2-AA7B-41B528682712}" destId="{1BF0698C-909D-43EA-AB03-915502A5A72F}" srcOrd="0" destOrd="0" presId="urn:microsoft.com/office/officeart/2018/2/layout/IconVerticalSolidList"/>
    <dgm:cxn modelId="{0644F38F-0E30-41CB-BD79-9931409B039A}" type="presOf" srcId="{BDFFAAFD-6BB2-472D-938E-162F3D43989B}" destId="{C7216951-614E-4F40-8A95-DDBEE4B58506}" srcOrd="0" destOrd="0" presId="urn:microsoft.com/office/officeart/2018/2/layout/IconVerticalSolidList"/>
    <dgm:cxn modelId="{02072CA4-E768-4CD9-BAF4-18F8E4C58386}" type="presOf" srcId="{128E559B-EFB6-440E-B38A-9AD08117ED3C}" destId="{E1D14077-AB49-48A3-9946-070FF47D79D7}" srcOrd="0" destOrd="0" presId="urn:microsoft.com/office/officeart/2018/2/layout/IconVerticalSolidList"/>
    <dgm:cxn modelId="{FDA4EBA9-2188-4CCC-8B48-B692EBB16618}" srcId="{128E559B-EFB6-440E-B38A-9AD08117ED3C}" destId="{D3156D6D-C27D-469E-BC46-A02E5C5918C4}" srcOrd="1" destOrd="0" parTransId="{4D0DF79A-9C44-452C-8DA5-5F71E7BCEE22}" sibTransId="{713AB251-9126-4D49-9EF1-FE6A915D4E58}"/>
    <dgm:cxn modelId="{F52410AA-EA2D-495E-9504-5B83EE83E4F3}" srcId="{128E559B-EFB6-440E-B38A-9AD08117ED3C}" destId="{94D17F6E-4988-449F-8D51-A9C4EDECD9A0}" srcOrd="0" destOrd="0" parTransId="{CC93136C-DC6C-4FA4-AB0E-9B84769B3FEF}" sibTransId="{8539B72D-2E46-4B5D-A8E6-10A883086624}"/>
    <dgm:cxn modelId="{DC314FCA-1343-4593-85EC-F492879F02E9}" srcId="{D9B30503-FC26-478A-AC1E-FBE368E9C3B9}" destId="{BDFFAAFD-6BB2-472D-938E-162F3D43989B}" srcOrd="0" destOrd="0" parTransId="{73112D55-2332-4681-985E-C60F65497097}" sibTransId="{359B811A-95F0-40BC-903E-C37EF0532134}"/>
    <dgm:cxn modelId="{A1A992EE-E6BF-4DBB-AFC5-F6F3E46583F2}" srcId="{D9B30503-FC26-478A-AC1E-FBE368E9C3B9}" destId="{A0534652-9003-41E2-AA7B-41B528682712}" srcOrd="1" destOrd="0" parTransId="{ED176F70-4DC4-4104-996D-F56A8CCDBB4E}" sibTransId="{EA1FA27F-204B-432A-B8A1-E3CD582AF8CA}"/>
    <dgm:cxn modelId="{1ACD277F-D5E4-4D98-9C06-8424D2CEB909}" type="presParOf" srcId="{F06EF110-7C0C-4722-B71B-1784EF7378CC}" destId="{AE2E67D2-0241-4F1E-AC24-75274929F94C}" srcOrd="0" destOrd="0" presId="urn:microsoft.com/office/officeart/2018/2/layout/IconVerticalSolidList"/>
    <dgm:cxn modelId="{0F5A03C0-15C0-469E-B0A2-E1FE46745D95}" type="presParOf" srcId="{AE2E67D2-0241-4F1E-AC24-75274929F94C}" destId="{24585084-474F-41C2-BFB9-092431747275}" srcOrd="0" destOrd="0" presId="urn:microsoft.com/office/officeart/2018/2/layout/IconVerticalSolidList"/>
    <dgm:cxn modelId="{BCD6CED4-08CB-4E11-B84B-9EB15F39E124}" type="presParOf" srcId="{AE2E67D2-0241-4F1E-AC24-75274929F94C}" destId="{5DAFC033-5F54-429A-95D6-6A8CFD461E8C}" srcOrd="1" destOrd="0" presId="urn:microsoft.com/office/officeart/2018/2/layout/IconVerticalSolidList"/>
    <dgm:cxn modelId="{B8668AD0-67B4-4704-802E-C68D5EEF10F5}" type="presParOf" srcId="{AE2E67D2-0241-4F1E-AC24-75274929F94C}" destId="{9A9E81E7-B6AA-447C-8AFA-1AE1184F2F50}" srcOrd="2" destOrd="0" presId="urn:microsoft.com/office/officeart/2018/2/layout/IconVerticalSolidList"/>
    <dgm:cxn modelId="{7C4AB271-F24A-4B10-A574-41B9F0C71F50}" type="presParOf" srcId="{AE2E67D2-0241-4F1E-AC24-75274929F94C}" destId="{C7216951-614E-4F40-8A95-DDBEE4B58506}" srcOrd="3" destOrd="0" presId="urn:microsoft.com/office/officeart/2018/2/layout/IconVerticalSolidList"/>
    <dgm:cxn modelId="{BC6253D4-C489-4396-9FAC-FF0438369E15}" type="presParOf" srcId="{AE2E67D2-0241-4F1E-AC24-75274929F94C}" destId="{E1D14077-AB49-48A3-9946-070FF47D79D7}" srcOrd="4" destOrd="0" presId="urn:microsoft.com/office/officeart/2018/2/layout/IconVerticalSolidList"/>
    <dgm:cxn modelId="{4E0749F3-0642-411E-8C79-5E7DACFCFDDF}" type="presParOf" srcId="{F06EF110-7C0C-4722-B71B-1784EF7378CC}" destId="{CFC105ED-4C02-4BC2-8C3C-356D650CD502}" srcOrd="1" destOrd="0" presId="urn:microsoft.com/office/officeart/2018/2/layout/IconVerticalSolidList"/>
    <dgm:cxn modelId="{050BB339-3916-4D47-87A8-863B4587D886}" type="presParOf" srcId="{F06EF110-7C0C-4722-B71B-1784EF7378CC}" destId="{84829CC0-0393-45AF-8226-82DADA6631B5}" srcOrd="2" destOrd="0" presId="urn:microsoft.com/office/officeart/2018/2/layout/IconVerticalSolidList"/>
    <dgm:cxn modelId="{BC6EA776-EC47-40DD-8EE0-7CA501E0FD62}" type="presParOf" srcId="{84829CC0-0393-45AF-8226-82DADA6631B5}" destId="{86B7024B-4D4A-4A1D-A05C-7D6A41771439}" srcOrd="0" destOrd="0" presId="urn:microsoft.com/office/officeart/2018/2/layout/IconVerticalSolidList"/>
    <dgm:cxn modelId="{93C6A753-ED88-47CE-BEFA-90CA03BBBF44}" type="presParOf" srcId="{84829CC0-0393-45AF-8226-82DADA6631B5}" destId="{BD023D09-6168-4465-A80E-381EE1BB936D}" srcOrd="1" destOrd="0" presId="urn:microsoft.com/office/officeart/2018/2/layout/IconVerticalSolidList"/>
    <dgm:cxn modelId="{4E2E2A94-8AA1-4EBE-893E-1157A267D13B}" type="presParOf" srcId="{84829CC0-0393-45AF-8226-82DADA6631B5}" destId="{5547A277-51E6-49C5-849E-0A86E4903130}" srcOrd="2" destOrd="0" presId="urn:microsoft.com/office/officeart/2018/2/layout/IconVerticalSolidList"/>
    <dgm:cxn modelId="{BBB73986-6E49-4089-8E5B-FF82490D2E34}" type="presParOf" srcId="{84829CC0-0393-45AF-8226-82DADA6631B5}" destId="{1BF0698C-909D-43EA-AB03-915502A5A72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4C3930-4AB7-49D6-BFC8-9BDA58A6BED6}"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E828F4C-4051-45CD-9FE8-D9B16BA5E64C}">
      <dgm:prSet/>
      <dgm:spPr/>
      <dgm:t>
        <a:bodyPr/>
        <a:lstStyle/>
        <a:p>
          <a:r>
            <a:rPr lang="en-US" dirty="0"/>
            <a:t>2019-20 Recipient Review </a:t>
          </a:r>
        </a:p>
      </dgm:t>
    </dgm:pt>
    <dgm:pt modelId="{1C43D478-DE07-4F5A-B878-99990DF2EE21}" type="parTrans" cxnId="{38B07112-8913-4F78-BB10-2AA907706D75}">
      <dgm:prSet/>
      <dgm:spPr/>
      <dgm:t>
        <a:bodyPr/>
        <a:lstStyle/>
        <a:p>
          <a:endParaRPr lang="en-US"/>
        </a:p>
      </dgm:t>
    </dgm:pt>
    <dgm:pt modelId="{EF04F260-4107-4567-806A-A5A57B885B0F}" type="sibTrans" cxnId="{38B07112-8913-4F78-BB10-2AA907706D75}">
      <dgm:prSet/>
      <dgm:spPr/>
      <dgm:t>
        <a:bodyPr/>
        <a:lstStyle/>
        <a:p>
          <a:endParaRPr lang="en-US"/>
        </a:p>
      </dgm:t>
    </dgm:pt>
    <dgm:pt modelId="{3F815969-8C4D-49BB-831A-6729CAFA5DE3}">
      <dgm:prSet/>
      <dgm:spPr/>
      <dgm:t>
        <a:bodyPr/>
        <a:lstStyle/>
        <a:p>
          <a:r>
            <a:rPr lang="en-US" dirty="0"/>
            <a:t>2020-21 Approval and Processing</a:t>
          </a:r>
        </a:p>
      </dgm:t>
    </dgm:pt>
    <dgm:pt modelId="{0E14EFAE-D3B7-4976-AC0F-FB774378C3B3}" type="parTrans" cxnId="{35D47225-C37E-4B84-8643-5653AEF1FEB5}">
      <dgm:prSet/>
      <dgm:spPr/>
      <dgm:t>
        <a:bodyPr/>
        <a:lstStyle/>
        <a:p>
          <a:endParaRPr lang="en-US"/>
        </a:p>
      </dgm:t>
    </dgm:pt>
    <dgm:pt modelId="{47F0AD09-15CE-4AE9-AC75-97C62598CF82}" type="sibTrans" cxnId="{35D47225-C37E-4B84-8643-5653AEF1FEB5}">
      <dgm:prSet/>
      <dgm:spPr/>
      <dgm:t>
        <a:bodyPr/>
        <a:lstStyle/>
        <a:p>
          <a:endParaRPr lang="en-US"/>
        </a:p>
      </dgm:t>
    </dgm:pt>
    <dgm:pt modelId="{BEF52CE8-E9D5-4E50-BE51-B880C9775E84}">
      <dgm:prSet/>
      <dgm:spPr/>
      <dgm:t>
        <a:bodyPr/>
        <a:lstStyle/>
        <a:p>
          <a:r>
            <a:rPr lang="en-US"/>
            <a:t>TE Reports</a:t>
          </a:r>
        </a:p>
      </dgm:t>
    </dgm:pt>
    <dgm:pt modelId="{BD12E7AB-D5AA-48C5-AD95-2A1EB6F52DC9}" type="parTrans" cxnId="{6284E844-0489-406C-9D60-692C9792D6B3}">
      <dgm:prSet/>
      <dgm:spPr/>
      <dgm:t>
        <a:bodyPr/>
        <a:lstStyle/>
        <a:p>
          <a:endParaRPr lang="en-US"/>
        </a:p>
      </dgm:t>
    </dgm:pt>
    <dgm:pt modelId="{A5DC0358-722E-4AC6-82B8-E1E0C4CD8091}" type="sibTrans" cxnId="{6284E844-0489-406C-9D60-692C9792D6B3}">
      <dgm:prSet/>
      <dgm:spPr/>
      <dgm:t>
        <a:bodyPr/>
        <a:lstStyle/>
        <a:p>
          <a:endParaRPr lang="en-US"/>
        </a:p>
      </dgm:t>
    </dgm:pt>
    <dgm:pt modelId="{0F8CE1B1-4BC3-4E76-B889-C7E2BA7CC024}">
      <dgm:prSet/>
      <dgm:spPr/>
      <dgm:t>
        <a:bodyPr/>
        <a:lstStyle/>
        <a:p>
          <a:r>
            <a:rPr lang="en-US"/>
            <a:t>TE Central Updates</a:t>
          </a:r>
        </a:p>
      </dgm:t>
    </dgm:pt>
    <dgm:pt modelId="{A5B75C0F-1D33-4924-9B50-993EDE6B8132}" type="parTrans" cxnId="{3078C717-518D-45B0-804C-648AFBFA5360}">
      <dgm:prSet/>
      <dgm:spPr/>
      <dgm:t>
        <a:bodyPr/>
        <a:lstStyle/>
        <a:p>
          <a:endParaRPr lang="en-US"/>
        </a:p>
      </dgm:t>
    </dgm:pt>
    <dgm:pt modelId="{8822F777-9151-4330-B91E-EBAEBD9ED021}" type="sibTrans" cxnId="{3078C717-518D-45B0-804C-648AFBFA5360}">
      <dgm:prSet/>
      <dgm:spPr/>
      <dgm:t>
        <a:bodyPr/>
        <a:lstStyle/>
        <a:p>
          <a:endParaRPr lang="en-US"/>
        </a:p>
      </dgm:t>
    </dgm:pt>
    <dgm:pt modelId="{BA3C7CD5-7553-4BF9-854B-1EEBDAA0CC6C}">
      <dgm:prSet/>
      <dgm:spPr/>
      <dgm:t>
        <a:bodyPr/>
        <a:lstStyle/>
        <a:p>
          <a:r>
            <a:rPr lang="en-US"/>
            <a:t>Recap</a:t>
          </a:r>
        </a:p>
      </dgm:t>
    </dgm:pt>
    <dgm:pt modelId="{4DCEE98D-F72B-4DC7-B491-73E638EF0434}" type="parTrans" cxnId="{D2A321E4-E231-449B-95B4-BCAA7B97F511}">
      <dgm:prSet/>
      <dgm:spPr/>
      <dgm:t>
        <a:bodyPr/>
        <a:lstStyle/>
        <a:p>
          <a:endParaRPr lang="en-US"/>
        </a:p>
      </dgm:t>
    </dgm:pt>
    <dgm:pt modelId="{9B465BD1-B7AC-408D-AA0F-1E17349AB395}" type="sibTrans" cxnId="{D2A321E4-E231-449B-95B4-BCAA7B97F511}">
      <dgm:prSet/>
      <dgm:spPr/>
      <dgm:t>
        <a:bodyPr/>
        <a:lstStyle/>
        <a:p>
          <a:endParaRPr lang="en-US"/>
        </a:p>
      </dgm:t>
    </dgm:pt>
    <dgm:pt modelId="{B7A6B67D-AD18-4BCC-A7E8-AE70239F7261}" type="pres">
      <dgm:prSet presAssocID="{124C3930-4AB7-49D6-BFC8-9BDA58A6BED6}" presName="linear" presStyleCnt="0">
        <dgm:presLayoutVars>
          <dgm:dir/>
          <dgm:animLvl val="lvl"/>
          <dgm:resizeHandles val="exact"/>
        </dgm:presLayoutVars>
      </dgm:prSet>
      <dgm:spPr/>
    </dgm:pt>
    <dgm:pt modelId="{C59746BF-25E4-42AA-9B27-643E89FD1797}" type="pres">
      <dgm:prSet presAssocID="{DE828F4C-4051-45CD-9FE8-D9B16BA5E64C}" presName="parentLin" presStyleCnt="0"/>
      <dgm:spPr/>
    </dgm:pt>
    <dgm:pt modelId="{A483A9C0-82D3-4926-A955-23D8CDDE51EB}" type="pres">
      <dgm:prSet presAssocID="{DE828F4C-4051-45CD-9FE8-D9B16BA5E64C}" presName="parentLeftMargin" presStyleLbl="node1" presStyleIdx="0" presStyleCnt="5"/>
      <dgm:spPr/>
    </dgm:pt>
    <dgm:pt modelId="{8F93A985-B3A1-4279-B3ED-E8147EB244C4}" type="pres">
      <dgm:prSet presAssocID="{DE828F4C-4051-45CD-9FE8-D9B16BA5E64C}" presName="parentText" presStyleLbl="node1" presStyleIdx="0" presStyleCnt="5">
        <dgm:presLayoutVars>
          <dgm:chMax val="0"/>
          <dgm:bulletEnabled val="1"/>
        </dgm:presLayoutVars>
      </dgm:prSet>
      <dgm:spPr/>
    </dgm:pt>
    <dgm:pt modelId="{3C9FC4C3-D798-4B7D-B109-E1707109847A}" type="pres">
      <dgm:prSet presAssocID="{DE828F4C-4051-45CD-9FE8-D9B16BA5E64C}" presName="negativeSpace" presStyleCnt="0"/>
      <dgm:spPr/>
    </dgm:pt>
    <dgm:pt modelId="{B2413E27-90B2-4C2D-88B3-E5822A7E254E}" type="pres">
      <dgm:prSet presAssocID="{DE828F4C-4051-45CD-9FE8-D9B16BA5E64C}" presName="childText" presStyleLbl="conFgAcc1" presStyleIdx="0" presStyleCnt="5">
        <dgm:presLayoutVars>
          <dgm:bulletEnabled val="1"/>
        </dgm:presLayoutVars>
      </dgm:prSet>
      <dgm:spPr/>
    </dgm:pt>
    <dgm:pt modelId="{55EE0CFA-573C-4A22-9909-ED52B13B51FB}" type="pres">
      <dgm:prSet presAssocID="{EF04F260-4107-4567-806A-A5A57B885B0F}" presName="spaceBetweenRectangles" presStyleCnt="0"/>
      <dgm:spPr/>
    </dgm:pt>
    <dgm:pt modelId="{3EC78627-5B30-4413-B650-25ED7D1362F1}" type="pres">
      <dgm:prSet presAssocID="{3F815969-8C4D-49BB-831A-6729CAFA5DE3}" presName="parentLin" presStyleCnt="0"/>
      <dgm:spPr/>
    </dgm:pt>
    <dgm:pt modelId="{8CB5F21F-F4A7-4035-A019-8D90071375B4}" type="pres">
      <dgm:prSet presAssocID="{3F815969-8C4D-49BB-831A-6729CAFA5DE3}" presName="parentLeftMargin" presStyleLbl="node1" presStyleIdx="0" presStyleCnt="5"/>
      <dgm:spPr/>
    </dgm:pt>
    <dgm:pt modelId="{38F07766-2A88-4A26-993D-E7B31E54947D}" type="pres">
      <dgm:prSet presAssocID="{3F815969-8C4D-49BB-831A-6729CAFA5DE3}" presName="parentText" presStyleLbl="node1" presStyleIdx="1" presStyleCnt="5">
        <dgm:presLayoutVars>
          <dgm:chMax val="0"/>
          <dgm:bulletEnabled val="1"/>
        </dgm:presLayoutVars>
      </dgm:prSet>
      <dgm:spPr/>
    </dgm:pt>
    <dgm:pt modelId="{E231A6B9-FCAE-40D6-9CDF-EE0073A08D93}" type="pres">
      <dgm:prSet presAssocID="{3F815969-8C4D-49BB-831A-6729CAFA5DE3}" presName="negativeSpace" presStyleCnt="0"/>
      <dgm:spPr/>
    </dgm:pt>
    <dgm:pt modelId="{5E99B9FB-60D2-4F2D-AAE9-09FDA99D8F82}" type="pres">
      <dgm:prSet presAssocID="{3F815969-8C4D-49BB-831A-6729CAFA5DE3}" presName="childText" presStyleLbl="conFgAcc1" presStyleIdx="1" presStyleCnt="5">
        <dgm:presLayoutVars>
          <dgm:bulletEnabled val="1"/>
        </dgm:presLayoutVars>
      </dgm:prSet>
      <dgm:spPr/>
    </dgm:pt>
    <dgm:pt modelId="{57142E22-C79A-4655-AB7C-ED3A58559BC1}" type="pres">
      <dgm:prSet presAssocID="{47F0AD09-15CE-4AE9-AC75-97C62598CF82}" presName="spaceBetweenRectangles" presStyleCnt="0"/>
      <dgm:spPr/>
    </dgm:pt>
    <dgm:pt modelId="{6EF2F476-CC42-44CA-8CAE-EDF1C2A86C95}" type="pres">
      <dgm:prSet presAssocID="{BEF52CE8-E9D5-4E50-BE51-B880C9775E84}" presName="parentLin" presStyleCnt="0"/>
      <dgm:spPr/>
    </dgm:pt>
    <dgm:pt modelId="{B9AD911C-B379-4653-A3B4-69AD632FE247}" type="pres">
      <dgm:prSet presAssocID="{BEF52CE8-E9D5-4E50-BE51-B880C9775E84}" presName="parentLeftMargin" presStyleLbl="node1" presStyleIdx="1" presStyleCnt="5"/>
      <dgm:spPr/>
    </dgm:pt>
    <dgm:pt modelId="{943A33E7-F682-41CC-BB9D-7B8CEAFA7F60}" type="pres">
      <dgm:prSet presAssocID="{BEF52CE8-E9D5-4E50-BE51-B880C9775E84}" presName="parentText" presStyleLbl="node1" presStyleIdx="2" presStyleCnt="5">
        <dgm:presLayoutVars>
          <dgm:chMax val="0"/>
          <dgm:bulletEnabled val="1"/>
        </dgm:presLayoutVars>
      </dgm:prSet>
      <dgm:spPr/>
    </dgm:pt>
    <dgm:pt modelId="{84E9AE0C-8AF9-4CF9-B0A2-4F3B5D946C80}" type="pres">
      <dgm:prSet presAssocID="{BEF52CE8-E9D5-4E50-BE51-B880C9775E84}" presName="negativeSpace" presStyleCnt="0"/>
      <dgm:spPr/>
    </dgm:pt>
    <dgm:pt modelId="{1259B8E1-7724-4B6D-B4F3-051715F05779}" type="pres">
      <dgm:prSet presAssocID="{BEF52CE8-E9D5-4E50-BE51-B880C9775E84}" presName="childText" presStyleLbl="conFgAcc1" presStyleIdx="2" presStyleCnt="5">
        <dgm:presLayoutVars>
          <dgm:bulletEnabled val="1"/>
        </dgm:presLayoutVars>
      </dgm:prSet>
      <dgm:spPr/>
    </dgm:pt>
    <dgm:pt modelId="{B5E793B6-7131-48BC-84AC-4ADD119344D4}" type="pres">
      <dgm:prSet presAssocID="{A5DC0358-722E-4AC6-82B8-E1E0C4CD8091}" presName="spaceBetweenRectangles" presStyleCnt="0"/>
      <dgm:spPr/>
    </dgm:pt>
    <dgm:pt modelId="{AED2B362-93FB-4ABF-87B3-743C4FA0CC4B}" type="pres">
      <dgm:prSet presAssocID="{0F8CE1B1-4BC3-4E76-B889-C7E2BA7CC024}" presName="parentLin" presStyleCnt="0"/>
      <dgm:spPr/>
    </dgm:pt>
    <dgm:pt modelId="{D296E32D-2F3E-45C0-8201-C85066D63027}" type="pres">
      <dgm:prSet presAssocID="{0F8CE1B1-4BC3-4E76-B889-C7E2BA7CC024}" presName="parentLeftMargin" presStyleLbl="node1" presStyleIdx="2" presStyleCnt="5"/>
      <dgm:spPr/>
    </dgm:pt>
    <dgm:pt modelId="{74141E60-31BC-44EA-A7FC-0CF001290BE3}" type="pres">
      <dgm:prSet presAssocID="{0F8CE1B1-4BC3-4E76-B889-C7E2BA7CC024}" presName="parentText" presStyleLbl="node1" presStyleIdx="3" presStyleCnt="5">
        <dgm:presLayoutVars>
          <dgm:chMax val="0"/>
          <dgm:bulletEnabled val="1"/>
        </dgm:presLayoutVars>
      </dgm:prSet>
      <dgm:spPr/>
    </dgm:pt>
    <dgm:pt modelId="{033D358D-5FA2-4690-A125-2BE7616AD75A}" type="pres">
      <dgm:prSet presAssocID="{0F8CE1B1-4BC3-4E76-B889-C7E2BA7CC024}" presName="negativeSpace" presStyleCnt="0"/>
      <dgm:spPr/>
    </dgm:pt>
    <dgm:pt modelId="{54E4445F-503C-4E97-836A-B4F2D8378604}" type="pres">
      <dgm:prSet presAssocID="{0F8CE1B1-4BC3-4E76-B889-C7E2BA7CC024}" presName="childText" presStyleLbl="conFgAcc1" presStyleIdx="3" presStyleCnt="5">
        <dgm:presLayoutVars>
          <dgm:bulletEnabled val="1"/>
        </dgm:presLayoutVars>
      </dgm:prSet>
      <dgm:spPr/>
    </dgm:pt>
    <dgm:pt modelId="{F07B73FB-4DEE-417F-8670-FEDEEAACC27C}" type="pres">
      <dgm:prSet presAssocID="{8822F777-9151-4330-B91E-EBAEBD9ED021}" presName="spaceBetweenRectangles" presStyleCnt="0"/>
      <dgm:spPr/>
    </dgm:pt>
    <dgm:pt modelId="{CC6596D3-26D5-45D2-8695-89C796DBC952}" type="pres">
      <dgm:prSet presAssocID="{BA3C7CD5-7553-4BF9-854B-1EEBDAA0CC6C}" presName="parentLin" presStyleCnt="0"/>
      <dgm:spPr/>
    </dgm:pt>
    <dgm:pt modelId="{AF2B378F-0A81-44A3-8A2F-89277EAAB995}" type="pres">
      <dgm:prSet presAssocID="{BA3C7CD5-7553-4BF9-854B-1EEBDAA0CC6C}" presName="parentLeftMargin" presStyleLbl="node1" presStyleIdx="3" presStyleCnt="5"/>
      <dgm:spPr/>
    </dgm:pt>
    <dgm:pt modelId="{A443BE29-FDAB-4180-83D2-1A208031367F}" type="pres">
      <dgm:prSet presAssocID="{BA3C7CD5-7553-4BF9-854B-1EEBDAA0CC6C}" presName="parentText" presStyleLbl="node1" presStyleIdx="4" presStyleCnt="5">
        <dgm:presLayoutVars>
          <dgm:chMax val="0"/>
          <dgm:bulletEnabled val="1"/>
        </dgm:presLayoutVars>
      </dgm:prSet>
      <dgm:spPr/>
    </dgm:pt>
    <dgm:pt modelId="{FEB11D4C-FC33-420E-BC5F-4A05B5B66CFF}" type="pres">
      <dgm:prSet presAssocID="{BA3C7CD5-7553-4BF9-854B-1EEBDAA0CC6C}" presName="negativeSpace" presStyleCnt="0"/>
      <dgm:spPr/>
    </dgm:pt>
    <dgm:pt modelId="{E4AE06CE-4CD5-445D-9A25-6947CC2F3B8A}" type="pres">
      <dgm:prSet presAssocID="{BA3C7CD5-7553-4BF9-854B-1EEBDAA0CC6C}" presName="childText" presStyleLbl="conFgAcc1" presStyleIdx="4" presStyleCnt="5">
        <dgm:presLayoutVars>
          <dgm:bulletEnabled val="1"/>
        </dgm:presLayoutVars>
      </dgm:prSet>
      <dgm:spPr/>
    </dgm:pt>
  </dgm:ptLst>
  <dgm:cxnLst>
    <dgm:cxn modelId="{F6B4A508-1428-444A-8ABE-B61D421647AA}" type="presOf" srcId="{3F815969-8C4D-49BB-831A-6729CAFA5DE3}" destId="{8CB5F21F-F4A7-4035-A019-8D90071375B4}" srcOrd="0" destOrd="0" presId="urn:microsoft.com/office/officeart/2005/8/layout/list1"/>
    <dgm:cxn modelId="{38B07112-8913-4F78-BB10-2AA907706D75}" srcId="{124C3930-4AB7-49D6-BFC8-9BDA58A6BED6}" destId="{DE828F4C-4051-45CD-9FE8-D9B16BA5E64C}" srcOrd="0" destOrd="0" parTransId="{1C43D478-DE07-4F5A-B878-99990DF2EE21}" sibTransId="{EF04F260-4107-4567-806A-A5A57B885B0F}"/>
    <dgm:cxn modelId="{57458213-3D0D-4469-8B48-2E8432E2322B}" type="presOf" srcId="{DE828F4C-4051-45CD-9FE8-D9B16BA5E64C}" destId="{8F93A985-B3A1-4279-B3ED-E8147EB244C4}" srcOrd="1" destOrd="0" presId="urn:microsoft.com/office/officeart/2005/8/layout/list1"/>
    <dgm:cxn modelId="{3078C717-518D-45B0-804C-648AFBFA5360}" srcId="{124C3930-4AB7-49D6-BFC8-9BDA58A6BED6}" destId="{0F8CE1B1-4BC3-4E76-B889-C7E2BA7CC024}" srcOrd="3" destOrd="0" parTransId="{A5B75C0F-1D33-4924-9B50-993EDE6B8132}" sibTransId="{8822F777-9151-4330-B91E-EBAEBD9ED021}"/>
    <dgm:cxn modelId="{750B0A1F-F76B-4A41-83BD-D33D27841C7D}" type="presOf" srcId="{BEF52CE8-E9D5-4E50-BE51-B880C9775E84}" destId="{B9AD911C-B379-4653-A3B4-69AD632FE247}" srcOrd="0" destOrd="0" presId="urn:microsoft.com/office/officeart/2005/8/layout/list1"/>
    <dgm:cxn modelId="{A4D2DB1F-EED2-4865-A6A9-F581786A9724}" type="presOf" srcId="{BEF52CE8-E9D5-4E50-BE51-B880C9775E84}" destId="{943A33E7-F682-41CC-BB9D-7B8CEAFA7F60}" srcOrd="1" destOrd="0" presId="urn:microsoft.com/office/officeart/2005/8/layout/list1"/>
    <dgm:cxn modelId="{35D47225-C37E-4B84-8643-5653AEF1FEB5}" srcId="{124C3930-4AB7-49D6-BFC8-9BDA58A6BED6}" destId="{3F815969-8C4D-49BB-831A-6729CAFA5DE3}" srcOrd="1" destOrd="0" parTransId="{0E14EFAE-D3B7-4976-AC0F-FB774378C3B3}" sibTransId="{47F0AD09-15CE-4AE9-AC75-97C62598CF82}"/>
    <dgm:cxn modelId="{20F20F27-B54D-4AA2-8BE2-3D3A5A2DD994}" type="presOf" srcId="{0F8CE1B1-4BC3-4E76-B889-C7E2BA7CC024}" destId="{74141E60-31BC-44EA-A7FC-0CF001290BE3}" srcOrd="1" destOrd="0" presId="urn:microsoft.com/office/officeart/2005/8/layout/list1"/>
    <dgm:cxn modelId="{6284E844-0489-406C-9D60-692C9792D6B3}" srcId="{124C3930-4AB7-49D6-BFC8-9BDA58A6BED6}" destId="{BEF52CE8-E9D5-4E50-BE51-B880C9775E84}" srcOrd="2" destOrd="0" parTransId="{BD12E7AB-D5AA-48C5-AD95-2A1EB6F52DC9}" sibTransId="{A5DC0358-722E-4AC6-82B8-E1E0C4CD8091}"/>
    <dgm:cxn modelId="{407F2F55-B0E8-49DC-9786-392B6B68D57F}" type="presOf" srcId="{DE828F4C-4051-45CD-9FE8-D9B16BA5E64C}" destId="{A483A9C0-82D3-4926-A955-23D8CDDE51EB}" srcOrd="0" destOrd="0" presId="urn:microsoft.com/office/officeart/2005/8/layout/list1"/>
    <dgm:cxn modelId="{F1BEF57F-1321-4395-B386-617D21A47D4B}" type="presOf" srcId="{BA3C7CD5-7553-4BF9-854B-1EEBDAA0CC6C}" destId="{AF2B378F-0A81-44A3-8A2F-89277EAAB995}" srcOrd="0" destOrd="0" presId="urn:microsoft.com/office/officeart/2005/8/layout/list1"/>
    <dgm:cxn modelId="{FB6530A4-169B-4FE1-A10E-09CC22403124}" type="presOf" srcId="{3F815969-8C4D-49BB-831A-6729CAFA5DE3}" destId="{38F07766-2A88-4A26-993D-E7B31E54947D}" srcOrd="1" destOrd="0" presId="urn:microsoft.com/office/officeart/2005/8/layout/list1"/>
    <dgm:cxn modelId="{6FEA05CD-2C35-4FFB-B9FD-9640AE5EC34D}" type="presOf" srcId="{0F8CE1B1-4BC3-4E76-B889-C7E2BA7CC024}" destId="{D296E32D-2F3E-45C0-8201-C85066D63027}" srcOrd="0" destOrd="0" presId="urn:microsoft.com/office/officeart/2005/8/layout/list1"/>
    <dgm:cxn modelId="{FB3133D3-71C9-43E8-9A4C-9B02E7836E94}" type="presOf" srcId="{BA3C7CD5-7553-4BF9-854B-1EEBDAA0CC6C}" destId="{A443BE29-FDAB-4180-83D2-1A208031367F}" srcOrd="1" destOrd="0" presId="urn:microsoft.com/office/officeart/2005/8/layout/list1"/>
    <dgm:cxn modelId="{D2A321E4-E231-449B-95B4-BCAA7B97F511}" srcId="{124C3930-4AB7-49D6-BFC8-9BDA58A6BED6}" destId="{BA3C7CD5-7553-4BF9-854B-1EEBDAA0CC6C}" srcOrd="4" destOrd="0" parTransId="{4DCEE98D-F72B-4DC7-B491-73E638EF0434}" sibTransId="{9B465BD1-B7AC-408D-AA0F-1E17349AB395}"/>
    <dgm:cxn modelId="{E6CB74E6-385E-4F24-A3BF-004941A9E595}" type="presOf" srcId="{124C3930-4AB7-49D6-BFC8-9BDA58A6BED6}" destId="{B7A6B67D-AD18-4BCC-A7E8-AE70239F7261}" srcOrd="0" destOrd="0" presId="urn:microsoft.com/office/officeart/2005/8/layout/list1"/>
    <dgm:cxn modelId="{DAC668D8-3ACD-463B-A70B-473784FD97FF}" type="presParOf" srcId="{B7A6B67D-AD18-4BCC-A7E8-AE70239F7261}" destId="{C59746BF-25E4-42AA-9B27-643E89FD1797}" srcOrd="0" destOrd="0" presId="urn:microsoft.com/office/officeart/2005/8/layout/list1"/>
    <dgm:cxn modelId="{1B00ED2A-8359-4B77-A0D9-0DC5305E32E7}" type="presParOf" srcId="{C59746BF-25E4-42AA-9B27-643E89FD1797}" destId="{A483A9C0-82D3-4926-A955-23D8CDDE51EB}" srcOrd="0" destOrd="0" presId="urn:microsoft.com/office/officeart/2005/8/layout/list1"/>
    <dgm:cxn modelId="{9B8ADEB5-A640-4B6A-97A6-E1F7D6AB128D}" type="presParOf" srcId="{C59746BF-25E4-42AA-9B27-643E89FD1797}" destId="{8F93A985-B3A1-4279-B3ED-E8147EB244C4}" srcOrd="1" destOrd="0" presId="urn:microsoft.com/office/officeart/2005/8/layout/list1"/>
    <dgm:cxn modelId="{9827084C-1FE2-436B-89A9-0C7E42743A42}" type="presParOf" srcId="{B7A6B67D-AD18-4BCC-A7E8-AE70239F7261}" destId="{3C9FC4C3-D798-4B7D-B109-E1707109847A}" srcOrd="1" destOrd="0" presId="urn:microsoft.com/office/officeart/2005/8/layout/list1"/>
    <dgm:cxn modelId="{07F306F4-1CC7-4ACC-8270-23F54FF63E69}" type="presParOf" srcId="{B7A6B67D-AD18-4BCC-A7E8-AE70239F7261}" destId="{B2413E27-90B2-4C2D-88B3-E5822A7E254E}" srcOrd="2" destOrd="0" presId="urn:microsoft.com/office/officeart/2005/8/layout/list1"/>
    <dgm:cxn modelId="{41C34502-7A65-474D-829E-38616F886B61}" type="presParOf" srcId="{B7A6B67D-AD18-4BCC-A7E8-AE70239F7261}" destId="{55EE0CFA-573C-4A22-9909-ED52B13B51FB}" srcOrd="3" destOrd="0" presId="urn:microsoft.com/office/officeart/2005/8/layout/list1"/>
    <dgm:cxn modelId="{717AF7B9-E835-4791-8CFC-CBB170F6E008}" type="presParOf" srcId="{B7A6B67D-AD18-4BCC-A7E8-AE70239F7261}" destId="{3EC78627-5B30-4413-B650-25ED7D1362F1}" srcOrd="4" destOrd="0" presId="urn:microsoft.com/office/officeart/2005/8/layout/list1"/>
    <dgm:cxn modelId="{8985149D-B8FB-484C-9511-61BCCB9A952B}" type="presParOf" srcId="{3EC78627-5B30-4413-B650-25ED7D1362F1}" destId="{8CB5F21F-F4A7-4035-A019-8D90071375B4}" srcOrd="0" destOrd="0" presId="urn:microsoft.com/office/officeart/2005/8/layout/list1"/>
    <dgm:cxn modelId="{2A39A7F2-C74E-4B92-A96D-E139DFE3ECA5}" type="presParOf" srcId="{3EC78627-5B30-4413-B650-25ED7D1362F1}" destId="{38F07766-2A88-4A26-993D-E7B31E54947D}" srcOrd="1" destOrd="0" presId="urn:microsoft.com/office/officeart/2005/8/layout/list1"/>
    <dgm:cxn modelId="{CA44AE8B-4C74-4942-8F74-0F03CA19F59A}" type="presParOf" srcId="{B7A6B67D-AD18-4BCC-A7E8-AE70239F7261}" destId="{E231A6B9-FCAE-40D6-9CDF-EE0073A08D93}" srcOrd="5" destOrd="0" presId="urn:microsoft.com/office/officeart/2005/8/layout/list1"/>
    <dgm:cxn modelId="{73FBA15B-784D-4A76-B5C8-9DBCD75DB9E3}" type="presParOf" srcId="{B7A6B67D-AD18-4BCC-A7E8-AE70239F7261}" destId="{5E99B9FB-60D2-4F2D-AAE9-09FDA99D8F82}" srcOrd="6" destOrd="0" presId="urn:microsoft.com/office/officeart/2005/8/layout/list1"/>
    <dgm:cxn modelId="{B0346180-407E-436D-980A-D39193351F74}" type="presParOf" srcId="{B7A6B67D-AD18-4BCC-A7E8-AE70239F7261}" destId="{57142E22-C79A-4655-AB7C-ED3A58559BC1}" srcOrd="7" destOrd="0" presId="urn:microsoft.com/office/officeart/2005/8/layout/list1"/>
    <dgm:cxn modelId="{91CEAD90-94A2-408A-821F-88797AE7B983}" type="presParOf" srcId="{B7A6B67D-AD18-4BCC-A7E8-AE70239F7261}" destId="{6EF2F476-CC42-44CA-8CAE-EDF1C2A86C95}" srcOrd="8" destOrd="0" presId="urn:microsoft.com/office/officeart/2005/8/layout/list1"/>
    <dgm:cxn modelId="{29B730AD-9844-4D00-878A-965E0264F106}" type="presParOf" srcId="{6EF2F476-CC42-44CA-8CAE-EDF1C2A86C95}" destId="{B9AD911C-B379-4653-A3B4-69AD632FE247}" srcOrd="0" destOrd="0" presId="urn:microsoft.com/office/officeart/2005/8/layout/list1"/>
    <dgm:cxn modelId="{78E940DC-59DE-4A7E-856B-559B573F7FF8}" type="presParOf" srcId="{6EF2F476-CC42-44CA-8CAE-EDF1C2A86C95}" destId="{943A33E7-F682-41CC-BB9D-7B8CEAFA7F60}" srcOrd="1" destOrd="0" presId="urn:microsoft.com/office/officeart/2005/8/layout/list1"/>
    <dgm:cxn modelId="{6DC6B8E5-0BAD-4062-8B86-D54629D55394}" type="presParOf" srcId="{B7A6B67D-AD18-4BCC-A7E8-AE70239F7261}" destId="{84E9AE0C-8AF9-4CF9-B0A2-4F3B5D946C80}" srcOrd="9" destOrd="0" presId="urn:microsoft.com/office/officeart/2005/8/layout/list1"/>
    <dgm:cxn modelId="{13C1FDA2-F5DF-47E0-9939-1FDBE320BEC5}" type="presParOf" srcId="{B7A6B67D-AD18-4BCC-A7E8-AE70239F7261}" destId="{1259B8E1-7724-4B6D-B4F3-051715F05779}" srcOrd="10" destOrd="0" presId="urn:microsoft.com/office/officeart/2005/8/layout/list1"/>
    <dgm:cxn modelId="{79BBEDE3-2F60-4E2B-BBB9-655C8437FE73}" type="presParOf" srcId="{B7A6B67D-AD18-4BCC-A7E8-AE70239F7261}" destId="{B5E793B6-7131-48BC-84AC-4ADD119344D4}" srcOrd="11" destOrd="0" presId="urn:microsoft.com/office/officeart/2005/8/layout/list1"/>
    <dgm:cxn modelId="{08943AA5-BA9D-480C-9A8C-8ADA60E287F1}" type="presParOf" srcId="{B7A6B67D-AD18-4BCC-A7E8-AE70239F7261}" destId="{AED2B362-93FB-4ABF-87B3-743C4FA0CC4B}" srcOrd="12" destOrd="0" presId="urn:microsoft.com/office/officeart/2005/8/layout/list1"/>
    <dgm:cxn modelId="{93BA9F67-73DB-468F-A251-F840AE13DBE3}" type="presParOf" srcId="{AED2B362-93FB-4ABF-87B3-743C4FA0CC4B}" destId="{D296E32D-2F3E-45C0-8201-C85066D63027}" srcOrd="0" destOrd="0" presId="urn:microsoft.com/office/officeart/2005/8/layout/list1"/>
    <dgm:cxn modelId="{8160F3CF-22CA-46BC-A423-7BE837909AC1}" type="presParOf" srcId="{AED2B362-93FB-4ABF-87B3-743C4FA0CC4B}" destId="{74141E60-31BC-44EA-A7FC-0CF001290BE3}" srcOrd="1" destOrd="0" presId="urn:microsoft.com/office/officeart/2005/8/layout/list1"/>
    <dgm:cxn modelId="{22DA6DB5-0177-4081-A784-C838246654B6}" type="presParOf" srcId="{B7A6B67D-AD18-4BCC-A7E8-AE70239F7261}" destId="{033D358D-5FA2-4690-A125-2BE7616AD75A}" srcOrd="13" destOrd="0" presId="urn:microsoft.com/office/officeart/2005/8/layout/list1"/>
    <dgm:cxn modelId="{22D6A5C1-1BC2-4F96-82B7-C46DAE2E19BF}" type="presParOf" srcId="{B7A6B67D-AD18-4BCC-A7E8-AE70239F7261}" destId="{54E4445F-503C-4E97-836A-B4F2D8378604}" srcOrd="14" destOrd="0" presId="urn:microsoft.com/office/officeart/2005/8/layout/list1"/>
    <dgm:cxn modelId="{62315D23-04CA-4DFA-AEB3-1E7493B3323C}" type="presParOf" srcId="{B7A6B67D-AD18-4BCC-A7E8-AE70239F7261}" destId="{F07B73FB-4DEE-417F-8670-FEDEEAACC27C}" srcOrd="15" destOrd="0" presId="urn:microsoft.com/office/officeart/2005/8/layout/list1"/>
    <dgm:cxn modelId="{762AF519-DEF1-46EA-A4A7-F6421B2EA5DC}" type="presParOf" srcId="{B7A6B67D-AD18-4BCC-A7E8-AE70239F7261}" destId="{CC6596D3-26D5-45D2-8695-89C796DBC952}" srcOrd="16" destOrd="0" presId="urn:microsoft.com/office/officeart/2005/8/layout/list1"/>
    <dgm:cxn modelId="{2B4B3202-A40D-497E-A196-351289AC86A8}" type="presParOf" srcId="{CC6596D3-26D5-45D2-8695-89C796DBC952}" destId="{AF2B378F-0A81-44A3-8A2F-89277EAAB995}" srcOrd="0" destOrd="0" presId="urn:microsoft.com/office/officeart/2005/8/layout/list1"/>
    <dgm:cxn modelId="{D9538303-E468-4E54-B32C-DE8CEFDC198F}" type="presParOf" srcId="{CC6596D3-26D5-45D2-8695-89C796DBC952}" destId="{A443BE29-FDAB-4180-83D2-1A208031367F}" srcOrd="1" destOrd="0" presId="urn:microsoft.com/office/officeart/2005/8/layout/list1"/>
    <dgm:cxn modelId="{9FD50A35-F873-4491-BEAF-53A07D4B44CB}" type="presParOf" srcId="{B7A6B67D-AD18-4BCC-A7E8-AE70239F7261}" destId="{FEB11D4C-FC33-420E-BC5F-4A05B5B66CFF}" srcOrd="17" destOrd="0" presId="urn:microsoft.com/office/officeart/2005/8/layout/list1"/>
    <dgm:cxn modelId="{9C64FC3B-F654-48B9-89C4-5C72992044C6}" type="presParOf" srcId="{B7A6B67D-AD18-4BCC-A7E8-AE70239F7261}" destId="{E4AE06CE-4CD5-445D-9A25-6947CC2F3B8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BCACA-B53E-40E8-9490-74DDAF42ED83}">
      <dsp:nvSpPr>
        <dsp:cNvPr id="0" name=""/>
        <dsp:cNvSpPr/>
      </dsp:nvSpPr>
      <dsp:spPr>
        <a:xfrm>
          <a:off x="0" y="3622"/>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978AE-8CBE-46E5-8612-FEF91BD6FB81}">
      <dsp:nvSpPr>
        <dsp:cNvPr id="0" name=""/>
        <dsp:cNvSpPr/>
      </dsp:nvSpPr>
      <dsp:spPr>
        <a:xfrm>
          <a:off x="233421" y="177241"/>
          <a:ext cx="424402" cy="424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4F56B6-A626-424B-8DFC-D10B5E82F670}">
      <dsp:nvSpPr>
        <dsp:cNvPr id="0" name=""/>
        <dsp:cNvSpPr/>
      </dsp:nvSpPr>
      <dsp:spPr>
        <a:xfrm>
          <a:off x="891244" y="3622"/>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2019-20 Recipient Review </a:t>
          </a:r>
        </a:p>
      </dsp:txBody>
      <dsp:txXfrm>
        <a:off x="891244" y="3622"/>
        <a:ext cx="5022192" cy="771640"/>
      </dsp:txXfrm>
    </dsp:sp>
    <dsp:sp modelId="{2A25D544-4A08-4387-AB6C-4BDDED37896E}">
      <dsp:nvSpPr>
        <dsp:cNvPr id="0" name=""/>
        <dsp:cNvSpPr/>
      </dsp:nvSpPr>
      <dsp:spPr>
        <a:xfrm>
          <a:off x="0" y="968173"/>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87E2C-46B6-46BB-ABBA-BE000DEEC733}">
      <dsp:nvSpPr>
        <dsp:cNvPr id="0" name=""/>
        <dsp:cNvSpPr/>
      </dsp:nvSpPr>
      <dsp:spPr>
        <a:xfrm>
          <a:off x="233421" y="1141792"/>
          <a:ext cx="424402" cy="424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7EE2AB-84BE-4369-BBFA-5B9A8AC0A460}">
      <dsp:nvSpPr>
        <dsp:cNvPr id="0" name=""/>
        <dsp:cNvSpPr/>
      </dsp:nvSpPr>
      <dsp:spPr>
        <a:xfrm>
          <a:off x="891244" y="968173"/>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2020-21 Approval and Processing</a:t>
          </a:r>
        </a:p>
      </dsp:txBody>
      <dsp:txXfrm>
        <a:off x="891244" y="968173"/>
        <a:ext cx="5022192" cy="771640"/>
      </dsp:txXfrm>
    </dsp:sp>
    <dsp:sp modelId="{4BF3DBE2-8D36-4BFC-B6BB-162230998D46}">
      <dsp:nvSpPr>
        <dsp:cNvPr id="0" name=""/>
        <dsp:cNvSpPr/>
      </dsp:nvSpPr>
      <dsp:spPr>
        <a:xfrm>
          <a:off x="0" y="1932723"/>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D70EB-88F6-4CD9-9868-E1ED845DF2E3}">
      <dsp:nvSpPr>
        <dsp:cNvPr id="0" name=""/>
        <dsp:cNvSpPr/>
      </dsp:nvSpPr>
      <dsp:spPr>
        <a:xfrm>
          <a:off x="233421" y="2106342"/>
          <a:ext cx="424402" cy="424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186915-9F2A-4EA9-9784-B1F20DCB1E91}">
      <dsp:nvSpPr>
        <dsp:cNvPr id="0" name=""/>
        <dsp:cNvSpPr/>
      </dsp:nvSpPr>
      <dsp:spPr>
        <a:xfrm>
          <a:off x="891244" y="1932723"/>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TE Reports</a:t>
          </a:r>
        </a:p>
      </dsp:txBody>
      <dsp:txXfrm>
        <a:off x="891244" y="1932723"/>
        <a:ext cx="5022192" cy="771640"/>
      </dsp:txXfrm>
    </dsp:sp>
    <dsp:sp modelId="{35467CA8-4655-4B41-B91A-C8BB099D7A93}">
      <dsp:nvSpPr>
        <dsp:cNvPr id="0" name=""/>
        <dsp:cNvSpPr/>
      </dsp:nvSpPr>
      <dsp:spPr>
        <a:xfrm>
          <a:off x="0" y="2897274"/>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827E0-7373-485F-8285-63C7446EF2A6}">
      <dsp:nvSpPr>
        <dsp:cNvPr id="0" name=""/>
        <dsp:cNvSpPr/>
      </dsp:nvSpPr>
      <dsp:spPr>
        <a:xfrm>
          <a:off x="233421" y="3070893"/>
          <a:ext cx="424402" cy="424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B1016D-53C7-438D-ABDF-A0E89E50E8EC}">
      <dsp:nvSpPr>
        <dsp:cNvPr id="0" name=""/>
        <dsp:cNvSpPr/>
      </dsp:nvSpPr>
      <dsp:spPr>
        <a:xfrm>
          <a:off x="891244" y="2897274"/>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TE Central Updates</a:t>
          </a:r>
        </a:p>
      </dsp:txBody>
      <dsp:txXfrm>
        <a:off x="891244" y="2897274"/>
        <a:ext cx="5022192" cy="771640"/>
      </dsp:txXfrm>
    </dsp:sp>
    <dsp:sp modelId="{08328FF1-DBAD-49D1-8429-A0B982771F71}">
      <dsp:nvSpPr>
        <dsp:cNvPr id="0" name=""/>
        <dsp:cNvSpPr/>
      </dsp:nvSpPr>
      <dsp:spPr>
        <a:xfrm>
          <a:off x="0" y="3861824"/>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76795-4501-420C-A0B5-7C42C94A956B}">
      <dsp:nvSpPr>
        <dsp:cNvPr id="0" name=""/>
        <dsp:cNvSpPr/>
      </dsp:nvSpPr>
      <dsp:spPr>
        <a:xfrm>
          <a:off x="233421" y="4035443"/>
          <a:ext cx="424402" cy="424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B99888-7E39-4A15-B56B-AE073D2936BB}">
      <dsp:nvSpPr>
        <dsp:cNvPr id="0" name=""/>
        <dsp:cNvSpPr/>
      </dsp:nvSpPr>
      <dsp:spPr>
        <a:xfrm>
          <a:off x="891244" y="3861824"/>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Recap</a:t>
          </a:r>
        </a:p>
      </dsp:txBody>
      <dsp:txXfrm>
        <a:off x="891244" y="3861824"/>
        <a:ext cx="5022192" cy="771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DCC54-4E90-43E0-9A77-1E9A766FD73D}">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A2540-1969-4148-B264-0D3B6F55DCDD}">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7C547A-0BF0-4323-A0A0-BB3BE95E30FE}">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en-US" sz="1600" kern="1200"/>
            <a:t>Should your review result in a </a:t>
          </a:r>
          <a:r>
            <a:rPr lang="en-US" sz="1600" u="sng" kern="1200"/>
            <a:t>student not appearing </a:t>
          </a:r>
          <a:r>
            <a:rPr lang="en-US" sz="1600" kern="1200"/>
            <a:t>on your Enrollment Report and your school is funding the student with a TE scholarship – contact Janet for further assistance</a:t>
          </a:r>
        </a:p>
      </dsp:txBody>
      <dsp:txXfrm>
        <a:off x="1529865" y="566"/>
        <a:ext cx="4383571" cy="1324558"/>
      </dsp:txXfrm>
    </dsp:sp>
    <dsp:sp modelId="{37AFE889-CD73-4430-B835-86533AD07A34}">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AEAF6-90DE-49B0-9380-B89638BC3016}">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EA1E46-C387-46DE-9A43-9122582ABFC4}">
      <dsp:nvSpPr>
        <dsp:cNvPr id="0" name=""/>
        <dsp:cNvSpPr/>
      </dsp:nvSpPr>
      <dsp:spPr>
        <a:xfrm>
          <a:off x="1529865" y="1656264"/>
          <a:ext cx="2661046"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en-US" sz="1600" kern="1200"/>
            <a:t>If the student attended any time during the current school year,  you update the student’s expiration date</a:t>
          </a:r>
        </a:p>
      </dsp:txBody>
      <dsp:txXfrm>
        <a:off x="1529865" y="1656264"/>
        <a:ext cx="2661046" cy="1324558"/>
      </dsp:txXfrm>
    </dsp:sp>
    <dsp:sp modelId="{A9A41172-0AE3-4A67-86B3-6C0E8D8BAF4A}">
      <dsp:nvSpPr>
        <dsp:cNvPr id="0" name=""/>
        <dsp:cNvSpPr/>
      </dsp:nvSpPr>
      <dsp:spPr>
        <a:xfrm>
          <a:off x="4190912" y="1656264"/>
          <a:ext cx="1722524"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533400">
            <a:lnSpc>
              <a:spcPct val="90000"/>
            </a:lnSpc>
            <a:spcBef>
              <a:spcPct val="0"/>
            </a:spcBef>
            <a:spcAft>
              <a:spcPct val="35000"/>
            </a:spcAft>
            <a:buNone/>
          </a:pPr>
          <a:r>
            <a:rPr lang="en-US" sz="1200" kern="1200"/>
            <a:t>See Slide 4 or 7 for visual directions</a:t>
          </a:r>
        </a:p>
        <a:p>
          <a:pPr marL="0" lvl="0" indent="0" algn="l" defTabSz="533400">
            <a:lnSpc>
              <a:spcPct val="90000"/>
            </a:lnSpc>
            <a:spcBef>
              <a:spcPct val="0"/>
            </a:spcBef>
            <a:spcAft>
              <a:spcPct val="35000"/>
            </a:spcAft>
            <a:buNone/>
          </a:pPr>
          <a:r>
            <a:rPr lang="en-US" sz="1200" kern="1200"/>
            <a:t>Do not DELETE a student record as this eliminates the record completely </a:t>
          </a:r>
        </a:p>
      </dsp:txBody>
      <dsp:txXfrm>
        <a:off x="4190912" y="1656264"/>
        <a:ext cx="1722524" cy="1324558"/>
      </dsp:txXfrm>
    </dsp:sp>
    <dsp:sp modelId="{DE88AD45-169B-459A-9546-D06B652A41B1}">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A3D65-1E22-4B69-8C19-03FA40DED8E0}">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AC7226-9A1C-4871-9614-287AFBE06C41}">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en-US" sz="1600" kern="1200"/>
            <a:t>Should you discover a student NEVER enrolled – contact Janet for further options</a:t>
          </a:r>
        </a:p>
      </dsp:txBody>
      <dsp:txXfrm>
        <a:off x="1529865" y="3311963"/>
        <a:ext cx="4383571" cy="1324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5084-474F-41C2-BFB9-092431747275}">
      <dsp:nvSpPr>
        <dsp:cNvPr id="0" name=""/>
        <dsp:cNvSpPr/>
      </dsp:nvSpPr>
      <dsp:spPr>
        <a:xfrm>
          <a:off x="0" y="559184"/>
          <a:ext cx="5913437" cy="17832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AFC033-5F54-429A-95D6-6A8CFD461E8C}">
      <dsp:nvSpPr>
        <dsp:cNvPr id="0" name=""/>
        <dsp:cNvSpPr/>
      </dsp:nvSpPr>
      <dsp:spPr>
        <a:xfrm>
          <a:off x="419994" y="1068974"/>
          <a:ext cx="763625" cy="763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216951-614E-4F40-8A95-DDBEE4B58506}">
      <dsp:nvSpPr>
        <dsp:cNvPr id="0" name=""/>
        <dsp:cNvSpPr/>
      </dsp:nvSpPr>
      <dsp:spPr>
        <a:xfrm>
          <a:off x="1603614" y="756581"/>
          <a:ext cx="2661046" cy="138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40" tIns="146940" rIns="146940" bIns="146940" numCol="1" spcCol="1270" anchor="ctr" anchorCtr="0">
          <a:noAutofit/>
        </a:bodyPr>
        <a:lstStyle/>
        <a:p>
          <a:pPr marL="0" lvl="0" indent="0" algn="l" defTabSz="711200">
            <a:lnSpc>
              <a:spcPct val="90000"/>
            </a:lnSpc>
            <a:spcBef>
              <a:spcPct val="0"/>
            </a:spcBef>
            <a:spcAft>
              <a:spcPct val="35000"/>
            </a:spcAft>
            <a:buNone/>
          </a:pPr>
          <a:r>
            <a:rPr lang="en-US" sz="1600" kern="1200"/>
            <a:t>Second semester new students </a:t>
          </a:r>
        </a:p>
      </dsp:txBody>
      <dsp:txXfrm>
        <a:off x="1603614" y="756581"/>
        <a:ext cx="2661046" cy="1388410"/>
      </dsp:txXfrm>
    </dsp:sp>
    <dsp:sp modelId="{E1D14077-AB49-48A3-9946-070FF47D79D7}">
      <dsp:nvSpPr>
        <dsp:cNvPr id="0" name=""/>
        <dsp:cNvSpPr/>
      </dsp:nvSpPr>
      <dsp:spPr>
        <a:xfrm>
          <a:off x="4264660" y="756581"/>
          <a:ext cx="1647208" cy="138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40" tIns="146940" rIns="146940" bIns="146940" numCol="1" spcCol="1270" anchor="ctr" anchorCtr="0">
          <a:noAutofit/>
        </a:bodyPr>
        <a:lstStyle/>
        <a:p>
          <a:pPr marL="0" lvl="0" indent="0" algn="l" defTabSz="488950">
            <a:lnSpc>
              <a:spcPct val="90000"/>
            </a:lnSpc>
            <a:spcBef>
              <a:spcPct val="0"/>
            </a:spcBef>
            <a:spcAft>
              <a:spcPct val="35000"/>
            </a:spcAft>
            <a:buNone/>
          </a:pPr>
          <a:r>
            <a:rPr lang="en-US" sz="1100" kern="1200"/>
            <a:t>Brand new student to TE</a:t>
          </a:r>
        </a:p>
        <a:p>
          <a:pPr marL="57150" lvl="1" indent="-57150" algn="l" defTabSz="488950">
            <a:lnSpc>
              <a:spcPct val="90000"/>
            </a:lnSpc>
            <a:spcBef>
              <a:spcPct val="0"/>
            </a:spcBef>
            <a:spcAft>
              <a:spcPct val="15000"/>
            </a:spcAft>
            <a:buChar char="•"/>
          </a:pPr>
          <a:r>
            <a:rPr lang="en-US" sz="1100" kern="1200"/>
            <a:t>Contact the other school to confirm support</a:t>
          </a:r>
        </a:p>
        <a:p>
          <a:pPr marL="57150" lvl="1" indent="-57150" algn="l" defTabSz="488950">
            <a:lnSpc>
              <a:spcPct val="90000"/>
            </a:lnSpc>
            <a:spcBef>
              <a:spcPct val="0"/>
            </a:spcBef>
            <a:spcAft>
              <a:spcPct val="15000"/>
            </a:spcAft>
            <a:buChar char="•"/>
          </a:pPr>
          <a:r>
            <a:rPr lang="en-US" sz="1100" kern="1200"/>
            <a:t>Export school must add the NEW second semester student to their Enrollment Report </a:t>
          </a:r>
        </a:p>
      </dsp:txBody>
      <dsp:txXfrm>
        <a:off x="4264660" y="756581"/>
        <a:ext cx="1647208" cy="1388410"/>
      </dsp:txXfrm>
    </dsp:sp>
    <dsp:sp modelId="{86B7024B-4D4A-4A1D-A05C-7D6A41771439}">
      <dsp:nvSpPr>
        <dsp:cNvPr id="0" name=""/>
        <dsp:cNvSpPr/>
      </dsp:nvSpPr>
      <dsp:spPr>
        <a:xfrm>
          <a:off x="0" y="2689492"/>
          <a:ext cx="5913437" cy="13884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23D09-6168-4465-A80E-381EE1BB936D}">
      <dsp:nvSpPr>
        <dsp:cNvPr id="0" name=""/>
        <dsp:cNvSpPr/>
      </dsp:nvSpPr>
      <dsp:spPr>
        <a:xfrm>
          <a:off x="419994" y="3001885"/>
          <a:ext cx="763625" cy="763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F0698C-909D-43EA-AB03-915502A5A72F}">
      <dsp:nvSpPr>
        <dsp:cNvPr id="0" name=""/>
        <dsp:cNvSpPr/>
      </dsp:nvSpPr>
      <dsp:spPr>
        <a:xfrm>
          <a:off x="1603614" y="2689492"/>
          <a:ext cx="4308255" cy="138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40" tIns="146940" rIns="146940" bIns="146940" numCol="1" spcCol="1270" anchor="ctr" anchorCtr="0">
          <a:noAutofit/>
        </a:bodyPr>
        <a:lstStyle/>
        <a:p>
          <a:pPr marL="0" lvl="0" indent="0" algn="l" defTabSz="711200">
            <a:lnSpc>
              <a:spcPct val="90000"/>
            </a:lnSpc>
            <a:spcBef>
              <a:spcPct val="0"/>
            </a:spcBef>
            <a:spcAft>
              <a:spcPct val="35000"/>
            </a:spcAft>
            <a:buNone/>
          </a:pPr>
          <a:r>
            <a:rPr lang="en-US" sz="1600" kern="1200"/>
            <a:t>Adding new second semester scholars means changes to the Enrollment Report, Balance Sheet and Participation Fees statement so be sure to review, confirm, pay, print and save the documents</a:t>
          </a:r>
        </a:p>
      </dsp:txBody>
      <dsp:txXfrm>
        <a:off x="1603614" y="2689492"/>
        <a:ext cx="4308255" cy="1388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3E27-90B2-4C2D-88B3-E5822A7E254E}">
      <dsp:nvSpPr>
        <dsp:cNvPr id="0" name=""/>
        <dsp:cNvSpPr/>
      </dsp:nvSpPr>
      <dsp:spPr>
        <a:xfrm>
          <a:off x="0" y="399743"/>
          <a:ext cx="5913437"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93A985-B3A1-4279-B3ED-E8147EB244C4}">
      <dsp:nvSpPr>
        <dsp:cNvPr id="0" name=""/>
        <dsp:cNvSpPr/>
      </dsp:nvSpPr>
      <dsp:spPr>
        <a:xfrm>
          <a:off x="295671" y="104543"/>
          <a:ext cx="4139405" cy="5904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89000">
            <a:lnSpc>
              <a:spcPct val="90000"/>
            </a:lnSpc>
            <a:spcBef>
              <a:spcPct val="0"/>
            </a:spcBef>
            <a:spcAft>
              <a:spcPct val="35000"/>
            </a:spcAft>
            <a:buNone/>
          </a:pPr>
          <a:r>
            <a:rPr lang="en-US" sz="2000" kern="1200" dirty="0"/>
            <a:t>2019-20 Recipient Review </a:t>
          </a:r>
        </a:p>
      </dsp:txBody>
      <dsp:txXfrm>
        <a:off x="324492" y="133364"/>
        <a:ext cx="4081763" cy="532758"/>
      </dsp:txXfrm>
    </dsp:sp>
    <dsp:sp modelId="{5E99B9FB-60D2-4F2D-AAE9-09FDA99D8F82}">
      <dsp:nvSpPr>
        <dsp:cNvPr id="0" name=""/>
        <dsp:cNvSpPr/>
      </dsp:nvSpPr>
      <dsp:spPr>
        <a:xfrm>
          <a:off x="0" y="1306943"/>
          <a:ext cx="5913437"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F07766-2A88-4A26-993D-E7B31E54947D}">
      <dsp:nvSpPr>
        <dsp:cNvPr id="0" name=""/>
        <dsp:cNvSpPr/>
      </dsp:nvSpPr>
      <dsp:spPr>
        <a:xfrm>
          <a:off x="295671" y="1011743"/>
          <a:ext cx="4139405" cy="5904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89000">
            <a:lnSpc>
              <a:spcPct val="90000"/>
            </a:lnSpc>
            <a:spcBef>
              <a:spcPct val="0"/>
            </a:spcBef>
            <a:spcAft>
              <a:spcPct val="35000"/>
            </a:spcAft>
            <a:buNone/>
          </a:pPr>
          <a:r>
            <a:rPr lang="en-US" sz="2000" kern="1200" dirty="0"/>
            <a:t>2020-21 Approval and Processing</a:t>
          </a:r>
        </a:p>
      </dsp:txBody>
      <dsp:txXfrm>
        <a:off x="324492" y="1040564"/>
        <a:ext cx="4081763" cy="532758"/>
      </dsp:txXfrm>
    </dsp:sp>
    <dsp:sp modelId="{1259B8E1-7724-4B6D-B4F3-051715F05779}">
      <dsp:nvSpPr>
        <dsp:cNvPr id="0" name=""/>
        <dsp:cNvSpPr/>
      </dsp:nvSpPr>
      <dsp:spPr>
        <a:xfrm>
          <a:off x="0" y="2214144"/>
          <a:ext cx="5913437"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3A33E7-F682-41CC-BB9D-7B8CEAFA7F60}">
      <dsp:nvSpPr>
        <dsp:cNvPr id="0" name=""/>
        <dsp:cNvSpPr/>
      </dsp:nvSpPr>
      <dsp:spPr>
        <a:xfrm>
          <a:off x="295671" y="1918944"/>
          <a:ext cx="4139405" cy="5904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89000">
            <a:lnSpc>
              <a:spcPct val="90000"/>
            </a:lnSpc>
            <a:spcBef>
              <a:spcPct val="0"/>
            </a:spcBef>
            <a:spcAft>
              <a:spcPct val="35000"/>
            </a:spcAft>
            <a:buNone/>
          </a:pPr>
          <a:r>
            <a:rPr lang="en-US" sz="2000" kern="1200"/>
            <a:t>TE Reports</a:t>
          </a:r>
        </a:p>
      </dsp:txBody>
      <dsp:txXfrm>
        <a:off x="324492" y="1947765"/>
        <a:ext cx="4081763" cy="532758"/>
      </dsp:txXfrm>
    </dsp:sp>
    <dsp:sp modelId="{54E4445F-503C-4E97-836A-B4F2D8378604}">
      <dsp:nvSpPr>
        <dsp:cNvPr id="0" name=""/>
        <dsp:cNvSpPr/>
      </dsp:nvSpPr>
      <dsp:spPr>
        <a:xfrm>
          <a:off x="0" y="3121344"/>
          <a:ext cx="5913437"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141E60-31BC-44EA-A7FC-0CF001290BE3}">
      <dsp:nvSpPr>
        <dsp:cNvPr id="0" name=""/>
        <dsp:cNvSpPr/>
      </dsp:nvSpPr>
      <dsp:spPr>
        <a:xfrm>
          <a:off x="295671" y="2826143"/>
          <a:ext cx="4139405" cy="5904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89000">
            <a:lnSpc>
              <a:spcPct val="90000"/>
            </a:lnSpc>
            <a:spcBef>
              <a:spcPct val="0"/>
            </a:spcBef>
            <a:spcAft>
              <a:spcPct val="35000"/>
            </a:spcAft>
            <a:buNone/>
          </a:pPr>
          <a:r>
            <a:rPr lang="en-US" sz="2000" kern="1200"/>
            <a:t>TE Central Updates</a:t>
          </a:r>
        </a:p>
      </dsp:txBody>
      <dsp:txXfrm>
        <a:off x="324492" y="2854964"/>
        <a:ext cx="4081763" cy="532758"/>
      </dsp:txXfrm>
    </dsp:sp>
    <dsp:sp modelId="{E4AE06CE-4CD5-445D-9A25-6947CC2F3B8A}">
      <dsp:nvSpPr>
        <dsp:cNvPr id="0" name=""/>
        <dsp:cNvSpPr/>
      </dsp:nvSpPr>
      <dsp:spPr>
        <a:xfrm>
          <a:off x="0" y="4028544"/>
          <a:ext cx="5913437"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43BE29-FDAB-4180-83D2-1A208031367F}">
      <dsp:nvSpPr>
        <dsp:cNvPr id="0" name=""/>
        <dsp:cNvSpPr/>
      </dsp:nvSpPr>
      <dsp:spPr>
        <a:xfrm>
          <a:off x="295671" y="3733344"/>
          <a:ext cx="4139405" cy="5904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89000">
            <a:lnSpc>
              <a:spcPct val="90000"/>
            </a:lnSpc>
            <a:spcBef>
              <a:spcPct val="0"/>
            </a:spcBef>
            <a:spcAft>
              <a:spcPct val="35000"/>
            </a:spcAft>
            <a:buNone/>
          </a:pPr>
          <a:r>
            <a:rPr lang="en-US" sz="2000" kern="1200"/>
            <a:t>Recap</a:t>
          </a:r>
        </a:p>
      </dsp:txBody>
      <dsp:txXfrm>
        <a:off x="324492" y="3762165"/>
        <a:ext cx="4081763" cy="5327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7" tIns="47113" rIns="94227" bIns="47113"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71054"/>
          </a:xfrm>
          <a:prstGeom prst="rect">
            <a:avLst/>
          </a:prstGeom>
        </p:spPr>
        <p:txBody>
          <a:bodyPr vert="horz" lIns="94227" tIns="47113" rIns="94227" bIns="47113" rtlCol="0"/>
          <a:lstStyle>
            <a:lvl1pPr algn="r">
              <a:defRPr sz="1200"/>
            </a:lvl1pPr>
          </a:lstStyle>
          <a:p>
            <a:fld id="{E5ABA777-87D0-4357-852C-63BC5F69368D}" type="datetimeFigureOut">
              <a:rPr lang="en-US" smtClean="0"/>
              <a:t>12/5/2019</a:t>
            </a:fld>
            <a:endParaRPr lang="en-US"/>
          </a:p>
        </p:txBody>
      </p:sp>
      <p:sp>
        <p:nvSpPr>
          <p:cNvPr id="4" name="Footer Placeholder 3"/>
          <p:cNvSpPr>
            <a:spLocks noGrp="1"/>
          </p:cNvSpPr>
          <p:nvPr>
            <p:ph type="ftr" sz="quarter" idx="2"/>
          </p:nvPr>
        </p:nvSpPr>
        <p:spPr>
          <a:xfrm>
            <a:off x="0" y="8917423"/>
            <a:ext cx="3077740" cy="471053"/>
          </a:xfrm>
          <a:prstGeom prst="rect">
            <a:avLst/>
          </a:prstGeom>
        </p:spPr>
        <p:txBody>
          <a:bodyPr vert="horz" lIns="94227" tIns="47113" rIns="94227" bIns="47113"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40" cy="471053"/>
          </a:xfrm>
          <a:prstGeom prst="rect">
            <a:avLst/>
          </a:prstGeom>
        </p:spPr>
        <p:txBody>
          <a:bodyPr vert="horz" lIns="94227" tIns="47113" rIns="94227" bIns="47113" rtlCol="0" anchor="b"/>
          <a:lstStyle>
            <a:lvl1pPr algn="r">
              <a:defRPr sz="1200"/>
            </a:lvl1pPr>
          </a:lstStyle>
          <a:p>
            <a:fld id="{2B37551A-0B16-460A-BD1D-6D8A43918CA4}" type="slidenum">
              <a:rPr lang="en-US" smtClean="0"/>
              <a:t>‹#›</a:t>
            </a:fld>
            <a:endParaRPr lang="en-US"/>
          </a:p>
        </p:txBody>
      </p:sp>
    </p:spTree>
    <p:extLst>
      <p:ext uri="{BB962C8B-B14F-4D97-AF65-F5344CB8AC3E}">
        <p14:creationId xmlns:p14="http://schemas.microsoft.com/office/powerpoint/2010/main" val="30651675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05:25:12.827"/>
    </inkml:context>
    <inkml:brush xml:id="br0">
      <inkml:brushProperty name="width" value="0.1" units="cm"/>
      <inkml:brushProperty name="height" value="0.1" units="cm"/>
      <inkml:brushProperty name="color" value="#66CC00"/>
      <inkml:brushProperty name="ignorePressure" value="1"/>
    </inkml:brush>
  </inkml:definitions>
  <inkml:trace contextRef="#ctx0" brushRef="#br0">4601 74,'-4'8,"-10"3,-10 0,-10-3,-15-2,-4-2,-5-2,4-1,2-1,-11-1,-10 1,2-1,6 1,1 0,3-1,0 1,6 0,1 0,-17 0,-15 0,-11 0,-16 0,-11-4,8-1,8 0,13 0,15-2,13 0,9-7,11-2,-3 3,2 2,-2 5,-26 2,-9 2,-9 2,2-4,-4-1,7 0,14 2,16 0,5 2,8 0,-9 1,1 0,2 0,-12 0,-7 0,5 0,5 0,9 0,9 1,4-1,0 0,-1 0,-3 0,-14-1,-1 1,4 0,8 0,3 0,6 0,-1 0,4 0,-2 5,-7 8,1 3,-7-1,3 1,8 1,7-2,0-3,1 4,-2 8,0 4,-2 1,3 0,9-1,2-5,6-3,-4 0,2 1,-1 4,-1 7,-3-3,4-1,3-2,5-1,4-1,3 0,1 0,1 4,5 5,6 2,4-2,5-6,6-3,4-2,0-5,8 3,9-2,-3 1,-5-4,0-4,0 0,3-1,-2-3,0-3,-2-1,-4-2,1-1,-2 4,2 1,-1 0,3-2,-2 0,1-1,0-1,-3-1,-3 0,-2 0,-2-1,-1 1,3 8,5 3,18 0,8-3,2-2,0-2,-7-2,-9-2,-3 4,-6 2,1-2,-3 0,1-1,8-2,0 0,-4 4,1 0,-3 0,1-1,2-1,14 3,20 0,-4 4,7-1,-1 3,-9 0,-9-3,-5-3,-8-2,-7-2,6-1,4 7,6 2,-1 0,1-2,1-2,3 1,16 5,8 3,15 4,-1-1,-13-5,-16-3,-15 0,-9-1,9-3,4-2,9-2,-2-1,-4 8,4 1,-4 1,-8-4,-4-1,-7-2,3-3,-2 0,-4-1,12 0,7-5,1-1,4 1,-5 0,-7 2,-9 1,-6 1,-1-3,14-10,4-2,5 1,18 4,5-5,-8-3,-7-8,-10-2,-11-5,-8-1,-10 2,11-19,4-8,-5 2,-9 6,-8 0,-8 1,-5 0,-4 5,-1 7,-2 5,1 0,-5 2,-1 3,-3-7,-4-1,-4 2,-3 2,-2 3,3 3,1 5,-1 3,-1 4,-1 1,0-1,-2 1,-4 4,-2 3,1 3,0 2,2 2,-4 0,1 0,0 1,1 0,2-1,-7 0,-2-3,2-7,1-5,3-4,-2 1,-3 0,4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08:32:13.456"/>
    </inkml:context>
    <inkml:brush xml:id="br0">
      <inkml:brushProperty name="width" value="0.1" units="cm"/>
      <inkml:brushProperty name="height" value="0.1" units="cm"/>
      <inkml:brushProperty name="color" value="#66CC00"/>
      <inkml:brushProperty name="ignorePressure" value="1"/>
    </inkml:brush>
  </inkml:definitions>
  <inkml:trace contextRef="#ctx0" brushRef="#br0">2400 167,'-9'0,"-10"-4,-10-1,-34-9,-14-1,-18 2,-14 2,3 4,8 3,16 2,9 2,14-4,8-1,9 0,7 2,6 0,-9 2,-6 0,-4 1,-6 0,2-8,6-7,6-1,7 3,-5 2,2 5,-11 14,-10 7,2 4,-3 4,0 1,2 6,3 5,5 1,8-1,5 5,6-4,7-4,-9 10,-3-4,-13 9,2 1,5 0,4 0,9-4,5-5,6-1,2-3,2-3,1-4,-3 7,-3 5,-3 0,2 2,5 1,3 2,5 14,2 1,2-6,1 1,1-5,0-3,0 2,3-2,2-5,0-2,2-3,5-4,-1-4,3-2,2-2,2 3,7 6,3 0,8 7,23 1,18-7,0-10,31-8,2-8,-6-5,-12 1,-19-1,-4 8,-11 1,10 8,9 7,0 4,3 4,-9 0,-3 11,-2 5,-3-1,-1-7,-3-5,-7-10,-5-10,7-4,-3-4,6-5,-1-3,-4-1,-6-3,-7 1,-6-1,-5 0,-3-4,2-5,1-5,-1-4,-5-3,2-6,9-6,6-15,2-2,-3 8,-4 2,-4 0,-3-1,-2 6,-5 6,-7 3,-5 3,3-3,1-2,5-3,5 3,-2-1,3-8,2-2,1 2,-4 3,-2 4,-5 3,-1 2,-3 1,-3-3,1-1,-2-4,-2-9,-1 0,-3 1,-1 1,-1-2,0 2,0 4,0 4,-1 4,1-3,0 1,0 1,0 1,0-2,0-1,-13 1,-11-3,-7-3,2-1,3 3,0 7,6 3,1 3,5 0,0-1,2 0,0 0,-3-6,-2-1,1 0,-1 4,3 4,-1-4,-1 2,1 2,4-1,4 0,-2 4,-3 0,-3 0,-4 2,2-3,-1 0,3 0,0 3,-1 1,1-2,0 2,-3 3,3 1,4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7" tIns="47113" rIns="94227" bIns="47113" rtlCol="0"/>
          <a:lstStyle>
            <a:lvl1pPr algn="l">
              <a:defRPr sz="1200"/>
            </a:lvl1pPr>
          </a:lstStyle>
          <a:p>
            <a:endParaRPr lang="en-US" dirty="0"/>
          </a:p>
        </p:txBody>
      </p:sp>
      <p:sp>
        <p:nvSpPr>
          <p:cNvPr id="3" name="Date Placeholder 2"/>
          <p:cNvSpPr>
            <a:spLocks noGrp="1"/>
          </p:cNvSpPr>
          <p:nvPr>
            <p:ph type="dt" idx="1"/>
          </p:nvPr>
        </p:nvSpPr>
        <p:spPr>
          <a:xfrm>
            <a:off x="4023093" y="0"/>
            <a:ext cx="3077740" cy="471054"/>
          </a:xfrm>
          <a:prstGeom prst="rect">
            <a:avLst/>
          </a:prstGeom>
        </p:spPr>
        <p:txBody>
          <a:bodyPr vert="horz" lIns="94227" tIns="47113" rIns="94227" bIns="47113" rtlCol="0"/>
          <a:lstStyle>
            <a:lvl1pPr algn="r">
              <a:defRPr sz="1200"/>
            </a:lvl1pPr>
          </a:lstStyle>
          <a:p>
            <a:fld id="{F82FB0F0-9932-4C00-BECD-5B4A06C664B3}" type="datetimeFigureOut">
              <a:rPr lang="en-US" smtClean="0"/>
              <a:t>12/5/2019</a:t>
            </a:fld>
            <a:endParaRPr lang="en-US" dirty="0"/>
          </a:p>
        </p:txBody>
      </p:sp>
      <p:sp>
        <p:nvSpPr>
          <p:cNvPr id="4" name="Slide Image Placeholder 3"/>
          <p:cNvSpPr>
            <a:spLocks noGrp="1" noRot="1" noChangeAspect="1"/>
          </p:cNvSpPr>
          <p:nvPr>
            <p:ph type="sldImg" idx="2"/>
          </p:nvPr>
        </p:nvSpPr>
        <p:spPr>
          <a:xfrm>
            <a:off x="735013" y="1174750"/>
            <a:ext cx="5632450" cy="3168650"/>
          </a:xfrm>
          <a:prstGeom prst="rect">
            <a:avLst/>
          </a:prstGeom>
          <a:noFill/>
          <a:ln w="12700">
            <a:solidFill>
              <a:prstClr val="black"/>
            </a:solidFill>
          </a:ln>
        </p:spPr>
        <p:txBody>
          <a:bodyPr vert="horz" lIns="94227" tIns="47113" rIns="94227" bIns="47113"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7" tIns="47113" rIns="94227" bIns="471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27" tIns="47113" rIns="94227" bIns="47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27" tIns="47113" rIns="94227" bIns="47113" rtlCol="0" anchor="b"/>
          <a:lstStyle>
            <a:lvl1pPr algn="r">
              <a:defRPr sz="1200"/>
            </a:lvl1pPr>
          </a:lstStyle>
          <a:p>
            <a:fld id="{66149259-77A5-4805-960B-74EBA6D2B60C}" type="slidenum">
              <a:rPr lang="en-US" smtClean="0"/>
              <a:t>‹#›</a:t>
            </a:fld>
            <a:endParaRPr lang="en-US" dirty="0"/>
          </a:p>
        </p:txBody>
      </p:sp>
    </p:spTree>
    <p:extLst>
      <p:ext uri="{BB962C8B-B14F-4D97-AF65-F5344CB8AC3E}">
        <p14:creationId xmlns:p14="http://schemas.microsoft.com/office/powerpoint/2010/main" val="263147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a:t>
            </a:fld>
            <a:endParaRPr lang="en-US" dirty="0"/>
          </a:p>
        </p:txBody>
      </p:sp>
    </p:spTree>
    <p:extLst>
      <p:ext uri="{BB962C8B-B14F-4D97-AF65-F5344CB8AC3E}">
        <p14:creationId xmlns:p14="http://schemas.microsoft.com/office/powerpoint/2010/main" val="373748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10</a:t>
            </a:fld>
            <a:endParaRPr lang="en-US" dirty="0"/>
          </a:p>
        </p:txBody>
      </p:sp>
    </p:spTree>
    <p:extLst>
      <p:ext uri="{BB962C8B-B14F-4D97-AF65-F5344CB8AC3E}">
        <p14:creationId xmlns:p14="http://schemas.microsoft.com/office/powerpoint/2010/main" val="232761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11</a:t>
            </a:fld>
            <a:endParaRPr lang="en-US" dirty="0"/>
          </a:p>
        </p:txBody>
      </p:sp>
    </p:spTree>
    <p:extLst>
      <p:ext uri="{BB962C8B-B14F-4D97-AF65-F5344CB8AC3E}">
        <p14:creationId xmlns:p14="http://schemas.microsoft.com/office/powerpoint/2010/main" val="18868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12</a:t>
            </a:fld>
            <a:endParaRPr lang="en-US" dirty="0"/>
          </a:p>
        </p:txBody>
      </p:sp>
    </p:spTree>
    <p:extLst>
      <p:ext uri="{BB962C8B-B14F-4D97-AF65-F5344CB8AC3E}">
        <p14:creationId xmlns:p14="http://schemas.microsoft.com/office/powerpoint/2010/main" val="2435406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13</a:t>
            </a:fld>
            <a:endParaRPr lang="en-US" dirty="0"/>
          </a:p>
        </p:txBody>
      </p:sp>
    </p:spTree>
    <p:extLst>
      <p:ext uri="{BB962C8B-B14F-4D97-AF65-F5344CB8AC3E}">
        <p14:creationId xmlns:p14="http://schemas.microsoft.com/office/powerpoint/2010/main" val="305116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49259-77A5-4805-960B-74EBA6D2B60C}" type="slidenum">
              <a:rPr lang="en-US" smtClean="0"/>
              <a:t>14</a:t>
            </a:fld>
            <a:endParaRPr lang="en-US" dirty="0"/>
          </a:p>
        </p:txBody>
      </p:sp>
    </p:spTree>
    <p:extLst>
      <p:ext uri="{BB962C8B-B14F-4D97-AF65-F5344CB8AC3E}">
        <p14:creationId xmlns:p14="http://schemas.microsoft.com/office/powerpoint/2010/main" val="340784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15</a:t>
            </a:fld>
            <a:endParaRPr lang="en-US" dirty="0"/>
          </a:p>
        </p:txBody>
      </p:sp>
    </p:spTree>
    <p:extLst>
      <p:ext uri="{BB962C8B-B14F-4D97-AF65-F5344CB8AC3E}">
        <p14:creationId xmlns:p14="http://schemas.microsoft.com/office/powerpoint/2010/main" val="3543723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16</a:t>
            </a:fld>
            <a:endParaRPr lang="en-US" dirty="0"/>
          </a:p>
        </p:txBody>
      </p:sp>
    </p:spTree>
    <p:extLst>
      <p:ext uri="{BB962C8B-B14F-4D97-AF65-F5344CB8AC3E}">
        <p14:creationId xmlns:p14="http://schemas.microsoft.com/office/powerpoint/2010/main" val="300373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17</a:t>
            </a:fld>
            <a:endParaRPr lang="en-US" dirty="0"/>
          </a:p>
        </p:txBody>
      </p:sp>
    </p:spTree>
    <p:extLst>
      <p:ext uri="{BB962C8B-B14F-4D97-AF65-F5344CB8AC3E}">
        <p14:creationId xmlns:p14="http://schemas.microsoft.com/office/powerpoint/2010/main" val="181820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18</a:t>
            </a:fld>
            <a:endParaRPr lang="en-US" dirty="0"/>
          </a:p>
        </p:txBody>
      </p:sp>
    </p:spTree>
    <p:extLst>
      <p:ext uri="{BB962C8B-B14F-4D97-AF65-F5344CB8AC3E}">
        <p14:creationId xmlns:p14="http://schemas.microsoft.com/office/powerpoint/2010/main" val="2010982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19</a:t>
            </a:fld>
            <a:endParaRPr lang="en-US" dirty="0"/>
          </a:p>
        </p:txBody>
      </p:sp>
    </p:spTree>
    <p:extLst>
      <p:ext uri="{BB962C8B-B14F-4D97-AF65-F5344CB8AC3E}">
        <p14:creationId xmlns:p14="http://schemas.microsoft.com/office/powerpoint/2010/main" val="133584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a:t>
            </a:fld>
            <a:endParaRPr lang="en-US" dirty="0"/>
          </a:p>
        </p:txBody>
      </p:sp>
    </p:spTree>
    <p:extLst>
      <p:ext uri="{BB962C8B-B14F-4D97-AF65-F5344CB8AC3E}">
        <p14:creationId xmlns:p14="http://schemas.microsoft.com/office/powerpoint/2010/main" val="2348646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20</a:t>
            </a:fld>
            <a:endParaRPr lang="en-US" dirty="0"/>
          </a:p>
        </p:txBody>
      </p:sp>
    </p:spTree>
    <p:extLst>
      <p:ext uri="{BB962C8B-B14F-4D97-AF65-F5344CB8AC3E}">
        <p14:creationId xmlns:p14="http://schemas.microsoft.com/office/powerpoint/2010/main" val="954887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21</a:t>
            </a:fld>
            <a:endParaRPr lang="en-US" dirty="0"/>
          </a:p>
        </p:txBody>
      </p:sp>
    </p:spTree>
    <p:extLst>
      <p:ext uri="{BB962C8B-B14F-4D97-AF65-F5344CB8AC3E}">
        <p14:creationId xmlns:p14="http://schemas.microsoft.com/office/powerpoint/2010/main" val="1660652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22</a:t>
            </a:fld>
            <a:endParaRPr lang="en-US" dirty="0"/>
          </a:p>
        </p:txBody>
      </p:sp>
    </p:spTree>
    <p:extLst>
      <p:ext uri="{BB962C8B-B14F-4D97-AF65-F5344CB8AC3E}">
        <p14:creationId xmlns:p14="http://schemas.microsoft.com/office/powerpoint/2010/main" val="656985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23</a:t>
            </a:fld>
            <a:endParaRPr lang="en-US" dirty="0"/>
          </a:p>
        </p:txBody>
      </p:sp>
    </p:spTree>
    <p:extLst>
      <p:ext uri="{BB962C8B-B14F-4D97-AF65-F5344CB8AC3E}">
        <p14:creationId xmlns:p14="http://schemas.microsoft.com/office/powerpoint/2010/main" val="1133077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24</a:t>
            </a:fld>
            <a:endParaRPr lang="en-US" dirty="0"/>
          </a:p>
        </p:txBody>
      </p:sp>
    </p:spTree>
    <p:extLst>
      <p:ext uri="{BB962C8B-B14F-4D97-AF65-F5344CB8AC3E}">
        <p14:creationId xmlns:p14="http://schemas.microsoft.com/office/powerpoint/2010/main" val="3883188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25</a:t>
            </a:fld>
            <a:endParaRPr lang="en-US" dirty="0"/>
          </a:p>
        </p:txBody>
      </p:sp>
    </p:spTree>
    <p:extLst>
      <p:ext uri="{BB962C8B-B14F-4D97-AF65-F5344CB8AC3E}">
        <p14:creationId xmlns:p14="http://schemas.microsoft.com/office/powerpoint/2010/main" val="3940707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26</a:t>
            </a:fld>
            <a:endParaRPr lang="en-US" dirty="0"/>
          </a:p>
        </p:txBody>
      </p:sp>
    </p:spTree>
    <p:extLst>
      <p:ext uri="{BB962C8B-B14F-4D97-AF65-F5344CB8AC3E}">
        <p14:creationId xmlns:p14="http://schemas.microsoft.com/office/powerpoint/2010/main" val="2209994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49259-77A5-4805-960B-74EBA6D2B60C}" type="slidenum">
              <a:rPr lang="en-US" smtClean="0"/>
              <a:t>27</a:t>
            </a:fld>
            <a:endParaRPr lang="en-US" dirty="0"/>
          </a:p>
        </p:txBody>
      </p:sp>
    </p:spTree>
    <p:extLst>
      <p:ext uri="{BB962C8B-B14F-4D97-AF65-F5344CB8AC3E}">
        <p14:creationId xmlns:p14="http://schemas.microsoft.com/office/powerpoint/2010/main" val="172798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28</a:t>
            </a:fld>
            <a:endParaRPr lang="en-US" dirty="0"/>
          </a:p>
        </p:txBody>
      </p:sp>
    </p:spTree>
    <p:extLst>
      <p:ext uri="{BB962C8B-B14F-4D97-AF65-F5344CB8AC3E}">
        <p14:creationId xmlns:p14="http://schemas.microsoft.com/office/powerpoint/2010/main" val="3522558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29</a:t>
            </a:fld>
            <a:endParaRPr lang="en-US" dirty="0"/>
          </a:p>
        </p:txBody>
      </p:sp>
    </p:spTree>
    <p:extLst>
      <p:ext uri="{BB962C8B-B14F-4D97-AF65-F5344CB8AC3E}">
        <p14:creationId xmlns:p14="http://schemas.microsoft.com/office/powerpoint/2010/main" val="177247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a:t>
            </a:fld>
            <a:endParaRPr lang="en-US" dirty="0"/>
          </a:p>
        </p:txBody>
      </p:sp>
    </p:spTree>
    <p:extLst>
      <p:ext uri="{BB962C8B-B14F-4D97-AF65-F5344CB8AC3E}">
        <p14:creationId xmlns:p14="http://schemas.microsoft.com/office/powerpoint/2010/main" val="402933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30</a:t>
            </a:fld>
            <a:endParaRPr lang="en-US" dirty="0"/>
          </a:p>
        </p:txBody>
      </p:sp>
    </p:spTree>
    <p:extLst>
      <p:ext uri="{BB962C8B-B14F-4D97-AF65-F5344CB8AC3E}">
        <p14:creationId xmlns:p14="http://schemas.microsoft.com/office/powerpoint/2010/main" val="589202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31</a:t>
            </a:fld>
            <a:endParaRPr lang="en-US" dirty="0"/>
          </a:p>
        </p:txBody>
      </p:sp>
    </p:spTree>
    <p:extLst>
      <p:ext uri="{BB962C8B-B14F-4D97-AF65-F5344CB8AC3E}">
        <p14:creationId xmlns:p14="http://schemas.microsoft.com/office/powerpoint/2010/main" val="96956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32</a:t>
            </a:fld>
            <a:endParaRPr lang="en-US" dirty="0"/>
          </a:p>
        </p:txBody>
      </p:sp>
    </p:spTree>
    <p:extLst>
      <p:ext uri="{BB962C8B-B14F-4D97-AF65-F5344CB8AC3E}">
        <p14:creationId xmlns:p14="http://schemas.microsoft.com/office/powerpoint/2010/main" val="2025996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33</a:t>
            </a:fld>
            <a:endParaRPr lang="en-US" dirty="0"/>
          </a:p>
        </p:txBody>
      </p:sp>
    </p:spTree>
    <p:extLst>
      <p:ext uri="{BB962C8B-B14F-4D97-AF65-F5344CB8AC3E}">
        <p14:creationId xmlns:p14="http://schemas.microsoft.com/office/powerpoint/2010/main" val="378670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34</a:t>
            </a:fld>
            <a:endParaRPr lang="en-US" dirty="0"/>
          </a:p>
        </p:txBody>
      </p:sp>
    </p:spTree>
    <p:extLst>
      <p:ext uri="{BB962C8B-B14F-4D97-AF65-F5344CB8AC3E}">
        <p14:creationId xmlns:p14="http://schemas.microsoft.com/office/powerpoint/2010/main" val="719671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49259-77A5-4805-960B-74EBA6D2B60C}" type="slidenum">
              <a:rPr lang="en-US" smtClean="0"/>
              <a:t>35</a:t>
            </a:fld>
            <a:endParaRPr lang="en-US" dirty="0"/>
          </a:p>
        </p:txBody>
      </p:sp>
    </p:spTree>
    <p:extLst>
      <p:ext uri="{BB962C8B-B14F-4D97-AF65-F5344CB8AC3E}">
        <p14:creationId xmlns:p14="http://schemas.microsoft.com/office/powerpoint/2010/main" val="2043886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36</a:t>
            </a:fld>
            <a:endParaRPr lang="en-US" dirty="0"/>
          </a:p>
        </p:txBody>
      </p:sp>
    </p:spTree>
    <p:extLst>
      <p:ext uri="{BB962C8B-B14F-4D97-AF65-F5344CB8AC3E}">
        <p14:creationId xmlns:p14="http://schemas.microsoft.com/office/powerpoint/2010/main" val="210596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4</a:t>
            </a:fld>
            <a:endParaRPr lang="en-US" dirty="0"/>
          </a:p>
        </p:txBody>
      </p:sp>
    </p:spTree>
    <p:extLst>
      <p:ext uri="{BB962C8B-B14F-4D97-AF65-F5344CB8AC3E}">
        <p14:creationId xmlns:p14="http://schemas.microsoft.com/office/powerpoint/2010/main" val="209490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5</a:t>
            </a:fld>
            <a:endParaRPr lang="en-US" dirty="0"/>
          </a:p>
        </p:txBody>
      </p:sp>
    </p:spTree>
    <p:extLst>
      <p:ext uri="{BB962C8B-B14F-4D97-AF65-F5344CB8AC3E}">
        <p14:creationId xmlns:p14="http://schemas.microsoft.com/office/powerpoint/2010/main" val="322325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6</a:t>
            </a:fld>
            <a:endParaRPr lang="en-US" dirty="0"/>
          </a:p>
        </p:txBody>
      </p:sp>
    </p:spTree>
    <p:extLst>
      <p:ext uri="{BB962C8B-B14F-4D97-AF65-F5344CB8AC3E}">
        <p14:creationId xmlns:p14="http://schemas.microsoft.com/office/powerpoint/2010/main" val="424415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7</a:t>
            </a:fld>
            <a:endParaRPr lang="en-US" dirty="0"/>
          </a:p>
        </p:txBody>
      </p:sp>
    </p:spTree>
    <p:extLst>
      <p:ext uri="{BB962C8B-B14F-4D97-AF65-F5344CB8AC3E}">
        <p14:creationId xmlns:p14="http://schemas.microsoft.com/office/powerpoint/2010/main" val="142011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8</a:t>
            </a:fld>
            <a:endParaRPr lang="en-US" dirty="0"/>
          </a:p>
        </p:txBody>
      </p:sp>
    </p:spTree>
    <p:extLst>
      <p:ext uri="{BB962C8B-B14F-4D97-AF65-F5344CB8AC3E}">
        <p14:creationId xmlns:p14="http://schemas.microsoft.com/office/powerpoint/2010/main" val="106476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9</a:t>
            </a:fld>
            <a:endParaRPr lang="en-US" dirty="0"/>
          </a:p>
        </p:txBody>
      </p:sp>
    </p:spTree>
    <p:extLst>
      <p:ext uri="{BB962C8B-B14F-4D97-AF65-F5344CB8AC3E}">
        <p14:creationId xmlns:p14="http://schemas.microsoft.com/office/powerpoint/2010/main" val="9174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92133B-17C5-45EE-8C39-9D180AFE9143}" type="datetime1">
              <a:rPr lang="en-US" smtClean="0"/>
              <a:t>12/5/2019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714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04E43-D55E-438B-A216-FB9BD484D3AC}"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080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6760A-67BB-4988-B5CB-5E044CBC171E}"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566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1E599-42B8-402E-A5F8-0FEAFAF24C58}"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284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92F246-18DD-4F21-91B6-44EC8F64FDB3}"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894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295F8E-1A36-4629-8F26-5F44687EC50D}"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99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618B3-8450-42F6-A3EA-9D368435169A}" type="datetime1">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900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3B1CBF-1F11-4C31-A78C-147D0DE24362}" type="datetime1">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648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C6E36-9110-46F2-BAC0-D7453EB28AFE}" type="datetime1">
              <a:rPr lang="en-US" smtClean="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27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2BEE9-78AC-4A70-BEEC-C04C7CDBE232}"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197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36321DA-A5D3-45C9-A44E-9B5C424366F8}" type="datetime1">
              <a:rPr lang="en-US" smtClean="0"/>
              <a:t>12/5/2019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92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15DAA60-DD95-46B0-8383-8C267904AD55}" type="datetime1">
              <a:rPr lang="en-US" smtClean="0"/>
              <a:t>12/5/2019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86766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www.freeimageslive.co.uk/free_stock_image/candy-canes-jpg" TargetMode="External"/><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customXml" Target="../ink/ink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aumusiclibrary.wordpress.com/2011/11/" TargetMode="External"/><Relationship Id="rId5" Type="http://schemas.openxmlformats.org/officeDocument/2006/relationships/image" Target="../media/image56.jpg"/><Relationship Id="rId4" Type="http://schemas.openxmlformats.org/officeDocument/2006/relationships/hyperlink" Target="http://www.tuitionexchange.org/vcalendar/" TargetMode="Externa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44476" y="1600199"/>
            <a:ext cx="3539266" cy="4297680"/>
          </a:xfrm>
        </p:spPr>
        <p:txBody>
          <a:bodyPr vert="horz" lIns="91440" tIns="45720" rIns="91440" bIns="45720" rtlCol="0" anchor="ctr">
            <a:normAutofit/>
          </a:bodyPr>
          <a:lstStyle/>
          <a:p>
            <a:br>
              <a:rPr lang="en-US" sz="2700" b="0" i="0" kern="1200" cap="all" dirty="0">
                <a:solidFill>
                  <a:schemeClr val="tx1"/>
                </a:solidFill>
                <a:effectLst/>
                <a:latin typeface="+mj-lt"/>
                <a:ea typeface="+mj-ea"/>
                <a:cs typeface="+mj-cs"/>
              </a:rPr>
            </a:br>
            <a:r>
              <a:rPr lang="en-US" sz="2700" b="0" i="0" kern="1200" cap="all" dirty="0">
                <a:solidFill>
                  <a:schemeClr val="tx1"/>
                </a:solidFill>
                <a:effectLst/>
                <a:latin typeface="+mj-lt"/>
                <a:ea typeface="+mj-ea"/>
                <a:cs typeface="+mj-cs"/>
              </a:rPr>
              <a:t>2019-20 TE recipient review</a:t>
            </a:r>
            <a:br>
              <a:rPr lang="en-US" sz="2700" b="0" i="0" kern="1200" cap="all" dirty="0">
                <a:solidFill>
                  <a:schemeClr val="tx1"/>
                </a:solidFill>
                <a:effectLst/>
                <a:latin typeface="+mj-lt"/>
                <a:ea typeface="+mj-ea"/>
                <a:cs typeface="+mj-cs"/>
              </a:rPr>
            </a:br>
            <a:r>
              <a:rPr lang="en-US" sz="2700" b="0" i="0" kern="1200" cap="all" dirty="0">
                <a:solidFill>
                  <a:schemeClr val="tx1"/>
                </a:solidFill>
                <a:effectLst/>
                <a:latin typeface="+mj-lt"/>
                <a:ea typeface="+mj-ea"/>
                <a:cs typeface="+mj-cs"/>
              </a:rPr>
              <a:t>2020-21 approval and processing reminders</a:t>
            </a:r>
            <a:br>
              <a:rPr lang="en-US" sz="2700" b="0" i="0" kern="1200" cap="all" dirty="0">
                <a:solidFill>
                  <a:schemeClr val="tx1"/>
                </a:solidFill>
                <a:effectLst/>
                <a:latin typeface="+mj-lt"/>
                <a:ea typeface="+mj-ea"/>
                <a:cs typeface="+mj-cs"/>
              </a:rPr>
            </a:br>
            <a:r>
              <a:rPr lang="en-US" sz="2700" b="0" i="0" kern="1200" cap="all" dirty="0">
                <a:solidFill>
                  <a:schemeClr val="tx1"/>
                </a:solidFill>
                <a:effectLst/>
                <a:latin typeface="+mj-lt"/>
                <a:ea typeface="+mj-ea"/>
                <a:cs typeface="+mj-cs"/>
              </a:rPr>
              <a:t>TE reports</a:t>
            </a:r>
            <a:br>
              <a:rPr lang="en-US" sz="2700" b="0" i="0" kern="1200" cap="all" dirty="0">
                <a:solidFill>
                  <a:schemeClr val="tx1"/>
                </a:solidFill>
                <a:effectLst/>
                <a:latin typeface="+mj-lt"/>
                <a:ea typeface="+mj-ea"/>
                <a:cs typeface="+mj-cs"/>
              </a:rPr>
            </a:br>
            <a:r>
              <a:rPr lang="en-US" sz="2700" b="0" i="0" kern="1200" cap="all" dirty="0">
                <a:solidFill>
                  <a:schemeClr val="tx1"/>
                </a:solidFill>
                <a:effectLst/>
                <a:latin typeface="+mj-lt"/>
                <a:ea typeface="+mj-ea"/>
                <a:cs typeface="+mj-cs"/>
              </a:rPr>
              <a:t>te central updates</a:t>
            </a:r>
            <a:br>
              <a:rPr lang="en-US" sz="2700" b="0" i="0" kern="1200" cap="all" dirty="0">
                <a:solidFill>
                  <a:schemeClr val="tx1"/>
                </a:solidFill>
                <a:effectLst/>
                <a:latin typeface="+mj-lt"/>
                <a:ea typeface="+mj-ea"/>
                <a:cs typeface="+mj-cs"/>
              </a:rPr>
            </a:br>
            <a:br>
              <a:rPr lang="en-US" sz="2700" b="0" i="0" kern="1200" cap="all" dirty="0">
                <a:solidFill>
                  <a:schemeClr val="tx1"/>
                </a:solidFill>
                <a:effectLst/>
                <a:latin typeface="+mj-lt"/>
                <a:ea typeface="+mj-ea"/>
                <a:cs typeface="+mj-cs"/>
              </a:rPr>
            </a:br>
            <a:endParaRPr lang="en-US" sz="2700" b="0" i="0" kern="1200" cap="all" dirty="0">
              <a:solidFill>
                <a:schemeClr val="tx1"/>
              </a:solidFill>
              <a:effectLst/>
              <a:latin typeface="+mj-lt"/>
              <a:ea typeface="+mj-ea"/>
              <a:cs typeface="+mj-cs"/>
            </a:endParaRPr>
          </a:p>
        </p:txBody>
      </p:sp>
      <p:cxnSp>
        <p:nvCxnSpPr>
          <p:cNvPr id="19" name="Straight Connector 1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4924851" y="1600199"/>
            <a:ext cx="6130003" cy="4297680"/>
          </a:xfrm>
        </p:spPr>
        <p:txBody>
          <a:bodyPr vert="horz" lIns="91440" tIns="45720" rIns="91440" bIns="45720" rtlCol="0" anchor="ctr">
            <a:normAutofit/>
          </a:bodyPr>
          <a:lstStyle/>
          <a:p>
            <a:pPr indent="-228600">
              <a:buFont typeface="Arial" panose="020B0604020202020204" pitchFamily="34" charset="0"/>
              <a:buChar char="•"/>
            </a:pPr>
            <a:r>
              <a:rPr lang="en-US"/>
              <a:t>December 2019</a:t>
            </a:r>
          </a:p>
          <a:p>
            <a:pPr indent="-228600">
              <a:buFont typeface="Arial" panose="020B0604020202020204" pitchFamily="34" charset="0"/>
              <a:buChar char="•"/>
            </a:pPr>
            <a:r>
              <a:rPr lang="en-US"/>
              <a:t>104 (F) Tuition exchange Webinar</a:t>
            </a:r>
          </a:p>
          <a:p>
            <a:pPr indent="-228600">
              <a:buFont typeface="Arial" panose="020B0604020202020204" pitchFamily="34" charset="0"/>
              <a:buChar char="•"/>
            </a:pPr>
            <a:r>
              <a:rPr lang="en-US"/>
              <a:t>Janet Hanson, Director of Communications</a:t>
            </a:r>
          </a:p>
          <a:p>
            <a:pPr indent="-228600">
              <a:buFont typeface="Arial" panose="020B0604020202020204" pitchFamily="34" charset="0"/>
              <a:buChar char="•"/>
            </a:pPr>
            <a:endParaRPr lang="en-US"/>
          </a:p>
        </p:txBody>
      </p:sp>
      <p:sp>
        <p:nvSpPr>
          <p:cNvPr id="4" name="Date Placeholder 3"/>
          <p:cNvSpPr>
            <a:spLocks noGrp="1"/>
          </p:cNvSpPr>
          <p:nvPr>
            <p:ph type="dt" sz="half" idx="10"/>
          </p:nvPr>
        </p:nvSpPr>
        <p:spPr>
          <a:xfrm>
            <a:off x="7723229" y="6007878"/>
            <a:ext cx="3500715" cy="309201"/>
          </a:xfrm>
        </p:spPr>
        <p:txBody>
          <a:bodyPr vert="horz" lIns="91440" tIns="45720" rIns="91440" bIns="45720" rtlCol="0" anchor="ctr">
            <a:normAutofit/>
          </a:bodyPr>
          <a:lstStyle/>
          <a:p>
            <a:pPr>
              <a:spcAft>
                <a:spcPts val="600"/>
              </a:spcAft>
            </a:pPr>
            <a:fld id="{8A2802C7-6550-4548-81E8-AE739CEF30C6}" type="datetime1">
              <a:rPr lang="en-US" kern="1200" dirty="0">
                <a:solidFill>
                  <a:schemeClr val="tx1">
                    <a:tint val="75000"/>
                  </a:schemeClr>
                </a:solidFill>
                <a:latin typeface="+mn-lt"/>
                <a:ea typeface="+mn-ea"/>
                <a:cs typeface="+mn-cs"/>
              </a:rPr>
              <a:pPr>
                <a:spcAft>
                  <a:spcPts val="600"/>
                </a:spcAft>
              </a:pPr>
              <a:t>12/5/2019</a:t>
            </a:fld>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99623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Enrollment  Report Review</a:t>
            </a:r>
          </a:p>
        </p:txBody>
      </p:sp>
      <p:sp>
        <p:nvSpPr>
          <p:cNvPr id="4" name="Date Placeholder 3"/>
          <p:cNvSpPr>
            <a:spLocks noGrp="1"/>
          </p:cNvSpPr>
          <p:nvPr>
            <p:ph type="dt" sz="half" idx="10"/>
          </p:nvPr>
        </p:nvSpPr>
        <p:spPr>
          <a:xfrm>
            <a:off x="7554138" y="330370"/>
            <a:ext cx="3500715" cy="309201"/>
          </a:xfrm>
        </p:spPr>
        <p:txBody>
          <a:bodyPr>
            <a:normAutofit/>
          </a:bodyPr>
          <a:lstStyle/>
          <a:p>
            <a:pPr>
              <a:spcAft>
                <a:spcPts val="600"/>
              </a:spcAft>
            </a:pPr>
            <a:fld id="{9F27807B-5702-4D01-80ED-9C3A78A87E94}" type="datetime1">
              <a:rPr lang="en-US" smtClean="0"/>
              <a:pPr>
                <a:spcAft>
                  <a:spcPts val="600"/>
                </a:spcAft>
              </a:pPr>
              <a:t>12/5/2019</a:t>
            </a:fld>
            <a:endParaRPr lang="en-US"/>
          </a:p>
        </p:txBody>
      </p:sp>
      <p:cxnSp>
        <p:nvCxnSpPr>
          <p:cNvPr id="16" name="Straight Connector 15">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Slide Number Placeholder 4"/>
          <p:cNvSpPr>
            <a:spLocks noGrp="1"/>
          </p:cNvSpPr>
          <p:nvPr>
            <p:ph type="sldNum" sz="quarter" idx="12"/>
          </p:nvPr>
        </p:nvSpPr>
        <p:spPr>
          <a:xfrm>
            <a:off x="480060" y="2303047"/>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10</a:t>
            </a:fld>
            <a:endParaRPr lang="en-US"/>
          </a:p>
        </p:txBody>
      </p:sp>
      <p:sp>
        <p:nvSpPr>
          <p:cNvPr id="18"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0" name="Picture 19">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019040AA-FEF1-4198-87A3-A45F140B5F53}"/>
              </a:ext>
            </a:extLst>
          </p:cNvPr>
          <p:cNvGraphicFramePr>
            <a:graphicFrameLocks noGrp="1"/>
          </p:cNvGraphicFramePr>
          <p:nvPr>
            <p:ph idx="1"/>
            <p:extLst>
              <p:ext uri="{D42A27DB-BD31-4B8C-83A1-F6EECF244321}">
                <p14:modId xmlns:p14="http://schemas.microsoft.com/office/powerpoint/2010/main" val="63996080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542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sz="3000" dirty="0">
                <a:solidFill>
                  <a:srgbClr val="FFFFFF"/>
                </a:solidFill>
              </a:rPr>
              <a:t>Enrollment Report Review</a:t>
            </a:r>
          </a:p>
        </p:txBody>
      </p:sp>
      <p:sp>
        <p:nvSpPr>
          <p:cNvPr id="4" name="Date Placeholder 3"/>
          <p:cNvSpPr>
            <a:spLocks noGrp="1"/>
          </p:cNvSpPr>
          <p:nvPr>
            <p:ph type="dt" sz="half" idx="10"/>
          </p:nvPr>
        </p:nvSpPr>
        <p:spPr>
          <a:xfrm>
            <a:off x="1137146" y="330370"/>
            <a:ext cx="2593521" cy="309201"/>
          </a:xfrm>
        </p:spPr>
        <p:txBody>
          <a:bodyPr>
            <a:normAutofit/>
          </a:bodyPr>
          <a:lstStyle/>
          <a:p>
            <a:pPr>
              <a:spcAft>
                <a:spcPts val="600"/>
              </a:spcAft>
            </a:pPr>
            <a:fld id="{551D420A-8942-4B65-A871-7F8CF5A280BF}" type="datetime1">
              <a:rPr lang="en-US">
                <a:solidFill>
                  <a:srgbClr val="FFFFFF"/>
                </a:solidFill>
              </a:rPr>
              <a:pPr>
                <a:spcAft>
                  <a:spcPts val="600"/>
                </a:spcAft>
              </a:pPr>
              <a:t>12/5/2019</a:t>
            </a:fld>
            <a:endParaRPr lang="en-US">
              <a:solidFill>
                <a:srgbClr val="FFFFFF"/>
              </a:solidFill>
            </a:endParaRPr>
          </a:p>
        </p:txBody>
      </p:sp>
      <p:sp>
        <p:nvSpPr>
          <p:cNvPr id="5" name="Slide Number Placeholder 4"/>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11</a:t>
            </a:fld>
            <a:endParaRPr lang="en-US"/>
          </a:p>
        </p:txBody>
      </p:sp>
      <p:sp>
        <p:nvSpPr>
          <p:cNvPr id="3" name="Content Placeholder 2"/>
          <p:cNvSpPr>
            <a:spLocks noGrp="1"/>
          </p:cNvSpPr>
          <p:nvPr>
            <p:ph idx="1"/>
          </p:nvPr>
        </p:nvSpPr>
        <p:spPr>
          <a:xfrm>
            <a:off x="4705594" y="1240077"/>
            <a:ext cx="6034827" cy="4916465"/>
          </a:xfrm>
        </p:spPr>
        <p:txBody>
          <a:bodyPr anchor="t">
            <a:normAutofit/>
          </a:bodyPr>
          <a:lstStyle/>
          <a:p>
            <a:r>
              <a:rPr lang="en-US" dirty="0"/>
              <a:t>Incorrect expiration dates continue to plague the system</a:t>
            </a:r>
          </a:p>
          <a:p>
            <a:pPr lvl="1"/>
            <a:r>
              <a:rPr lang="en-US" dirty="0"/>
              <a:t>The system calculates expiration dates based on the entering class</a:t>
            </a:r>
          </a:p>
          <a:p>
            <a:pPr lvl="1"/>
            <a:r>
              <a:rPr lang="en-US" dirty="0"/>
              <a:t> The system only understands whole numbers</a:t>
            </a:r>
          </a:p>
          <a:p>
            <a:pPr lvl="1"/>
            <a:r>
              <a:rPr lang="en-US" dirty="0"/>
              <a:t>The system doesn’t understand words in fields that expect numbers</a:t>
            </a:r>
          </a:p>
          <a:p>
            <a:pPr lvl="1"/>
            <a:endParaRPr lang="en-US" dirty="0"/>
          </a:p>
          <a:p>
            <a:pPr lvl="1"/>
            <a:r>
              <a:rPr lang="en-US" dirty="0"/>
              <a:t>For example – you select the student’s class as FRESHMAN – the system calculates the expected graduation date four years out</a:t>
            </a:r>
          </a:p>
          <a:p>
            <a:pPr lvl="1"/>
            <a:r>
              <a:rPr lang="en-US" dirty="0"/>
              <a:t>If your school awards TE for less than 8 semesters, be sure you are in contact with the importing school</a:t>
            </a:r>
          </a:p>
          <a:p>
            <a:pPr lvl="1"/>
            <a:endParaRPr lang="en-US" dirty="0"/>
          </a:p>
          <a:p>
            <a:pPr lvl="1"/>
            <a:endParaRPr lang="en-US" dirty="0"/>
          </a:p>
          <a:p>
            <a:pPr marL="274320" lvl="1" indent="0">
              <a:buNone/>
            </a:pPr>
            <a:endParaRPr lang="en-US" dirty="0"/>
          </a:p>
          <a:p>
            <a:pPr lvl="2"/>
            <a:endParaRPr lang="en-US" dirty="0"/>
          </a:p>
        </p:txBody>
      </p:sp>
    </p:spTree>
    <p:extLst>
      <p:ext uri="{BB962C8B-B14F-4D97-AF65-F5344CB8AC3E}">
        <p14:creationId xmlns:p14="http://schemas.microsoft.com/office/powerpoint/2010/main" val="350602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sz="3000">
                <a:solidFill>
                  <a:srgbClr val="FFFFFF"/>
                </a:solidFill>
              </a:rPr>
              <a:t>Enrollment Report Review </a:t>
            </a:r>
          </a:p>
        </p:txBody>
      </p:sp>
      <p:sp>
        <p:nvSpPr>
          <p:cNvPr id="4" name="Date Placeholder 3"/>
          <p:cNvSpPr>
            <a:spLocks noGrp="1"/>
          </p:cNvSpPr>
          <p:nvPr>
            <p:ph type="dt" sz="half" idx="10"/>
          </p:nvPr>
        </p:nvSpPr>
        <p:spPr>
          <a:xfrm>
            <a:off x="1137146" y="330370"/>
            <a:ext cx="2593521" cy="309201"/>
          </a:xfrm>
        </p:spPr>
        <p:txBody>
          <a:bodyPr>
            <a:normAutofit/>
          </a:bodyPr>
          <a:lstStyle/>
          <a:p>
            <a:pPr>
              <a:spcAft>
                <a:spcPts val="600"/>
              </a:spcAft>
            </a:pPr>
            <a:fld id="{53CED0BC-6FFB-4BB9-AFF1-7B370A785A7B}" type="datetime1">
              <a:rPr lang="en-US">
                <a:solidFill>
                  <a:srgbClr val="FFFFFF"/>
                </a:solidFill>
              </a:rPr>
              <a:pPr>
                <a:spcAft>
                  <a:spcPts val="600"/>
                </a:spcAft>
              </a:pPr>
              <a:t>12/5/2019</a:t>
            </a:fld>
            <a:endParaRPr lang="en-US">
              <a:solidFill>
                <a:srgbClr val="FFFFFF"/>
              </a:solidFill>
            </a:endParaRPr>
          </a:p>
        </p:txBody>
      </p:sp>
      <p:sp>
        <p:nvSpPr>
          <p:cNvPr id="5" name="Slide Number Placeholder 4"/>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12</a:t>
            </a:fld>
            <a:endParaRPr lang="en-US"/>
          </a:p>
        </p:txBody>
      </p:sp>
      <p:sp>
        <p:nvSpPr>
          <p:cNvPr id="3" name="Content Placeholder 2"/>
          <p:cNvSpPr>
            <a:spLocks noGrp="1"/>
          </p:cNvSpPr>
          <p:nvPr>
            <p:ph idx="1"/>
          </p:nvPr>
        </p:nvSpPr>
        <p:spPr>
          <a:xfrm>
            <a:off x="4705594" y="330371"/>
            <a:ext cx="6034827" cy="6188416"/>
          </a:xfrm>
        </p:spPr>
        <p:txBody>
          <a:bodyPr anchor="t">
            <a:normAutofit/>
          </a:bodyPr>
          <a:lstStyle/>
          <a:p>
            <a:pPr>
              <a:lnSpc>
                <a:spcPct val="110000"/>
              </a:lnSpc>
            </a:pPr>
            <a:r>
              <a:rPr lang="en-US" sz="1800" dirty="0"/>
              <a:t>Once you confirm the Enrollment Report is correct for second semester SUBMIT IT </a:t>
            </a:r>
          </a:p>
          <a:p>
            <a:pPr>
              <a:lnSpc>
                <a:spcPct val="110000"/>
              </a:lnSpc>
            </a:pPr>
            <a:r>
              <a:rPr lang="en-US" sz="1800" dirty="0"/>
              <a:t>Print a copy for your records</a:t>
            </a:r>
          </a:p>
          <a:p>
            <a:pPr>
              <a:lnSpc>
                <a:spcPct val="110000"/>
              </a:lnSpc>
            </a:pPr>
            <a:r>
              <a:rPr lang="en-US" sz="1800" dirty="0"/>
              <a:t>Your Participation Fees statement is immediately presented; and is due upon receipt.</a:t>
            </a:r>
          </a:p>
          <a:p>
            <a:pPr>
              <a:lnSpc>
                <a:spcPct val="110000"/>
              </a:lnSpc>
            </a:pPr>
            <a:r>
              <a:rPr lang="en-US" sz="1800" dirty="0"/>
              <a:t>If the Participation Fee statement shows:</a:t>
            </a:r>
          </a:p>
          <a:p>
            <a:pPr lvl="1">
              <a:lnSpc>
                <a:spcPct val="110000"/>
              </a:lnSpc>
            </a:pPr>
            <a:r>
              <a:rPr lang="en-US" dirty="0"/>
              <a:t>a balance due, remit immediately</a:t>
            </a:r>
          </a:p>
          <a:p>
            <a:pPr lvl="1">
              <a:lnSpc>
                <a:spcPct val="110000"/>
              </a:lnSpc>
            </a:pPr>
            <a:r>
              <a:rPr lang="en-US" dirty="0"/>
              <a:t>Note – students transferring to a different TE school second semester the EXPORT school is charged another $40 participation fee </a:t>
            </a:r>
          </a:p>
          <a:p>
            <a:pPr lvl="2">
              <a:lnSpc>
                <a:spcPct val="110000"/>
              </a:lnSpc>
            </a:pPr>
            <a:r>
              <a:rPr lang="en-US" sz="1800" dirty="0"/>
              <a:t>The participation fee is no longer waived</a:t>
            </a:r>
          </a:p>
          <a:p>
            <a:pPr>
              <a:lnSpc>
                <a:spcPct val="110000"/>
              </a:lnSpc>
            </a:pPr>
            <a:r>
              <a:rPr lang="en-US" sz="1800" dirty="0"/>
              <a:t>The Enrollment Report is fluid and changes when shared student records are modified</a:t>
            </a:r>
          </a:p>
          <a:p>
            <a:pPr>
              <a:lnSpc>
                <a:spcPct val="110000"/>
              </a:lnSpc>
            </a:pPr>
            <a:r>
              <a:rPr lang="en-US" sz="1800" dirty="0"/>
              <a:t>Print your Balance Sheet</a:t>
            </a:r>
          </a:p>
          <a:p>
            <a:pPr>
              <a:lnSpc>
                <a:spcPct val="110000"/>
              </a:lnSpc>
            </a:pPr>
            <a:r>
              <a:rPr lang="en-US" sz="1800" dirty="0"/>
              <a:t>Be sure to print and save your Enrollment Report and Balance Sheet each time you modify the report</a:t>
            </a:r>
          </a:p>
          <a:p>
            <a:pPr>
              <a:lnSpc>
                <a:spcPct val="110000"/>
              </a:lnSpc>
            </a:pPr>
            <a:endParaRPr lang="en-US" sz="1400" dirty="0"/>
          </a:p>
        </p:txBody>
      </p:sp>
    </p:spTree>
    <p:extLst>
      <p:ext uri="{BB962C8B-B14F-4D97-AF65-F5344CB8AC3E}">
        <p14:creationId xmlns:p14="http://schemas.microsoft.com/office/powerpoint/2010/main" val="23154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Enrollment Report Review</a:t>
            </a:r>
          </a:p>
        </p:txBody>
      </p:sp>
      <p:sp>
        <p:nvSpPr>
          <p:cNvPr id="4" name="Date Placeholder 3"/>
          <p:cNvSpPr>
            <a:spLocks noGrp="1"/>
          </p:cNvSpPr>
          <p:nvPr>
            <p:ph type="dt" sz="half" idx="10"/>
          </p:nvPr>
        </p:nvSpPr>
        <p:spPr>
          <a:xfrm>
            <a:off x="7554138" y="330370"/>
            <a:ext cx="3500715" cy="309201"/>
          </a:xfrm>
        </p:spPr>
        <p:txBody>
          <a:bodyPr>
            <a:normAutofit/>
          </a:bodyPr>
          <a:lstStyle/>
          <a:p>
            <a:pPr>
              <a:spcAft>
                <a:spcPts val="600"/>
              </a:spcAft>
            </a:pPr>
            <a:fld id="{EBFD82A9-BF8A-4864-89BD-A88B5030CC10}" type="datetime1">
              <a:rPr lang="en-US" smtClean="0"/>
              <a:pPr>
                <a:spcAft>
                  <a:spcPts val="600"/>
                </a:spcAft>
              </a:pPr>
              <a:t>12/5/2019</a:t>
            </a:fld>
            <a:endParaRPr lang="en-US"/>
          </a:p>
        </p:txBody>
      </p:sp>
      <p:cxnSp>
        <p:nvCxnSpPr>
          <p:cNvPr id="16" name="Straight Connector 15">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Slide Number Placeholder 4"/>
          <p:cNvSpPr>
            <a:spLocks noGrp="1"/>
          </p:cNvSpPr>
          <p:nvPr>
            <p:ph type="sldNum" sz="quarter" idx="12"/>
          </p:nvPr>
        </p:nvSpPr>
        <p:spPr>
          <a:xfrm>
            <a:off x="480060" y="2303047"/>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13</a:t>
            </a:fld>
            <a:endParaRPr lang="en-US"/>
          </a:p>
        </p:txBody>
      </p:sp>
      <p:sp>
        <p:nvSpPr>
          <p:cNvPr id="18"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0" name="Picture 19">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637489FF-6EA8-4D73-B9EA-2DC072FD11C8}"/>
              </a:ext>
            </a:extLst>
          </p:cNvPr>
          <p:cNvGraphicFramePr>
            <a:graphicFrameLocks noGrp="1"/>
          </p:cNvGraphicFramePr>
          <p:nvPr>
            <p:ph idx="1"/>
            <p:extLst>
              <p:ext uri="{D42A27DB-BD31-4B8C-83A1-F6EECF244321}">
                <p14:modId xmlns:p14="http://schemas.microsoft.com/office/powerpoint/2010/main" val="1979720758"/>
              </p:ext>
            </p:extLst>
          </p:nvPr>
        </p:nvGraphicFramePr>
        <p:xfrm>
          <a:off x="5239512" y="278591"/>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09E3B043-7D6F-4DC4-94E8-7ACD417ABE38}"/>
              </a:ext>
            </a:extLst>
          </p:cNvPr>
          <p:cNvSpPr txBox="1"/>
          <p:nvPr/>
        </p:nvSpPr>
        <p:spPr>
          <a:xfrm>
            <a:off x="5239209" y="4547939"/>
            <a:ext cx="5547288" cy="1200329"/>
          </a:xfrm>
          <a:prstGeom prst="rect">
            <a:avLst/>
          </a:prstGeom>
          <a:noFill/>
        </p:spPr>
        <p:txBody>
          <a:bodyPr wrap="none" rtlCol="0">
            <a:spAutoFit/>
          </a:bodyPr>
          <a:lstStyle/>
          <a:p>
            <a:r>
              <a:rPr lang="en-US" dirty="0"/>
              <a:t>Should a current student decide to transfer, the student </a:t>
            </a:r>
          </a:p>
          <a:p>
            <a:r>
              <a:rPr lang="en-US" dirty="0"/>
              <a:t>completes a new application with the EXPORT school. </a:t>
            </a:r>
          </a:p>
          <a:p>
            <a:r>
              <a:rPr lang="en-US" dirty="0"/>
              <a:t>The IMPORT school approved the request.  </a:t>
            </a:r>
          </a:p>
          <a:p>
            <a:r>
              <a:rPr lang="en-US" dirty="0"/>
              <a:t>EXPORT school ADDS student and pays the new $40 fee</a:t>
            </a:r>
          </a:p>
        </p:txBody>
      </p:sp>
    </p:spTree>
    <p:extLst>
      <p:ext uri="{BB962C8B-B14F-4D97-AF65-F5344CB8AC3E}">
        <p14:creationId xmlns:p14="http://schemas.microsoft.com/office/powerpoint/2010/main" val="95051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2F9BB8-2B4D-46DE-B1B0-78C3CB6377E5}"/>
              </a:ext>
            </a:extLst>
          </p:cNvPr>
          <p:cNvSpPr>
            <a:spLocks noGrp="1"/>
          </p:cNvSpPr>
          <p:nvPr>
            <p:ph type="title"/>
          </p:nvPr>
        </p:nvSpPr>
        <p:spPr>
          <a:xfrm>
            <a:off x="849683" y="1240076"/>
            <a:ext cx="2727813" cy="4584527"/>
          </a:xfrm>
        </p:spPr>
        <p:txBody>
          <a:bodyPr>
            <a:normAutofit/>
          </a:bodyPr>
          <a:lstStyle/>
          <a:p>
            <a:r>
              <a:rPr lang="en-US" sz="3000">
                <a:solidFill>
                  <a:srgbClr val="FFFFFF"/>
                </a:solidFill>
              </a:rPr>
              <a:t>Enrollment Report upcoming reminders</a:t>
            </a:r>
          </a:p>
        </p:txBody>
      </p:sp>
      <p:sp>
        <p:nvSpPr>
          <p:cNvPr id="4" name="Date Placeholder 3">
            <a:extLst>
              <a:ext uri="{FF2B5EF4-FFF2-40B4-BE49-F238E27FC236}">
                <a16:creationId xmlns:a16="http://schemas.microsoft.com/office/drawing/2014/main" id="{A64F2BF4-BECE-4CC1-85DB-78F98B8F02C1}"/>
              </a:ext>
            </a:extLst>
          </p:cNvPr>
          <p:cNvSpPr>
            <a:spLocks noGrp="1"/>
          </p:cNvSpPr>
          <p:nvPr>
            <p:ph type="dt" sz="half" idx="10"/>
          </p:nvPr>
        </p:nvSpPr>
        <p:spPr>
          <a:xfrm>
            <a:off x="1137146" y="330370"/>
            <a:ext cx="2593521" cy="309201"/>
          </a:xfrm>
        </p:spPr>
        <p:txBody>
          <a:bodyPr>
            <a:normAutofit/>
          </a:bodyPr>
          <a:lstStyle/>
          <a:p>
            <a:pPr>
              <a:spcAft>
                <a:spcPts val="600"/>
              </a:spcAft>
            </a:pPr>
            <a:fld id="{6F11E599-42B8-402E-A5F8-0FEAFAF24C58}" type="datetime1">
              <a:rPr lang="en-US">
                <a:solidFill>
                  <a:srgbClr val="FFFFFF"/>
                </a:solidFill>
              </a:rPr>
              <a:pPr>
                <a:spcAft>
                  <a:spcPts val="600"/>
                </a:spcAft>
              </a:pPr>
              <a:t>12/5/2019</a:t>
            </a:fld>
            <a:endParaRPr lang="en-US">
              <a:solidFill>
                <a:srgbClr val="FFFFFF"/>
              </a:solidFill>
            </a:endParaRPr>
          </a:p>
        </p:txBody>
      </p:sp>
      <p:sp>
        <p:nvSpPr>
          <p:cNvPr id="5" name="Slide Number Placeholder 4">
            <a:extLst>
              <a:ext uri="{FF2B5EF4-FFF2-40B4-BE49-F238E27FC236}">
                <a16:creationId xmlns:a16="http://schemas.microsoft.com/office/drawing/2014/main" id="{FE235BD4-91F3-4CCC-95E7-9921656834AC}"/>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14</a:t>
            </a:fld>
            <a:endParaRPr lang="en-US"/>
          </a:p>
        </p:txBody>
      </p:sp>
      <p:sp>
        <p:nvSpPr>
          <p:cNvPr id="3" name="Content Placeholder 2">
            <a:extLst>
              <a:ext uri="{FF2B5EF4-FFF2-40B4-BE49-F238E27FC236}">
                <a16:creationId xmlns:a16="http://schemas.microsoft.com/office/drawing/2014/main" id="{D432FA80-07E8-4F5B-B543-E10EE2D25F80}"/>
              </a:ext>
            </a:extLst>
          </p:cNvPr>
          <p:cNvSpPr>
            <a:spLocks noGrp="1"/>
          </p:cNvSpPr>
          <p:nvPr>
            <p:ph idx="1"/>
          </p:nvPr>
        </p:nvSpPr>
        <p:spPr>
          <a:xfrm>
            <a:off x="4705594" y="1240077"/>
            <a:ext cx="6034827" cy="4916465"/>
          </a:xfrm>
        </p:spPr>
        <p:txBody>
          <a:bodyPr anchor="t">
            <a:normAutofit/>
          </a:bodyPr>
          <a:lstStyle/>
          <a:p>
            <a:pPr>
              <a:lnSpc>
                <a:spcPct val="110000"/>
              </a:lnSpc>
            </a:pPr>
            <a:r>
              <a:rPr lang="en-US" dirty="0"/>
              <a:t>February 2020</a:t>
            </a:r>
          </a:p>
          <a:p>
            <a:pPr lvl="1">
              <a:lnSpc>
                <a:spcPct val="110000"/>
              </a:lnSpc>
            </a:pPr>
            <a:r>
              <a:rPr lang="en-US" dirty="0"/>
              <a:t>Financial Aid Offices will be asked to confirm all IMPORT students funded on your current academic year Enrollment Report</a:t>
            </a:r>
          </a:p>
          <a:p>
            <a:pPr lvl="2">
              <a:lnSpc>
                <a:spcPct val="110000"/>
              </a:lnSpc>
            </a:pPr>
            <a:r>
              <a:rPr lang="en-US" dirty="0"/>
              <a:t>This confirmation is due back to TE Central by April 15</a:t>
            </a:r>
          </a:p>
          <a:p>
            <a:pPr lvl="1">
              <a:lnSpc>
                <a:spcPct val="110000"/>
              </a:lnSpc>
            </a:pPr>
            <a:r>
              <a:rPr lang="en-US" dirty="0"/>
              <a:t>The Financial Aid Office and the TELO will work together to make any necessary corrections</a:t>
            </a:r>
          </a:p>
          <a:p>
            <a:pPr lvl="1">
              <a:lnSpc>
                <a:spcPct val="110000"/>
              </a:lnSpc>
            </a:pPr>
            <a:r>
              <a:rPr lang="en-US" dirty="0"/>
              <a:t>As always, TELO’s are copied on all notices</a:t>
            </a:r>
          </a:p>
          <a:p>
            <a:pPr lvl="0">
              <a:lnSpc>
                <a:spcPct val="110000"/>
              </a:lnSpc>
              <a:buClr>
                <a:srgbClr val="B71E42"/>
              </a:buClr>
            </a:pPr>
            <a:r>
              <a:rPr lang="en-US" dirty="0"/>
              <a:t>Remember to review your Enrollment Report at the conclusion of Spring semester 2020  </a:t>
            </a:r>
          </a:p>
          <a:p>
            <a:pPr lvl="0">
              <a:lnSpc>
                <a:spcPct val="110000"/>
              </a:lnSpc>
              <a:buClr>
                <a:srgbClr val="B71E42"/>
              </a:buClr>
            </a:pPr>
            <a:r>
              <a:rPr lang="en-US" dirty="0"/>
              <a:t>The 2019-20 Enrollment Report information is removed from the system 6.30.20  </a:t>
            </a:r>
          </a:p>
          <a:p>
            <a:pPr lvl="1">
              <a:lnSpc>
                <a:spcPct val="110000"/>
              </a:lnSpc>
              <a:buClr>
                <a:srgbClr val="B71E42"/>
              </a:buClr>
            </a:pPr>
            <a:r>
              <a:rPr lang="en-US" dirty="0"/>
              <a:t>Please be prompt with your final review</a:t>
            </a:r>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121227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5550355" cy="1049235"/>
          </a:xfrm>
        </p:spPr>
        <p:txBody>
          <a:bodyPr vert="horz" lIns="91440" tIns="45720" rIns="91440" bIns="45720" rtlCol="0" anchor="t">
            <a:normAutofit/>
          </a:bodyPr>
          <a:lstStyle/>
          <a:p>
            <a:r>
              <a:rPr lang="en-US" dirty="0"/>
              <a:t>2020-21 Application process</a:t>
            </a:r>
          </a:p>
        </p:txBody>
      </p:sp>
      <p:sp>
        <p:nvSpPr>
          <p:cNvPr id="5" name="Slide Number Placeholder 4"/>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15</a:t>
            </a:fld>
            <a:endParaRPr lang="en-US"/>
          </a:p>
        </p:txBody>
      </p:sp>
      <p:sp>
        <p:nvSpPr>
          <p:cNvPr id="31" name="Rectangle 30">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Content Placeholder 13">
            <a:extLst>
              <a:ext uri="{FF2B5EF4-FFF2-40B4-BE49-F238E27FC236}">
                <a16:creationId xmlns:a16="http://schemas.microsoft.com/office/drawing/2014/main" id="{88DFE465-F3D4-4222-9335-C36F0E8CEAEE}"/>
              </a:ext>
            </a:extLst>
          </p:cNvPr>
          <p:cNvSpPr>
            <a:spLocks noGrp="1"/>
          </p:cNvSpPr>
          <p:nvPr>
            <p:ph sz="half" idx="2"/>
          </p:nvPr>
        </p:nvSpPr>
        <p:spPr>
          <a:xfrm>
            <a:off x="1451580" y="2015732"/>
            <a:ext cx="5550355" cy="3450613"/>
          </a:xfrm>
        </p:spPr>
        <p:txBody>
          <a:bodyPr vert="horz" lIns="91440" tIns="45720" rIns="91440" bIns="45720" rtlCol="0" anchor="t">
            <a:normAutofit/>
          </a:bodyPr>
          <a:lstStyle/>
          <a:p>
            <a:r>
              <a:rPr lang="en-US" dirty="0"/>
              <a:t>Application pertains to new students and Scholarship Recertification pertains to continuing students</a:t>
            </a:r>
          </a:p>
          <a:p>
            <a:r>
              <a:rPr lang="en-US" dirty="0"/>
              <a:t>View Submissions is were all continuing students are housed.  Exports schools should recertify so that Import schools can fund the record as soon as the winter/spring term concludes</a:t>
            </a:r>
          </a:p>
        </p:txBody>
      </p:sp>
      <p:sp>
        <p:nvSpPr>
          <p:cNvPr id="4" name="Date Placeholder 3"/>
          <p:cNvSpPr>
            <a:spLocks noGrp="1"/>
          </p:cNvSpPr>
          <p:nvPr>
            <p:ph type="dt" sz="half" idx="10"/>
          </p:nvPr>
        </p:nvSpPr>
        <p:spPr>
          <a:xfrm>
            <a:off x="1451580" y="5477468"/>
            <a:ext cx="5550355" cy="309201"/>
          </a:xfrm>
        </p:spPr>
        <p:txBody>
          <a:bodyPr vert="horz" lIns="91440" tIns="45720" rIns="91440" bIns="45720" rtlCol="0" anchor="ctr">
            <a:normAutofit/>
          </a:bodyPr>
          <a:lstStyle/>
          <a:p>
            <a:pPr algn="l">
              <a:spcAft>
                <a:spcPts val="600"/>
              </a:spcAft>
            </a:pPr>
            <a:fld id="{0550F73D-6C4E-4902-96CC-A7A19FDCB48B}" type="datetime1">
              <a:rPr lang="en-US" smtClean="0"/>
              <a:pPr algn="l">
                <a:spcAft>
                  <a:spcPts val="600"/>
                </a:spcAft>
              </a:pPr>
              <a:t>12/5/2019</a:t>
            </a:fld>
            <a:endParaRPr lang="en-US"/>
          </a:p>
        </p:txBody>
      </p:sp>
      <p:grpSp>
        <p:nvGrpSpPr>
          <p:cNvPr id="33" name="Group 32">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4" name="Rectangle 33">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Content Placeholder 6" descr="A screenshot of a cell phone&#10;&#10;Description automatically generated">
            <a:extLst>
              <a:ext uri="{FF2B5EF4-FFF2-40B4-BE49-F238E27FC236}">
                <a16:creationId xmlns:a16="http://schemas.microsoft.com/office/drawing/2014/main" id="{228B6A9B-7FDA-40D7-8FD9-66A89D89A7DA}"/>
              </a:ext>
            </a:extLst>
          </p:cNvPr>
          <p:cNvPicPr>
            <a:picLocks noGrp="1" noChangeAspect="1"/>
          </p:cNvPicPr>
          <p:nvPr>
            <p:ph sz="half" idx="1"/>
          </p:nvPr>
        </p:nvPicPr>
        <p:blipFill rotWithShape="1">
          <a:blip r:embed="rId4"/>
          <a:srcRect t="6563" r="-4" b="2735"/>
          <a:stretch/>
        </p:blipFill>
        <p:spPr>
          <a:xfrm>
            <a:off x="8116373" y="1116345"/>
            <a:ext cx="2799103" cy="3866172"/>
          </a:xfrm>
          <a:prstGeom prst="rect">
            <a:avLst/>
          </a:prstGeom>
        </p:spPr>
      </p:pic>
      <p:pic>
        <p:nvPicPr>
          <p:cNvPr id="37" name="Picture 36">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A7FFE1B-FBCA-4062-97B7-028004278169}"/>
              </a:ext>
            </a:extLst>
          </p:cNvPr>
          <p:cNvCxnSpPr>
            <a:cxnSpLocks/>
          </p:cNvCxnSpPr>
          <p:nvPr/>
        </p:nvCxnSpPr>
        <p:spPr>
          <a:xfrm flipV="1">
            <a:off x="2423160" y="2015732"/>
            <a:ext cx="5982044" cy="35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EEB3B40-23D7-4322-B43C-67E69952343B}"/>
              </a:ext>
            </a:extLst>
          </p:cNvPr>
          <p:cNvCxnSpPr/>
          <p:nvPr/>
        </p:nvCxnSpPr>
        <p:spPr>
          <a:xfrm>
            <a:off x="3182112" y="2779776"/>
            <a:ext cx="5175504" cy="192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48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78A5-8C0D-4D07-8D35-1DECC25C18F6}"/>
              </a:ext>
            </a:extLst>
          </p:cNvPr>
          <p:cNvSpPr>
            <a:spLocks noGrp="1"/>
          </p:cNvSpPr>
          <p:nvPr>
            <p:ph type="title"/>
          </p:nvPr>
        </p:nvSpPr>
        <p:spPr/>
        <p:txBody>
          <a:bodyPr/>
          <a:lstStyle/>
          <a:p>
            <a:r>
              <a:rPr lang="en-US" dirty="0"/>
              <a:t>2020-21 recertification process – exports</a:t>
            </a:r>
          </a:p>
        </p:txBody>
      </p:sp>
      <p:sp>
        <p:nvSpPr>
          <p:cNvPr id="4" name="Content Placeholder 3">
            <a:extLst>
              <a:ext uri="{FF2B5EF4-FFF2-40B4-BE49-F238E27FC236}">
                <a16:creationId xmlns:a16="http://schemas.microsoft.com/office/drawing/2014/main" id="{63503A69-ACC4-4DF9-97D1-2118DCFBD14D}"/>
              </a:ext>
            </a:extLst>
          </p:cNvPr>
          <p:cNvSpPr>
            <a:spLocks noGrp="1"/>
          </p:cNvSpPr>
          <p:nvPr>
            <p:ph sz="half" idx="2"/>
          </p:nvPr>
        </p:nvSpPr>
        <p:spPr/>
        <p:txBody>
          <a:bodyPr>
            <a:normAutofit fontScale="85000" lnSpcReduction="20000"/>
          </a:bodyPr>
          <a:lstStyle/>
          <a:p>
            <a:r>
              <a:rPr lang="en-US" dirty="0"/>
              <a:t>Scholarship Recertification applies to continuing students</a:t>
            </a:r>
          </a:p>
          <a:p>
            <a:r>
              <a:rPr lang="en-US" dirty="0"/>
              <a:t>The recertification process is quick and easy</a:t>
            </a:r>
          </a:p>
          <a:p>
            <a:r>
              <a:rPr lang="en-US" dirty="0"/>
              <a:t>Open the Enrollment Report and check the Recertify box for each student </a:t>
            </a:r>
          </a:p>
          <a:p>
            <a:r>
              <a:rPr lang="en-US" dirty="0"/>
              <a:t>If the box reads Re-certified your work is done</a:t>
            </a:r>
          </a:p>
          <a:p>
            <a:r>
              <a:rPr lang="en-US" dirty="0"/>
              <a:t>If it reads RECERTIFY – click the button for all eligible students</a:t>
            </a:r>
          </a:p>
          <a:p>
            <a:r>
              <a:rPr lang="en-US" dirty="0"/>
              <a:t>If the box reads N/A review the expiration date for accuracy</a:t>
            </a:r>
          </a:p>
          <a:p>
            <a:endParaRPr lang="en-US" dirty="0"/>
          </a:p>
          <a:p>
            <a:endParaRPr lang="en-US" dirty="0"/>
          </a:p>
        </p:txBody>
      </p:sp>
      <p:sp>
        <p:nvSpPr>
          <p:cNvPr id="5" name="Date Placeholder 4">
            <a:extLst>
              <a:ext uri="{FF2B5EF4-FFF2-40B4-BE49-F238E27FC236}">
                <a16:creationId xmlns:a16="http://schemas.microsoft.com/office/drawing/2014/main" id="{8E429740-1F9B-4A39-9466-659939287BAF}"/>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8DB46744-A396-4323-BFF3-1F3B1991EEA8}"/>
              </a:ext>
            </a:extLst>
          </p:cNvPr>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10" name="Content Placeholder 9">
            <a:extLst>
              <a:ext uri="{FF2B5EF4-FFF2-40B4-BE49-F238E27FC236}">
                <a16:creationId xmlns:a16="http://schemas.microsoft.com/office/drawing/2014/main" id="{54A2F255-8DAC-4D1E-9C94-2EB0EABDB4F8}"/>
              </a:ext>
            </a:extLst>
          </p:cNvPr>
          <p:cNvPicPr>
            <a:picLocks noGrp="1" noChangeAspect="1"/>
          </p:cNvPicPr>
          <p:nvPr>
            <p:ph sz="half" idx="1"/>
          </p:nvPr>
        </p:nvPicPr>
        <p:blipFill>
          <a:blip r:embed="rId3"/>
          <a:stretch>
            <a:fillRect/>
          </a:stretch>
        </p:blipFill>
        <p:spPr>
          <a:xfrm>
            <a:off x="1607009" y="2017343"/>
            <a:ext cx="4645025" cy="1962474"/>
          </a:xfrm>
          <a:prstGeom prst="rect">
            <a:avLst/>
          </a:prstGeom>
        </p:spPr>
      </p:pic>
      <p:sp>
        <p:nvSpPr>
          <p:cNvPr id="3" name="Rectangle 2">
            <a:extLst>
              <a:ext uri="{FF2B5EF4-FFF2-40B4-BE49-F238E27FC236}">
                <a16:creationId xmlns:a16="http://schemas.microsoft.com/office/drawing/2014/main" id="{1DDF9F01-DD0C-434C-85B6-6D654D537F55}"/>
              </a:ext>
            </a:extLst>
          </p:cNvPr>
          <p:cNvSpPr/>
          <p:nvPr/>
        </p:nvSpPr>
        <p:spPr>
          <a:xfrm>
            <a:off x="1607009" y="4319451"/>
            <a:ext cx="4288694" cy="1071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 and Imports are anxiously awaiting current TE recipient recertifications – please recertify soon!</a:t>
            </a:r>
          </a:p>
        </p:txBody>
      </p:sp>
    </p:spTree>
    <p:extLst>
      <p:ext uri="{BB962C8B-B14F-4D97-AF65-F5344CB8AC3E}">
        <p14:creationId xmlns:p14="http://schemas.microsoft.com/office/powerpoint/2010/main" val="426850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7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6FFB661-E8DF-418B-8388-69382F84A370}"/>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2200"/>
              <a:t>2020-21 recertification process - exports</a:t>
            </a:r>
          </a:p>
        </p:txBody>
      </p:sp>
      <p:sp>
        <p:nvSpPr>
          <p:cNvPr id="6" name="Slide Number Placeholder 5">
            <a:extLst>
              <a:ext uri="{FF2B5EF4-FFF2-40B4-BE49-F238E27FC236}">
                <a16:creationId xmlns:a16="http://schemas.microsoft.com/office/drawing/2014/main" id="{77A89C93-5FC4-4628-8682-6EC5C565FE33}"/>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17</a:t>
            </a:fld>
            <a:endParaRPr lang="en-US"/>
          </a:p>
        </p:txBody>
      </p:sp>
      <p:sp>
        <p:nvSpPr>
          <p:cNvPr id="84" name="Rectangle 83">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01E4B182-97B7-4D3A-980E-F41D8D725F15}"/>
              </a:ext>
            </a:extLst>
          </p:cNvPr>
          <p:cNvSpPr>
            <a:spLocks noGrp="1"/>
          </p:cNvSpPr>
          <p:nvPr>
            <p:ph sz="half" idx="2"/>
          </p:nvPr>
        </p:nvSpPr>
        <p:spPr>
          <a:xfrm>
            <a:off x="1451581" y="2015732"/>
            <a:ext cx="3526523" cy="3450613"/>
          </a:xfrm>
        </p:spPr>
        <p:txBody>
          <a:bodyPr vert="horz" lIns="91440" tIns="45720" rIns="91440" bIns="45720" rtlCol="0" anchor="t">
            <a:normAutofit/>
          </a:bodyPr>
          <a:lstStyle/>
          <a:p>
            <a:pPr>
              <a:lnSpc>
                <a:spcPct val="110000"/>
              </a:lnSpc>
            </a:pPr>
            <a:r>
              <a:rPr lang="en-US" sz="1700"/>
              <a:t>Inside the Enrollment Report, click the Recertify button</a:t>
            </a:r>
          </a:p>
          <a:p>
            <a:pPr>
              <a:lnSpc>
                <a:spcPct val="110000"/>
              </a:lnSpc>
            </a:pPr>
            <a:r>
              <a:rPr lang="en-US" sz="1700"/>
              <a:t>The screen to the left opens, scroll to the bottom and click submit</a:t>
            </a:r>
          </a:p>
          <a:p>
            <a:pPr>
              <a:lnSpc>
                <a:spcPct val="110000"/>
              </a:lnSpc>
            </a:pPr>
            <a:r>
              <a:rPr lang="en-US" sz="1700"/>
              <a:t>The IMPORT TELO receives a notification email; and, </a:t>
            </a:r>
          </a:p>
          <a:p>
            <a:pPr>
              <a:lnSpc>
                <a:spcPct val="110000"/>
              </a:lnSpc>
            </a:pPr>
            <a:r>
              <a:rPr lang="en-US" sz="1700"/>
              <a:t>Provided the parent and student emails are valid emails are sent to them too</a:t>
            </a:r>
          </a:p>
        </p:txBody>
      </p:sp>
      <p:grpSp>
        <p:nvGrpSpPr>
          <p:cNvPr id="86" name="Group 85">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87" name="Rectangle 86">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992A1B-A5D8-43D3-AA81-11FFB86C5469}"/>
              </a:ext>
            </a:extLst>
          </p:cNvPr>
          <p:cNvPicPr>
            <a:picLocks noChangeAspect="1"/>
          </p:cNvPicPr>
          <p:nvPr/>
        </p:nvPicPr>
        <p:blipFill>
          <a:blip r:embed="rId4"/>
          <a:stretch>
            <a:fillRect/>
          </a:stretch>
        </p:blipFill>
        <p:spPr>
          <a:xfrm>
            <a:off x="6095250" y="1007653"/>
            <a:ext cx="4821551" cy="1108956"/>
          </a:xfrm>
          <a:prstGeom prst="rect">
            <a:avLst/>
          </a:prstGeom>
        </p:spPr>
      </p:pic>
      <p:sp>
        <p:nvSpPr>
          <p:cNvPr id="5" name="Date Placeholder 4">
            <a:extLst>
              <a:ext uri="{FF2B5EF4-FFF2-40B4-BE49-F238E27FC236}">
                <a16:creationId xmlns:a16="http://schemas.microsoft.com/office/drawing/2014/main" id="{F064BEDA-97F3-49AD-AD13-0E731F32CD75}"/>
              </a:ext>
            </a:extLst>
          </p:cNvPr>
          <p:cNvSpPr>
            <a:spLocks noGrp="1"/>
          </p:cNvSpPr>
          <p:nvPr>
            <p:ph type="dt" sz="half" idx="10"/>
          </p:nvPr>
        </p:nvSpPr>
        <p:spPr>
          <a:xfrm>
            <a:off x="1451581" y="5477468"/>
            <a:ext cx="3526523"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12/5/2019</a:t>
            </a:fld>
            <a:endParaRPr lang="en-US"/>
          </a:p>
        </p:txBody>
      </p:sp>
      <p:pic>
        <p:nvPicPr>
          <p:cNvPr id="92" name="Picture 91">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4" name="Straight Connector 93">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C7E1C46-7520-4FC2-962B-149F73914707}"/>
              </a:ext>
            </a:extLst>
          </p:cNvPr>
          <p:cNvPicPr>
            <a:picLocks noChangeAspect="1"/>
          </p:cNvPicPr>
          <p:nvPr/>
        </p:nvPicPr>
        <p:blipFill>
          <a:blip r:embed="rId5"/>
          <a:stretch>
            <a:fillRect/>
          </a:stretch>
        </p:blipFill>
        <p:spPr>
          <a:xfrm>
            <a:off x="6094947" y="2116609"/>
            <a:ext cx="4645472" cy="2893930"/>
          </a:xfrm>
          <a:prstGeom prst="rect">
            <a:avLst/>
          </a:prstGeom>
        </p:spPr>
      </p:pic>
    </p:spTree>
    <p:extLst>
      <p:ext uri="{BB962C8B-B14F-4D97-AF65-F5344CB8AC3E}">
        <p14:creationId xmlns:p14="http://schemas.microsoft.com/office/powerpoint/2010/main" val="382009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CE56-910A-457E-9D79-ACF43D1F1D85}"/>
              </a:ext>
            </a:extLst>
          </p:cNvPr>
          <p:cNvSpPr>
            <a:spLocks noGrp="1"/>
          </p:cNvSpPr>
          <p:nvPr>
            <p:ph type="title"/>
          </p:nvPr>
        </p:nvSpPr>
        <p:spPr/>
        <p:txBody>
          <a:bodyPr/>
          <a:lstStyle/>
          <a:p>
            <a:r>
              <a:rPr lang="en-US" dirty="0"/>
              <a:t>2020-21 recertification process - exports</a:t>
            </a:r>
          </a:p>
        </p:txBody>
      </p:sp>
      <p:pic>
        <p:nvPicPr>
          <p:cNvPr id="7" name="Content Placeholder 6">
            <a:extLst>
              <a:ext uri="{FF2B5EF4-FFF2-40B4-BE49-F238E27FC236}">
                <a16:creationId xmlns:a16="http://schemas.microsoft.com/office/drawing/2014/main" id="{26E0F49E-F65A-43E4-807B-D6DB246A7A34}"/>
              </a:ext>
            </a:extLst>
          </p:cNvPr>
          <p:cNvPicPr>
            <a:picLocks noGrp="1" noChangeAspect="1"/>
          </p:cNvPicPr>
          <p:nvPr>
            <p:ph sz="half" idx="1"/>
          </p:nvPr>
        </p:nvPicPr>
        <p:blipFill>
          <a:blip r:embed="rId3"/>
          <a:stretch>
            <a:fillRect/>
          </a:stretch>
        </p:blipFill>
        <p:spPr>
          <a:xfrm>
            <a:off x="6342018" y="1954256"/>
            <a:ext cx="4491446" cy="3441519"/>
          </a:xfrm>
          <a:prstGeom prst="rect">
            <a:avLst/>
          </a:prstGeom>
        </p:spPr>
      </p:pic>
      <p:pic>
        <p:nvPicPr>
          <p:cNvPr id="9" name="Content Placeholder 8">
            <a:extLst>
              <a:ext uri="{FF2B5EF4-FFF2-40B4-BE49-F238E27FC236}">
                <a16:creationId xmlns:a16="http://schemas.microsoft.com/office/drawing/2014/main" id="{D1313C6A-5F40-4953-B2F2-D568A7FD41A3}"/>
              </a:ext>
            </a:extLst>
          </p:cNvPr>
          <p:cNvPicPr>
            <a:picLocks noGrp="1" noChangeAspect="1"/>
          </p:cNvPicPr>
          <p:nvPr>
            <p:ph sz="half" idx="2"/>
          </p:nvPr>
        </p:nvPicPr>
        <p:blipFill>
          <a:blip r:embed="rId4"/>
          <a:stretch>
            <a:fillRect/>
          </a:stretch>
        </p:blipFill>
        <p:spPr>
          <a:xfrm>
            <a:off x="1449217" y="1971673"/>
            <a:ext cx="4645025" cy="3424102"/>
          </a:xfrm>
          <a:prstGeom prst="rect">
            <a:avLst/>
          </a:prstGeom>
        </p:spPr>
      </p:pic>
      <p:sp>
        <p:nvSpPr>
          <p:cNvPr id="5" name="Date Placeholder 4">
            <a:extLst>
              <a:ext uri="{FF2B5EF4-FFF2-40B4-BE49-F238E27FC236}">
                <a16:creationId xmlns:a16="http://schemas.microsoft.com/office/drawing/2014/main" id="{B5EF25E7-1C57-4D41-91C7-131BD17092C2}"/>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EC005CB2-B299-4E06-A1E7-7662BD1960E3}"/>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
        <p:nvSpPr>
          <p:cNvPr id="8" name="Rectangle 7">
            <a:extLst>
              <a:ext uri="{FF2B5EF4-FFF2-40B4-BE49-F238E27FC236}">
                <a16:creationId xmlns:a16="http://schemas.microsoft.com/office/drawing/2014/main" id="{A0C343BE-0FB1-4AD3-A51C-A3BEC28A2653}"/>
              </a:ext>
            </a:extLst>
          </p:cNvPr>
          <p:cNvSpPr/>
          <p:nvPr/>
        </p:nvSpPr>
        <p:spPr>
          <a:xfrm>
            <a:off x="9564296" y="2229394"/>
            <a:ext cx="10101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 TELO EMAIL</a:t>
            </a:r>
          </a:p>
        </p:txBody>
      </p:sp>
      <p:sp>
        <p:nvSpPr>
          <p:cNvPr id="10" name="Rectangle 9">
            <a:extLst>
              <a:ext uri="{FF2B5EF4-FFF2-40B4-BE49-F238E27FC236}">
                <a16:creationId xmlns:a16="http://schemas.microsoft.com/office/drawing/2014/main" id="{588998D4-32D9-4734-934C-9F5362B230A8}"/>
              </a:ext>
            </a:extLst>
          </p:cNvPr>
          <p:cNvSpPr/>
          <p:nvPr/>
        </p:nvSpPr>
        <p:spPr>
          <a:xfrm>
            <a:off x="3526971" y="3289663"/>
            <a:ext cx="204651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the submit button in clicked, this notice appears</a:t>
            </a:r>
          </a:p>
        </p:txBody>
      </p:sp>
      <p:sp>
        <p:nvSpPr>
          <p:cNvPr id="11" name="Rectangle 10">
            <a:extLst>
              <a:ext uri="{FF2B5EF4-FFF2-40B4-BE49-F238E27FC236}">
                <a16:creationId xmlns:a16="http://schemas.microsoft.com/office/drawing/2014/main" id="{2B512EE5-E11F-477E-A4C7-24BBC2AF6D63}"/>
              </a:ext>
            </a:extLst>
          </p:cNvPr>
          <p:cNvSpPr/>
          <p:nvPr/>
        </p:nvSpPr>
        <p:spPr>
          <a:xfrm>
            <a:off x="898819" y="5503254"/>
            <a:ext cx="5195423" cy="50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there are no valid emails the message alerts you that the parent/student were not provided an update</a:t>
            </a:r>
          </a:p>
        </p:txBody>
      </p:sp>
      <p:sp>
        <p:nvSpPr>
          <p:cNvPr id="12" name="Rectangle 11">
            <a:extLst>
              <a:ext uri="{FF2B5EF4-FFF2-40B4-BE49-F238E27FC236}">
                <a16:creationId xmlns:a16="http://schemas.microsoft.com/office/drawing/2014/main" id="{BF75F93B-5344-46C7-BFDE-9CC489F128F8}"/>
              </a:ext>
            </a:extLst>
          </p:cNvPr>
          <p:cNvSpPr/>
          <p:nvPr/>
        </p:nvSpPr>
        <p:spPr>
          <a:xfrm>
            <a:off x="6984273" y="5503254"/>
            <a:ext cx="4491445" cy="54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forward this email to the family!</a:t>
            </a:r>
          </a:p>
        </p:txBody>
      </p:sp>
    </p:spTree>
    <p:extLst>
      <p:ext uri="{BB962C8B-B14F-4D97-AF65-F5344CB8AC3E}">
        <p14:creationId xmlns:p14="http://schemas.microsoft.com/office/powerpoint/2010/main" val="176618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93B2-9530-458A-BED2-418263996B1C}"/>
              </a:ext>
            </a:extLst>
          </p:cNvPr>
          <p:cNvSpPr>
            <a:spLocks noGrp="1"/>
          </p:cNvSpPr>
          <p:nvPr>
            <p:ph type="title"/>
          </p:nvPr>
        </p:nvSpPr>
        <p:spPr/>
        <p:txBody>
          <a:bodyPr/>
          <a:lstStyle/>
          <a:p>
            <a:r>
              <a:rPr lang="en-US" dirty="0"/>
              <a:t>2020-21 recertification process – export email notifications</a:t>
            </a:r>
          </a:p>
        </p:txBody>
      </p:sp>
      <p:sp>
        <p:nvSpPr>
          <p:cNvPr id="3" name="Content Placeholder 2">
            <a:extLst>
              <a:ext uri="{FF2B5EF4-FFF2-40B4-BE49-F238E27FC236}">
                <a16:creationId xmlns:a16="http://schemas.microsoft.com/office/drawing/2014/main" id="{D5AFB0E5-E365-40E2-81A6-C70CFCACEA0B}"/>
              </a:ext>
            </a:extLst>
          </p:cNvPr>
          <p:cNvSpPr>
            <a:spLocks noGrp="1"/>
          </p:cNvSpPr>
          <p:nvPr>
            <p:ph sz="half" idx="1"/>
          </p:nvPr>
        </p:nvSpPr>
        <p:spPr/>
        <p:txBody>
          <a:bodyPr>
            <a:normAutofit/>
          </a:bodyPr>
          <a:lstStyle/>
          <a:p>
            <a:r>
              <a:rPr lang="en-US" dirty="0"/>
              <a:t>Export school recertified 20-21 record</a:t>
            </a:r>
          </a:p>
        </p:txBody>
      </p:sp>
      <p:sp>
        <p:nvSpPr>
          <p:cNvPr id="4" name="Content Placeholder 3">
            <a:extLst>
              <a:ext uri="{FF2B5EF4-FFF2-40B4-BE49-F238E27FC236}">
                <a16:creationId xmlns:a16="http://schemas.microsoft.com/office/drawing/2014/main" id="{CE59C7A8-5504-4E9D-889D-DE6F17BB407E}"/>
              </a:ext>
            </a:extLst>
          </p:cNvPr>
          <p:cNvSpPr>
            <a:spLocks noGrp="1"/>
          </p:cNvSpPr>
          <p:nvPr>
            <p:ph sz="half" idx="2"/>
          </p:nvPr>
        </p:nvSpPr>
        <p:spPr/>
        <p:txBody>
          <a:bodyPr>
            <a:normAutofit/>
          </a:bodyPr>
          <a:lstStyle/>
          <a:p>
            <a:r>
              <a:rPr lang="en-US" dirty="0"/>
              <a:t>Parent email update for 20-21 recertification record</a:t>
            </a:r>
          </a:p>
          <a:p>
            <a:pPr marL="0" indent="0">
              <a:buNone/>
            </a:pPr>
            <a:endParaRPr lang="en-US" dirty="0"/>
          </a:p>
        </p:txBody>
      </p:sp>
      <p:sp>
        <p:nvSpPr>
          <p:cNvPr id="5" name="Date Placeholder 4">
            <a:extLst>
              <a:ext uri="{FF2B5EF4-FFF2-40B4-BE49-F238E27FC236}">
                <a16:creationId xmlns:a16="http://schemas.microsoft.com/office/drawing/2014/main" id="{E15616D1-2460-4DF6-A354-02D6B6A5A136}"/>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E691042B-9154-4752-BEC9-3302BDC596EC}"/>
              </a:ext>
            </a:extLst>
          </p:cNvPr>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8" name="Picture 7">
            <a:extLst>
              <a:ext uri="{FF2B5EF4-FFF2-40B4-BE49-F238E27FC236}">
                <a16:creationId xmlns:a16="http://schemas.microsoft.com/office/drawing/2014/main" id="{B99CA01A-12B2-4A5E-A619-1E49F79EEE7F}"/>
              </a:ext>
            </a:extLst>
          </p:cNvPr>
          <p:cNvPicPr>
            <a:picLocks noChangeAspect="1"/>
          </p:cNvPicPr>
          <p:nvPr/>
        </p:nvPicPr>
        <p:blipFill>
          <a:blip r:embed="rId3"/>
          <a:stretch>
            <a:fillRect/>
          </a:stretch>
        </p:blipFill>
        <p:spPr>
          <a:xfrm>
            <a:off x="1291079" y="2486414"/>
            <a:ext cx="4645152" cy="2253537"/>
          </a:xfrm>
          <a:prstGeom prst="rect">
            <a:avLst/>
          </a:prstGeom>
        </p:spPr>
      </p:pic>
      <p:pic>
        <p:nvPicPr>
          <p:cNvPr id="10" name="Picture 9">
            <a:extLst>
              <a:ext uri="{FF2B5EF4-FFF2-40B4-BE49-F238E27FC236}">
                <a16:creationId xmlns:a16="http://schemas.microsoft.com/office/drawing/2014/main" id="{763A99AF-61A3-4A78-A634-6D24FFCC260B}"/>
              </a:ext>
            </a:extLst>
          </p:cNvPr>
          <p:cNvPicPr>
            <a:picLocks noChangeAspect="1"/>
          </p:cNvPicPr>
          <p:nvPr/>
        </p:nvPicPr>
        <p:blipFill>
          <a:blip r:embed="rId4"/>
          <a:stretch>
            <a:fillRect/>
          </a:stretch>
        </p:blipFill>
        <p:spPr>
          <a:xfrm>
            <a:off x="6413771" y="2991963"/>
            <a:ext cx="5534510" cy="2001844"/>
          </a:xfrm>
          <a:prstGeom prst="rect">
            <a:avLst/>
          </a:prstGeom>
        </p:spPr>
      </p:pic>
    </p:spTree>
    <p:extLst>
      <p:ext uri="{BB962C8B-B14F-4D97-AF65-F5344CB8AC3E}">
        <p14:creationId xmlns:p14="http://schemas.microsoft.com/office/powerpoint/2010/main" val="227527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Today’s focus</a:t>
            </a:r>
          </a:p>
        </p:txBody>
      </p:sp>
      <p:sp>
        <p:nvSpPr>
          <p:cNvPr id="4" name="Date Placeholder 3"/>
          <p:cNvSpPr>
            <a:spLocks noGrp="1"/>
          </p:cNvSpPr>
          <p:nvPr>
            <p:ph type="dt" sz="half" idx="10"/>
          </p:nvPr>
        </p:nvSpPr>
        <p:spPr>
          <a:xfrm>
            <a:off x="7554138" y="330370"/>
            <a:ext cx="3500715" cy="309201"/>
          </a:xfrm>
        </p:spPr>
        <p:txBody>
          <a:bodyPr>
            <a:normAutofit/>
          </a:bodyPr>
          <a:lstStyle/>
          <a:p>
            <a:pPr>
              <a:spcAft>
                <a:spcPts val="600"/>
              </a:spcAft>
            </a:pPr>
            <a:fld id="{26376D21-BD5C-4D73-BD69-83FAA65A14FE}" type="datetime1">
              <a:rPr lang="en-US" smtClean="0"/>
              <a:pPr>
                <a:spcAft>
                  <a:spcPts val="600"/>
                </a:spcAft>
              </a:pPr>
              <a:t>12/5/2019</a:t>
            </a:fld>
            <a:endParaRPr lang="en-US"/>
          </a:p>
        </p:txBody>
      </p:sp>
      <p:cxnSp>
        <p:nvCxnSpPr>
          <p:cNvPr id="16" name="Straight Connector 15">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Slide Number Placeholder 4"/>
          <p:cNvSpPr>
            <a:spLocks noGrp="1"/>
          </p:cNvSpPr>
          <p:nvPr>
            <p:ph type="sldNum" sz="quarter" idx="12"/>
          </p:nvPr>
        </p:nvSpPr>
        <p:spPr>
          <a:xfrm>
            <a:off x="480060" y="2303047"/>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2</a:t>
            </a:fld>
            <a:endParaRPr lang="en-US"/>
          </a:p>
        </p:txBody>
      </p:sp>
      <p:sp>
        <p:nvSpPr>
          <p:cNvPr id="18"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0" name="Picture 19">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206352BB-0DC4-4743-8C47-1FD2E811C57F}"/>
              </a:ext>
            </a:extLst>
          </p:cNvPr>
          <p:cNvGraphicFramePr>
            <a:graphicFrameLocks noGrp="1"/>
          </p:cNvGraphicFramePr>
          <p:nvPr>
            <p:ph idx="1"/>
            <p:extLst>
              <p:ext uri="{D42A27DB-BD31-4B8C-83A1-F6EECF244321}">
                <p14:modId xmlns:p14="http://schemas.microsoft.com/office/powerpoint/2010/main" val="376250668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257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dirty="0"/>
              <a:t>2020-21 recertification process</a:t>
            </a:r>
          </a:p>
        </p:txBody>
      </p:sp>
      <p:sp>
        <p:nvSpPr>
          <p:cNvPr id="4" name="Date Placeholder 3"/>
          <p:cNvSpPr>
            <a:spLocks noGrp="1"/>
          </p:cNvSpPr>
          <p:nvPr>
            <p:ph type="dt" sz="half" idx="10"/>
          </p:nvPr>
        </p:nvSpPr>
        <p:spPr>
          <a:xfrm>
            <a:off x="7554138" y="330370"/>
            <a:ext cx="3500715" cy="309201"/>
          </a:xfrm>
        </p:spPr>
        <p:txBody>
          <a:bodyPr>
            <a:normAutofit/>
          </a:bodyPr>
          <a:lstStyle/>
          <a:p>
            <a:pPr>
              <a:spcAft>
                <a:spcPts val="600"/>
              </a:spcAft>
            </a:pPr>
            <a:fld id="{9C49534D-5E81-4E18-A3D5-A4EAC4BC383D}" type="datetime1">
              <a:rPr lang="en-US" smtClean="0"/>
              <a:pPr>
                <a:spcAft>
                  <a:spcPts val="600"/>
                </a:spcAft>
              </a:pPr>
              <a:t>12/5/2019</a:t>
            </a:fld>
            <a:endParaRPr lang="en-US"/>
          </a:p>
        </p:txBody>
      </p:sp>
      <p:sp>
        <p:nvSpPr>
          <p:cNvPr id="5" name="Slide Number Placeholder 4"/>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20</a:t>
            </a:fld>
            <a:endParaRPr lang="en-US"/>
          </a:p>
        </p:txBody>
      </p:sp>
      <p:sp>
        <p:nvSpPr>
          <p:cNvPr id="3" name="Content Placeholder 2"/>
          <p:cNvSpPr>
            <a:spLocks noGrp="1"/>
          </p:cNvSpPr>
          <p:nvPr>
            <p:ph idx="1"/>
          </p:nvPr>
        </p:nvSpPr>
        <p:spPr>
          <a:xfrm>
            <a:off x="1451579" y="2015734"/>
            <a:ext cx="6195784" cy="3450613"/>
          </a:xfrm>
        </p:spPr>
        <p:txBody>
          <a:bodyPr>
            <a:normAutofit/>
          </a:bodyPr>
          <a:lstStyle/>
          <a:p>
            <a:r>
              <a:rPr lang="en-US" dirty="0"/>
              <a:t>If a Re-certified student is no longer eligible – update the student’s expiration date</a:t>
            </a:r>
          </a:p>
          <a:p>
            <a:r>
              <a:rPr lang="en-US" dirty="0"/>
              <a:t>Updating the expiration date trumps the original re-certification process</a:t>
            </a:r>
          </a:p>
          <a:p>
            <a:r>
              <a:rPr lang="en-US" dirty="0"/>
              <a:t>Review slide 4 or 7 for visual directions to update the student’s expiration date</a:t>
            </a:r>
          </a:p>
          <a:p>
            <a:endParaRPr lang="en-US" dirty="0"/>
          </a:p>
        </p:txBody>
      </p:sp>
      <p:pic>
        <p:nvPicPr>
          <p:cNvPr id="9" name="Graphic 8" descr="Checkmark">
            <a:extLst>
              <a:ext uri="{FF2B5EF4-FFF2-40B4-BE49-F238E27FC236}">
                <a16:creationId xmlns:a16="http://schemas.microsoft.com/office/drawing/2014/main" id="{3BECBA19-D13E-4416-9AB6-532809D8D6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8756" y="2277991"/>
            <a:ext cx="2926098" cy="2926098"/>
          </a:xfrm>
          <a:prstGeom prst="rect">
            <a:avLst/>
          </a:prstGeom>
        </p:spPr>
      </p:pic>
    </p:spTree>
    <p:extLst>
      <p:ext uri="{BB962C8B-B14F-4D97-AF65-F5344CB8AC3E}">
        <p14:creationId xmlns:p14="http://schemas.microsoft.com/office/powerpoint/2010/main" val="381569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2020-21 recertification process - imports</a:t>
            </a:r>
          </a:p>
        </p:txBody>
      </p:sp>
      <p:pic>
        <p:nvPicPr>
          <p:cNvPr id="10" name="Content Placeholder 9">
            <a:extLst>
              <a:ext uri="{FF2B5EF4-FFF2-40B4-BE49-F238E27FC236}">
                <a16:creationId xmlns:a16="http://schemas.microsoft.com/office/drawing/2014/main" id="{355FD9E3-153E-414B-87B8-0801F03789AC}"/>
              </a:ext>
            </a:extLst>
          </p:cNvPr>
          <p:cNvPicPr>
            <a:picLocks noGrp="1" noChangeAspect="1"/>
          </p:cNvPicPr>
          <p:nvPr>
            <p:ph sz="half" idx="1"/>
          </p:nvPr>
        </p:nvPicPr>
        <p:blipFill>
          <a:blip r:embed="rId3"/>
          <a:stretch>
            <a:fillRect/>
          </a:stretch>
        </p:blipFill>
        <p:spPr>
          <a:xfrm>
            <a:off x="1449217" y="2010813"/>
            <a:ext cx="3243127" cy="3448050"/>
          </a:xfrm>
          <a:prstGeom prst="rect">
            <a:avLst/>
          </a:prstGeom>
        </p:spPr>
      </p:pic>
      <p:sp>
        <p:nvSpPr>
          <p:cNvPr id="9" name="Content Placeholder 8">
            <a:extLst>
              <a:ext uri="{FF2B5EF4-FFF2-40B4-BE49-F238E27FC236}">
                <a16:creationId xmlns:a16="http://schemas.microsoft.com/office/drawing/2014/main" id="{33AE7E84-060F-48CD-8765-2CD34B0B4559}"/>
              </a:ext>
            </a:extLst>
          </p:cNvPr>
          <p:cNvSpPr>
            <a:spLocks noGrp="1"/>
          </p:cNvSpPr>
          <p:nvPr>
            <p:ph sz="half" idx="2"/>
          </p:nvPr>
        </p:nvSpPr>
        <p:spPr/>
        <p:txBody>
          <a:bodyPr/>
          <a:lstStyle/>
          <a:p>
            <a:r>
              <a:rPr lang="en-US" dirty="0"/>
              <a:t>Imports require action too.  </a:t>
            </a:r>
          </a:p>
          <a:p>
            <a:r>
              <a:rPr lang="en-US" dirty="0"/>
              <a:t>Review the View Submissions section for continuing student IMPORTS and EXPORTS who have been recertified in the current academic year for next year</a:t>
            </a:r>
          </a:p>
        </p:txBody>
      </p:sp>
      <p:sp>
        <p:nvSpPr>
          <p:cNvPr id="4" name="Date Placeholder 3"/>
          <p:cNvSpPr>
            <a:spLocks noGrp="1"/>
          </p:cNvSpPr>
          <p:nvPr>
            <p:ph type="dt" sz="half" idx="10"/>
          </p:nvPr>
        </p:nvSpPr>
        <p:spPr/>
        <p:txBody>
          <a:bodyPr/>
          <a:lstStyle/>
          <a:p>
            <a:fld id="{0B742EA5-00A9-462F-93DF-A3CA05506FDD}" type="datetime1">
              <a:rPr lang="en-US" smtClean="0"/>
              <a:t>12/5/2019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21</a:t>
            </a:fld>
            <a:endParaRPr lang="en-US" dirty="0"/>
          </a:p>
        </p:txBody>
      </p:sp>
      <p:cxnSp>
        <p:nvCxnSpPr>
          <p:cNvPr id="12" name="Straight Arrow Connector 11">
            <a:extLst>
              <a:ext uri="{FF2B5EF4-FFF2-40B4-BE49-F238E27FC236}">
                <a16:creationId xmlns:a16="http://schemas.microsoft.com/office/drawing/2014/main" id="{3A38E92D-0441-44F7-B4B3-D4B936411EEC}"/>
              </a:ext>
            </a:extLst>
          </p:cNvPr>
          <p:cNvCxnSpPr/>
          <p:nvPr/>
        </p:nvCxnSpPr>
        <p:spPr>
          <a:xfrm flipH="1">
            <a:off x="4241074" y="2865120"/>
            <a:ext cx="3675017" cy="2238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90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2FEE-9E44-43FE-861C-F7F29C623497}"/>
              </a:ext>
            </a:extLst>
          </p:cNvPr>
          <p:cNvSpPr>
            <a:spLocks noGrp="1"/>
          </p:cNvSpPr>
          <p:nvPr>
            <p:ph type="title"/>
          </p:nvPr>
        </p:nvSpPr>
        <p:spPr/>
        <p:txBody>
          <a:bodyPr/>
          <a:lstStyle/>
          <a:p>
            <a:r>
              <a:rPr lang="en-US" dirty="0"/>
              <a:t>2020-21 recertification process - imports</a:t>
            </a:r>
          </a:p>
        </p:txBody>
      </p:sp>
      <p:pic>
        <p:nvPicPr>
          <p:cNvPr id="7" name="Content Placeholder 6">
            <a:extLst>
              <a:ext uri="{FF2B5EF4-FFF2-40B4-BE49-F238E27FC236}">
                <a16:creationId xmlns:a16="http://schemas.microsoft.com/office/drawing/2014/main" id="{F0645DD0-0D56-4E03-9771-54B40A6AF787}"/>
              </a:ext>
            </a:extLst>
          </p:cNvPr>
          <p:cNvPicPr>
            <a:picLocks noGrp="1" noChangeAspect="1"/>
          </p:cNvPicPr>
          <p:nvPr>
            <p:ph sz="half" idx="1"/>
          </p:nvPr>
        </p:nvPicPr>
        <p:blipFill>
          <a:blip r:embed="rId3"/>
          <a:stretch>
            <a:fillRect/>
          </a:stretch>
        </p:blipFill>
        <p:spPr>
          <a:xfrm>
            <a:off x="1607009" y="2130589"/>
            <a:ext cx="4645025" cy="1920727"/>
          </a:xfrm>
          <a:prstGeom prst="rect">
            <a:avLst/>
          </a:prstGeom>
        </p:spPr>
      </p:pic>
      <p:sp>
        <p:nvSpPr>
          <p:cNvPr id="4" name="Content Placeholder 3">
            <a:extLst>
              <a:ext uri="{FF2B5EF4-FFF2-40B4-BE49-F238E27FC236}">
                <a16:creationId xmlns:a16="http://schemas.microsoft.com/office/drawing/2014/main" id="{B518F7EE-47BB-46A2-8AD8-31E8253B0A85}"/>
              </a:ext>
            </a:extLst>
          </p:cNvPr>
          <p:cNvSpPr>
            <a:spLocks noGrp="1"/>
          </p:cNvSpPr>
          <p:nvPr>
            <p:ph sz="half" idx="2"/>
          </p:nvPr>
        </p:nvSpPr>
        <p:spPr/>
        <p:txBody>
          <a:bodyPr/>
          <a:lstStyle/>
          <a:p>
            <a:r>
              <a:rPr lang="en-US" dirty="0"/>
              <a:t>Click on the student’s name you wish to recertify for 2020-21</a:t>
            </a:r>
          </a:p>
          <a:p>
            <a:r>
              <a:rPr lang="en-US" dirty="0"/>
              <a:t>This opens up the student’s 2020-21 record</a:t>
            </a:r>
          </a:p>
          <a:p>
            <a:r>
              <a:rPr lang="en-US" dirty="0"/>
              <a:t>If you do not recertify each eligible student, the student will NOT appear on your 2020-21 Enrollment Report</a:t>
            </a:r>
          </a:p>
        </p:txBody>
      </p:sp>
      <p:sp>
        <p:nvSpPr>
          <p:cNvPr id="5" name="Date Placeholder 4">
            <a:extLst>
              <a:ext uri="{FF2B5EF4-FFF2-40B4-BE49-F238E27FC236}">
                <a16:creationId xmlns:a16="http://schemas.microsoft.com/office/drawing/2014/main" id="{DAC89834-C11C-48F1-B4DA-5821BE325E7D}"/>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843DA482-9682-49F8-B6D5-3CD353D933C2}"/>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94578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F6E4-240B-4423-9D62-9D129FBA075E}"/>
              </a:ext>
            </a:extLst>
          </p:cNvPr>
          <p:cNvSpPr>
            <a:spLocks noGrp="1"/>
          </p:cNvSpPr>
          <p:nvPr>
            <p:ph type="title"/>
          </p:nvPr>
        </p:nvSpPr>
        <p:spPr/>
        <p:txBody>
          <a:bodyPr/>
          <a:lstStyle/>
          <a:p>
            <a:r>
              <a:rPr lang="en-US" dirty="0"/>
              <a:t>2020-21recertification process - imports</a:t>
            </a:r>
          </a:p>
        </p:txBody>
      </p:sp>
      <p:sp>
        <p:nvSpPr>
          <p:cNvPr id="4" name="Content Placeholder 3">
            <a:extLst>
              <a:ext uri="{FF2B5EF4-FFF2-40B4-BE49-F238E27FC236}">
                <a16:creationId xmlns:a16="http://schemas.microsoft.com/office/drawing/2014/main" id="{1EAF4C62-FCE0-42EB-8543-7DA0D630FC2B}"/>
              </a:ext>
            </a:extLst>
          </p:cNvPr>
          <p:cNvSpPr>
            <a:spLocks noGrp="1"/>
          </p:cNvSpPr>
          <p:nvPr>
            <p:ph sz="half" idx="2"/>
          </p:nvPr>
        </p:nvSpPr>
        <p:spPr>
          <a:xfrm>
            <a:off x="6409700" y="1864193"/>
            <a:ext cx="4645152" cy="4188917"/>
          </a:xfrm>
        </p:spPr>
        <p:txBody>
          <a:bodyPr>
            <a:normAutofit fontScale="85000" lnSpcReduction="10000"/>
          </a:bodyPr>
          <a:lstStyle/>
          <a:p>
            <a:r>
              <a:rPr lang="en-US" dirty="0"/>
              <a:t>Each IMPORT school must complete the information for EACH eligible import </a:t>
            </a:r>
          </a:p>
          <a:p>
            <a:r>
              <a:rPr lang="en-US" dirty="0"/>
              <a:t>The </a:t>
            </a:r>
            <a:r>
              <a:rPr lang="en-US" u="sng" dirty="0"/>
              <a:t>scholarship amount </a:t>
            </a:r>
            <a:r>
              <a:rPr lang="en-US" dirty="0"/>
              <a:t>is the dollar amount the student will receive in TE funds for the 20-21</a:t>
            </a:r>
          </a:p>
          <a:p>
            <a:pPr lvl="1"/>
            <a:r>
              <a:rPr lang="en-US" dirty="0"/>
              <a:t>Whole numbers only and NO $ signs, commas, periods or cent signs</a:t>
            </a:r>
          </a:p>
          <a:p>
            <a:r>
              <a:rPr lang="en-US" u="sng" dirty="0"/>
              <a:t>Years</a:t>
            </a:r>
            <a:r>
              <a:rPr lang="en-US" dirty="0"/>
              <a:t> is the total number of years you expect to support the student (if unclear, enter 4)</a:t>
            </a:r>
          </a:p>
          <a:p>
            <a:r>
              <a:rPr lang="en-US" u="sng" dirty="0"/>
              <a:t>Approved</a:t>
            </a:r>
            <a:r>
              <a:rPr lang="en-US" dirty="0"/>
              <a:t> click Yes</a:t>
            </a:r>
          </a:p>
          <a:p>
            <a:r>
              <a:rPr lang="en-US" u="sng" dirty="0"/>
              <a:t>Comments</a:t>
            </a:r>
            <a:r>
              <a:rPr lang="en-US" dirty="0"/>
              <a:t> are shared with the other school</a:t>
            </a:r>
          </a:p>
          <a:p>
            <a:r>
              <a:rPr lang="en-US" dirty="0"/>
              <a:t>Be sure to click </a:t>
            </a:r>
            <a:r>
              <a:rPr lang="en-US" u="sng" dirty="0"/>
              <a:t>SUBMIT</a:t>
            </a:r>
          </a:p>
          <a:p>
            <a:pPr lvl="1"/>
            <a:endParaRPr lang="en-US" dirty="0"/>
          </a:p>
        </p:txBody>
      </p:sp>
      <p:sp>
        <p:nvSpPr>
          <p:cNvPr id="5" name="Date Placeholder 4">
            <a:extLst>
              <a:ext uri="{FF2B5EF4-FFF2-40B4-BE49-F238E27FC236}">
                <a16:creationId xmlns:a16="http://schemas.microsoft.com/office/drawing/2014/main" id="{A8F1D937-0173-4C1D-9DAF-552CF592FDEC}"/>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A77FDDAE-E5D4-475B-B6EB-76E72D3B50B0}"/>
              </a:ext>
            </a:extLst>
          </p:cNvPr>
          <p:cNvSpPr>
            <a:spLocks noGrp="1"/>
          </p:cNvSpPr>
          <p:nvPr>
            <p:ph type="sldNum" sz="quarter" idx="12"/>
          </p:nvPr>
        </p:nvSpPr>
        <p:spPr/>
        <p:txBody>
          <a:bodyPr/>
          <a:lstStyle/>
          <a:p>
            <a:fld id="{4FAB73BC-B049-4115-A692-8D63A059BFB8}" type="slidenum">
              <a:rPr lang="en-US" smtClean="0"/>
              <a:pPr/>
              <a:t>23</a:t>
            </a:fld>
            <a:endParaRPr lang="en-US" dirty="0"/>
          </a:p>
        </p:txBody>
      </p:sp>
      <p:cxnSp>
        <p:nvCxnSpPr>
          <p:cNvPr id="11" name="Straight Arrow Connector 10">
            <a:extLst>
              <a:ext uri="{FF2B5EF4-FFF2-40B4-BE49-F238E27FC236}">
                <a16:creationId xmlns:a16="http://schemas.microsoft.com/office/drawing/2014/main" id="{63F2630B-08FF-4554-9AD9-D3A4C5DFBF96}"/>
              </a:ext>
            </a:extLst>
          </p:cNvPr>
          <p:cNvCxnSpPr/>
          <p:nvPr/>
        </p:nvCxnSpPr>
        <p:spPr>
          <a:xfrm flipH="1" flipV="1">
            <a:off x="3300549" y="5869577"/>
            <a:ext cx="5059680" cy="78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6E0D8CDB-3FA4-4853-ABD5-E757DBCF7FB5}"/>
              </a:ext>
            </a:extLst>
          </p:cNvPr>
          <p:cNvPicPr>
            <a:picLocks noGrp="1" noChangeAspect="1"/>
          </p:cNvPicPr>
          <p:nvPr>
            <p:ph sz="half" idx="1"/>
          </p:nvPr>
        </p:nvPicPr>
        <p:blipFill>
          <a:blip r:embed="rId3"/>
          <a:stretch>
            <a:fillRect/>
          </a:stretch>
        </p:blipFill>
        <p:spPr>
          <a:xfrm>
            <a:off x="2060735" y="2011363"/>
            <a:ext cx="3419155" cy="3448050"/>
          </a:xfrm>
          <a:prstGeom prst="rect">
            <a:avLst/>
          </a:prstGeom>
        </p:spPr>
      </p:pic>
    </p:spTree>
    <p:extLst>
      <p:ext uri="{BB962C8B-B14F-4D97-AF65-F5344CB8AC3E}">
        <p14:creationId xmlns:p14="http://schemas.microsoft.com/office/powerpoint/2010/main" val="238010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2020-21 Application process – new student</a:t>
            </a:r>
          </a:p>
        </p:txBody>
      </p:sp>
      <p:sp>
        <p:nvSpPr>
          <p:cNvPr id="7" name="Content Placeholder 6">
            <a:extLst>
              <a:ext uri="{FF2B5EF4-FFF2-40B4-BE49-F238E27FC236}">
                <a16:creationId xmlns:a16="http://schemas.microsoft.com/office/drawing/2014/main" id="{AE992661-BA06-4694-B36E-0B81017C137E}"/>
              </a:ext>
            </a:extLst>
          </p:cNvPr>
          <p:cNvSpPr>
            <a:spLocks noGrp="1"/>
          </p:cNvSpPr>
          <p:nvPr>
            <p:ph sz="half" idx="1"/>
          </p:nvPr>
        </p:nvSpPr>
        <p:spPr/>
        <p:txBody>
          <a:bodyPr>
            <a:normAutofit fontScale="85000" lnSpcReduction="20000"/>
          </a:bodyPr>
          <a:lstStyle/>
          <a:p>
            <a:r>
              <a:rPr lang="en-US" dirty="0"/>
              <a:t>Engage the EZ application option</a:t>
            </a:r>
          </a:p>
          <a:p>
            <a:pPr lvl="1"/>
            <a:r>
              <a:rPr lang="en-US" dirty="0"/>
              <a:t>The EZ app can free up your time for other important tasks</a:t>
            </a:r>
          </a:p>
          <a:p>
            <a:r>
              <a:rPr lang="en-US" dirty="0"/>
              <a:t>If you engage the EZ app you still control the approval process</a:t>
            </a:r>
          </a:p>
          <a:p>
            <a:r>
              <a:rPr lang="en-US" dirty="0"/>
              <a:t>TE Central is curious why your school is not using the EZ app process.  If you are currently not using the process, be on the lookout for a survey </a:t>
            </a:r>
          </a:p>
          <a:p>
            <a:pPr lvl="1"/>
            <a:r>
              <a:rPr lang="en-US" dirty="0"/>
              <a:t>We want to be sure all understand the value of the EZ app.</a:t>
            </a:r>
          </a:p>
          <a:p>
            <a:endParaRPr lang="en-US" dirty="0"/>
          </a:p>
          <a:p>
            <a:endParaRPr lang="en-US" dirty="0"/>
          </a:p>
        </p:txBody>
      </p:sp>
      <p:sp>
        <p:nvSpPr>
          <p:cNvPr id="8" name="Content Placeholder 7">
            <a:extLst>
              <a:ext uri="{FF2B5EF4-FFF2-40B4-BE49-F238E27FC236}">
                <a16:creationId xmlns:a16="http://schemas.microsoft.com/office/drawing/2014/main" id="{A615E212-DE10-4492-AF40-A6B650C303A1}"/>
              </a:ext>
            </a:extLst>
          </p:cNvPr>
          <p:cNvSpPr>
            <a:spLocks noGrp="1"/>
          </p:cNvSpPr>
          <p:nvPr>
            <p:ph sz="half" idx="2"/>
          </p:nvPr>
        </p:nvSpPr>
        <p:spPr/>
        <p:txBody>
          <a:bodyPr>
            <a:normAutofit fontScale="85000" lnSpcReduction="20000"/>
          </a:bodyPr>
          <a:lstStyle/>
          <a:p>
            <a:r>
              <a:rPr lang="en-US" dirty="0"/>
              <a:t>Complete the application via the Application option in your TELO portal</a:t>
            </a:r>
          </a:p>
          <a:p>
            <a:r>
              <a:rPr lang="en-US" dirty="0"/>
              <a:t>When you add the application you are automatically approving the application when you click submit!</a:t>
            </a:r>
          </a:p>
          <a:p>
            <a:pPr lvl="1"/>
            <a:r>
              <a:rPr lang="en-US" dirty="0"/>
              <a:t>Remember you must click preview, close the preview screen and then click submit</a:t>
            </a:r>
          </a:p>
        </p:txBody>
      </p:sp>
      <p:sp>
        <p:nvSpPr>
          <p:cNvPr id="4" name="Date Placeholder 3"/>
          <p:cNvSpPr>
            <a:spLocks noGrp="1"/>
          </p:cNvSpPr>
          <p:nvPr>
            <p:ph type="dt" sz="half" idx="10"/>
          </p:nvPr>
        </p:nvSpPr>
        <p:spPr/>
        <p:txBody>
          <a:bodyPr/>
          <a:lstStyle/>
          <a:p>
            <a:fld id="{BFE8C7DD-5BC4-4D3C-9668-E444421519D5}" type="datetime1">
              <a:rPr lang="en-US" smtClean="0"/>
              <a:t>12/5/2019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73918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2020-21 application process – new student</a:t>
            </a:r>
          </a:p>
        </p:txBody>
      </p:sp>
      <p:pic>
        <p:nvPicPr>
          <p:cNvPr id="6" name="Content Placeholder 5"/>
          <p:cNvPicPr>
            <a:picLocks noGrp="1" noChangeAspect="1"/>
          </p:cNvPicPr>
          <p:nvPr>
            <p:ph idx="1"/>
          </p:nvPr>
        </p:nvPicPr>
        <p:blipFill>
          <a:blip r:embed="rId3"/>
          <a:stretch>
            <a:fillRect/>
          </a:stretch>
        </p:blipFill>
        <p:spPr>
          <a:xfrm>
            <a:off x="1437924" y="2724150"/>
            <a:ext cx="7324249" cy="704850"/>
          </a:xfrm>
          <a:prstGeom prst="rect">
            <a:avLst/>
          </a:prstGeom>
        </p:spPr>
      </p:pic>
      <p:sp>
        <p:nvSpPr>
          <p:cNvPr id="4" name="Date Placeholder 3"/>
          <p:cNvSpPr>
            <a:spLocks noGrp="1"/>
          </p:cNvSpPr>
          <p:nvPr>
            <p:ph type="dt" sz="half" idx="10"/>
          </p:nvPr>
        </p:nvSpPr>
        <p:spPr/>
        <p:txBody>
          <a:bodyPr/>
          <a:lstStyle/>
          <a:p>
            <a:fld id="{76BF19CF-81B8-4011-AF69-0430C6E48996}" type="datetime1">
              <a:rPr lang="en-US" smtClean="0"/>
              <a:t>12/5/2019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25</a:t>
            </a:fld>
            <a:endParaRPr lang="en-US" dirty="0"/>
          </a:p>
        </p:txBody>
      </p:sp>
      <p:sp>
        <p:nvSpPr>
          <p:cNvPr id="7" name="TextBox 6"/>
          <p:cNvSpPr txBox="1"/>
          <p:nvPr/>
        </p:nvSpPr>
        <p:spPr>
          <a:xfrm>
            <a:off x="1321093" y="2002131"/>
            <a:ext cx="9733759" cy="646331"/>
          </a:xfrm>
          <a:prstGeom prst="rect">
            <a:avLst/>
          </a:prstGeom>
          <a:noFill/>
        </p:spPr>
        <p:txBody>
          <a:bodyPr wrap="square" rtlCol="0">
            <a:spAutoFit/>
          </a:bodyPr>
          <a:lstStyle/>
          <a:p>
            <a:r>
              <a:rPr lang="en-US" dirty="0"/>
              <a:t>Often students want their applications sent to many schools.  To accommodate their request use the following instructions </a:t>
            </a:r>
          </a:p>
        </p:txBody>
      </p:sp>
      <p:sp>
        <p:nvSpPr>
          <p:cNvPr id="9" name="TextBox 8"/>
          <p:cNvSpPr txBox="1"/>
          <p:nvPr/>
        </p:nvSpPr>
        <p:spPr>
          <a:xfrm>
            <a:off x="1396211" y="3609374"/>
            <a:ext cx="9658641" cy="1200329"/>
          </a:xfrm>
          <a:prstGeom prst="rect">
            <a:avLst/>
          </a:prstGeom>
          <a:noFill/>
        </p:spPr>
        <p:txBody>
          <a:bodyPr wrap="square" rtlCol="0">
            <a:spAutoFit/>
          </a:bodyPr>
          <a:lstStyle/>
          <a:p>
            <a:r>
              <a:rPr lang="en-US" dirty="0"/>
              <a:t>Students may ask that you submit TE applications after their original application is submitted </a:t>
            </a:r>
          </a:p>
          <a:p>
            <a:r>
              <a:rPr lang="en-US" dirty="0"/>
              <a:t>The TE System has school specific tables rather than student specific tables</a:t>
            </a:r>
          </a:p>
          <a:p>
            <a:r>
              <a:rPr lang="en-US" dirty="0"/>
              <a:t>This means that when students ask you to add more schools to their application</a:t>
            </a:r>
          </a:p>
          <a:p>
            <a:r>
              <a:rPr lang="en-US" dirty="0"/>
              <a:t> – </a:t>
            </a:r>
            <a:r>
              <a:rPr lang="en-US" b="1" dirty="0"/>
              <a:t>you start again with a NEW APPLICATION or the student completes another EZ App</a:t>
            </a:r>
          </a:p>
        </p:txBody>
      </p:sp>
    </p:spTree>
    <p:extLst>
      <p:ext uri="{BB962C8B-B14F-4D97-AF65-F5344CB8AC3E}">
        <p14:creationId xmlns:p14="http://schemas.microsoft.com/office/powerpoint/2010/main" val="184401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EA042132-EF3E-4DCA-8B23-D054AFC9F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6561942-7576-4906-820D-5DBB2DEE7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AD426C7-A280-4210-83BE-B8AE75EA80F3}"/>
              </a:ext>
            </a:extLst>
          </p:cNvPr>
          <p:cNvSpPr>
            <a:spLocks noGrp="1"/>
          </p:cNvSpPr>
          <p:nvPr>
            <p:ph type="title"/>
          </p:nvPr>
        </p:nvSpPr>
        <p:spPr>
          <a:xfrm>
            <a:off x="1451579" y="804519"/>
            <a:ext cx="5550357" cy="1049235"/>
          </a:xfrm>
        </p:spPr>
        <p:txBody>
          <a:bodyPr vert="horz" lIns="91440" tIns="45720" rIns="91440" bIns="45720" rtlCol="0" anchor="t">
            <a:normAutofit/>
          </a:bodyPr>
          <a:lstStyle/>
          <a:p>
            <a:r>
              <a:rPr lang="en-US" dirty="0"/>
              <a:t>2020-21 application process - import</a:t>
            </a:r>
          </a:p>
        </p:txBody>
      </p:sp>
      <p:sp>
        <p:nvSpPr>
          <p:cNvPr id="6" name="Slide Number Placeholder 5">
            <a:extLst>
              <a:ext uri="{FF2B5EF4-FFF2-40B4-BE49-F238E27FC236}">
                <a16:creationId xmlns:a16="http://schemas.microsoft.com/office/drawing/2014/main" id="{34E86027-FCCF-47FD-B0AD-C17B12E8E733}"/>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kern="1200" dirty="0">
                <a:solidFill>
                  <a:schemeClr val="accent1"/>
                </a:solidFill>
                <a:latin typeface="+mn-lt"/>
                <a:ea typeface="+mn-ea"/>
                <a:cs typeface="+mn-cs"/>
              </a:rPr>
              <a:pPr>
                <a:lnSpc>
                  <a:spcPct val="90000"/>
                </a:lnSpc>
                <a:spcAft>
                  <a:spcPts val="600"/>
                </a:spcAft>
              </a:pPr>
              <a:t>26</a:t>
            </a:fld>
            <a:endParaRPr lang="en-US" kern="1200" dirty="0">
              <a:solidFill>
                <a:schemeClr val="accent1"/>
              </a:solidFill>
              <a:latin typeface="+mn-lt"/>
              <a:ea typeface="+mn-ea"/>
              <a:cs typeface="+mn-cs"/>
            </a:endParaRPr>
          </a:p>
        </p:txBody>
      </p:sp>
      <p:sp>
        <p:nvSpPr>
          <p:cNvPr id="24" name="Rectangle 23">
            <a:extLst>
              <a:ext uri="{FF2B5EF4-FFF2-40B4-BE49-F238E27FC236}">
                <a16:creationId xmlns:a16="http://schemas.microsoft.com/office/drawing/2014/main" id="{76E2642F-6025-4B22-A283-9B60F476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C8404622-8223-41C2-99D2-46650E3B539A}"/>
              </a:ext>
            </a:extLst>
          </p:cNvPr>
          <p:cNvSpPr>
            <a:spLocks noGrp="1"/>
          </p:cNvSpPr>
          <p:nvPr>
            <p:ph sz="half" idx="2"/>
          </p:nvPr>
        </p:nvSpPr>
        <p:spPr>
          <a:xfrm>
            <a:off x="1451579" y="2015732"/>
            <a:ext cx="5550357" cy="3450613"/>
          </a:xfrm>
        </p:spPr>
        <p:txBody>
          <a:bodyPr vert="horz" lIns="91440" tIns="45720" rIns="91440" bIns="45720" rtlCol="0" anchor="t">
            <a:normAutofit fontScale="92500"/>
          </a:bodyPr>
          <a:lstStyle/>
          <a:p>
            <a:pPr>
              <a:lnSpc>
                <a:spcPct val="110000"/>
              </a:lnSpc>
            </a:pPr>
            <a:r>
              <a:rPr lang="en-US" sz="1700"/>
              <a:t>The Import school needs to review the Decision Pending section often and…</a:t>
            </a:r>
          </a:p>
          <a:p>
            <a:pPr lvl="1">
              <a:lnSpc>
                <a:spcPct val="110000"/>
              </a:lnSpc>
            </a:pPr>
            <a:r>
              <a:rPr lang="en-US" sz="1700"/>
              <a:t>APPROVE - 	means your school will fund the student or</a:t>
            </a:r>
          </a:p>
          <a:p>
            <a:pPr lvl="1">
              <a:lnSpc>
                <a:spcPct val="110000"/>
              </a:lnSpc>
            </a:pPr>
            <a:r>
              <a:rPr lang="en-US" sz="1700"/>
              <a:t>DENY – is a multi-purpose word</a:t>
            </a:r>
          </a:p>
          <a:p>
            <a:pPr lvl="2">
              <a:lnSpc>
                <a:spcPct val="110000"/>
              </a:lnSpc>
            </a:pPr>
            <a:r>
              <a:rPr lang="en-US" sz="1700"/>
              <a:t>either the school denies the student the award OR</a:t>
            </a:r>
          </a:p>
          <a:p>
            <a:pPr lvl="2">
              <a:lnSpc>
                <a:spcPct val="110000"/>
              </a:lnSpc>
            </a:pPr>
            <a:r>
              <a:rPr lang="en-US" sz="1700"/>
              <a:t>the student declines the award by saying no OR not completing the admission application process or</a:t>
            </a:r>
          </a:p>
          <a:p>
            <a:pPr lvl="1">
              <a:lnSpc>
                <a:spcPct val="110000"/>
              </a:lnSpc>
            </a:pPr>
            <a:r>
              <a:rPr lang="en-US" sz="1700"/>
              <a:t>WAITLIST – means you will consider the student should a spot become available</a:t>
            </a:r>
          </a:p>
        </p:txBody>
      </p:sp>
      <p:grpSp>
        <p:nvGrpSpPr>
          <p:cNvPr id="26" name="Group 25">
            <a:extLst>
              <a:ext uri="{FF2B5EF4-FFF2-40B4-BE49-F238E27FC236}">
                <a16:creationId xmlns:a16="http://schemas.microsoft.com/office/drawing/2014/main" id="{447C2785-96A0-48E9-A4E1-3E0DD3C4B6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7" name="Rectangle 26">
              <a:extLst>
                <a:ext uri="{FF2B5EF4-FFF2-40B4-BE49-F238E27FC236}">
                  <a16:creationId xmlns:a16="http://schemas.microsoft.com/office/drawing/2014/main" id="{4719DBFA-503D-4176-91F9-F5264971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3365FB-D39D-4CCB-B9D7-70896EA52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D87176B-036A-46E9-88B6-B602D3C1C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659D27-DFD1-487D-A1C4-8E129EE5D648}"/>
              </a:ext>
            </a:extLst>
          </p:cNvPr>
          <p:cNvPicPr>
            <a:picLocks noChangeAspect="1"/>
          </p:cNvPicPr>
          <p:nvPr/>
        </p:nvPicPr>
        <p:blipFill>
          <a:blip r:embed="rId4"/>
          <a:stretch>
            <a:fillRect/>
          </a:stretch>
        </p:blipFill>
        <p:spPr>
          <a:xfrm>
            <a:off x="8075058" y="3339664"/>
            <a:ext cx="2799103" cy="1581492"/>
          </a:xfrm>
          <a:prstGeom prst="rect">
            <a:avLst/>
          </a:prstGeom>
        </p:spPr>
      </p:pic>
      <p:pic>
        <p:nvPicPr>
          <p:cNvPr id="3" name="Content Placeholder 2">
            <a:extLst>
              <a:ext uri="{FF2B5EF4-FFF2-40B4-BE49-F238E27FC236}">
                <a16:creationId xmlns:a16="http://schemas.microsoft.com/office/drawing/2014/main" id="{2FFEF175-217F-4EC3-BF4D-0959587C1A43}"/>
              </a:ext>
            </a:extLst>
          </p:cNvPr>
          <p:cNvPicPr>
            <a:picLocks noGrp="1" noChangeAspect="1"/>
          </p:cNvPicPr>
          <p:nvPr>
            <p:ph sz="half" idx="1"/>
          </p:nvPr>
        </p:nvPicPr>
        <p:blipFill>
          <a:blip r:embed="rId5"/>
          <a:stretch>
            <a:fillRect/>
          </a:stretch>
        </p:blipFill>
        <p:spPr>
          <a:xfrm>
            <a:off x="8075057" y="1406707"/>
            <a:ext cx="2799103" cy="1049663"/>
          </a:xfrm>
          <a:prstGeom prst="rect">
            <a:avLst/>
          </a:prstGeom>
        </p:spPr>
      </p:pic>
      <p:sp>
        <p:nvSpPr>
          <p:cNvPr id="5" name="Date Placeholder 4">
            <a:extLst>
              <a:ext uri="{FF2B5EF4-FFF2-40B4-BE49-F238E27FC236}">
                <a16:creationId xmlns:a16="http://schemas.microsoft.com/office/drawing/2014/main" id="{6821CC97-135A-43A5-975F-D386A9E9B233}"/>
              </a:ext>
            </a:extLst>
          </p:cNvPr>
          <p:cNvSpPr>
            <a:spLocks noGrp="1"/>
          </p:cNvSpPr>
          <p:nvPr>
            <p:ph type="dt" sz="half" idx="10"/>
          </p:nvPr>
        </p:nvSpPr>
        <p:spPr>
          <a:xfrm>
            <a:off x="1451579" y="5466345"/>
            <a:ext cx="5550357"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12/5/2019</a:t>
            </a:fld>
            <a:endParaRPr lang="en-US"/>
          </a:p>
        </p:txBody>
      </p:sp>
      <p:pic>
        <p:nvPicPr>
          <p:cNvPr id="32" name="Picture 31">
            <a:extLst>
              <a:ext uri="{FF2B5EF4-FFF2-40B4-BE49-F238E27FC236}">
                <a16:creationId xmlns:a16="http://schemas.microsoft.com/office/drawing/2014/main" id="{AC34D715-F6AF-42BD-B021-F46BF6B54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EA5196A3-0319-4C04-B5B6-D1359F52F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91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F7C4A23-5C27-44D9-B278-B2C209B3EC0D}"/>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a:t>2020-21 TE EZ application email confirmation</a:t>
            </a:r>
          </a:p>
        </p:txBody>
      </p:sp>
      <p:sp>
        <p:nvSpPr>
          <p:cNvPr id="5" name="Slide Number Placeholder 4">
            <a:extLst>
              <a:ext uri="{FF2B5EF4-FFF2-40B4-BE49-F238E27FC236}">
                <a16:creationId xmlns:a16="http://schemas.microsoft.com/office/drawing/2014/main" id="{256C2399-A9B3-459C-9920-6CE23821C0EA}"/>
              </a:ext>
            </a:extLst>
          </p:cNvPr>
          <p:cNvSpPr>
            <a:spLocks noGrp="1"/>
          </p:cNvSpPr>
          <p:nvPr>
            <p:ph type="sldNum" sz="quarter" idx="12"/>
          </p:nvPr>
        </p:nvSpPr>
        <p:spPr>
          <a:xfrm>
            <a:off x="655218" y="798973"/>
            <a:ext cx="811019" cy="503579"/>
          </a:xfrm>
        </p:spPr>
        <p:txBody>
          <a:bodyPr vert="horz" lIns="91440" tIns="45720" rIns="91440" bIns="45720" rtlCol="0" anchor="t">
            <a:normAutofit/>
          </a:bodyPr>
          <a:lstStyle/>
          <a:p>
            <a:pPr algn="l">
              <a:lnSpc>
                <a:spcPct val="90000"/>
              </a:lnSpc>
              <a:spcAft>
                <a:spcPts val="600"/>
              </a:spcAft>
            </a:pPr>
            <a:fld id="{4FAB73BC-B049-4115-A692-8D63A059BFB8}" type="slidenum">
              <a:rPr lang="en-US" smtClean="0"/>
              <a:pPr algn="l">
                <a:lnSpc>
                  <a:spcPct val="90000"/>
                </a:lnSpc>
                <a:spcAft>
                  <a:spcPts val="600"/>
                </a:spcAft>
              </a:pPr>
              <a:t>27</a:t>
            </a:fld>
            <a:endParaRPr lang="en-US"/>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2021596-CA54-43D8-91D4-C43CD3368791}"/>
              </a:ext>
            </a:extLst>
          </p:cNvPr>
          <p:cNvPicPr>
            <a:picLocks noGrp="1" noChangeAspect="1"/>
          </p:cNvPicPr>
          <p:nvPr>
            <p:ph idx="1"/>
          </p:nvPr>
        </p:nvPicPr>
        <p:blipFill>
          <a:blip r:embed="rId4"/>
          <a:stretch>
            <a:fillRect/>
          </a:stretch>
        </p:blipFill>
        <p:spPr>
          <a:xfrm>
            <a:off x="4618374" y="1620067"/>
            <a:ext cx="6282919" cy="2858728"/>
          </a:xfrm>
          <a:prstGeom prst="rect">
            <a:avLst/>
          </a:prstGeom>
        </p:spPr>
      </p:pic>
      <p:sp>
        <p:nvSpPr>
          <p:cNvPr id="4" name="Date Placeholder 3">
            <a:extLst>
              <a:ext uri="{FF2B5EF4-FFF2-40B4-BE49-F238E27FC236}">
                <a16:creationId xmlns:a16="http://schemas.microsoft.com/office/drawing/2014/main" id="{FAECBFF3-7F8D-4919-A962-BF5E888E8750}"/>
              </a:ext>
            </a:extLst>
          </p:cNvPr>
          <p:cNvSpPr>
            <a:spLocks noGrp="1"/>
          </p:cNvSpPr>
          <p:nvPr>
            <p:ph type="dt" sz="half" idx="10"/>
          </p:nvPr>
        </p:nvSpPr>
        <p:spPr>
          <a:xfrm>
            <a:off x="657760" y="5485654"/>
            <a:ext cx="2825459" cy="309201"/>
          </a:xfrm>
        </p:spPr>
        <p:txBody>
          <a:bodyPr vert="horz" lIns="91440" tIns="45720" rIns="91440" bIns="45720" rtlCol="0" anchor="ctr">
            <a:normAutofit/>
          </a:bodyPr>
          <a:lstStyle/>
          <a:p>
            <a:pPr algn="l">
              <a:spcAft>
                <a:spcPts val="600"/>
              </a:spcAft>
            </a:pPr>
            <a:fld id="{6F11E599-42B8-402E-A5F8-0FEAFAF24C58}" type="datetime1">
              <a:rPr lang="en-US" smtClean="0"/>
              <a:pPr algn="l">
                <a:spcAft>
                  <a:spcPts val="600"/>
                </a:spcAft>
              </a:pPr>
              <a:t>12/5/2019</a:t>
            </a:fld>
            <a:endParaRPr lang="en-US"/>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757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5DF4-CF2F-47DA-B046-8190DE9F286C}"/>
              </a:ext>
            </a:extLst>
          </p:cNvPr>
          <p:cNvSpPr>
            <a:spLocks noGrp="1"/>
          </p:cNvSpPr>
          <p:nvPr>
            <p:ph type="title"/>
          </p:nvPr>
        </p:nvSpPr>
        <p:spPr/>
        <p:txBody>
          <a:bodyPr/>
          <a:lstStyle/>
          <a:p>
            <a:r>
              <a:rPr lang="en-US" dirty="0"/>
              <a:t>2020-21 application process – import </a:t>
            </a:r>
          </a:p>
        </p:txBody>
      </p:sp>
      <p:pic>
        <p:nvPicPr>
          <p:cNvPr id="7" name="Content Placeholder 6">
            <a:extLst>
              <a:ext uri="{FF2B5EF4-FFF2-40B4-BE49-F238E27FC236}">
                <a16:creationId xmlns:a16="http://schemas.microsoft.com/office/drawing/2014/main" id="{EBD98DBE-321F-4F75-A803-F13DF0579767}"/>
              </a:ext>
            </a:extLst>
          </p:cNvPr>
          <p:cNvPicPr>
            <a:picLocks noGrp="1" noChangeAspect="1"/>
          </p:cNvPicPr>
          <p:nvPr>
            <p:ph sz="half" idx="1"/>
          </p:nvPr>
        </p:nvPicPr>
        <p:blipFill>
          <a:blip r:embed="rId3"/>
          <a:stretch>
            <a:fillRect/>
          </a:stretch>
        </p:blipFill>
        <p:spPr>
          <a:xfrm>
            <a:off x="1447800" y="2183515"/>
            <a:ext cx="4645025" cy="3103745"/>
          </a:xfrm>
          <a:prstGeom prst="rect">
            <a:avLst/>
          </a:prstGeom>
        </p:spPr>
      </p:pic>
      <p:sp>
        <p:nvSpPr>
          <p:cNvPr id="4" name="Content Placeholder 3">
            <a:extLst>
              <a:ext uri="{FF2B5EF4-FFF2-40B4-BE49-F238E27FC236}">
                <a16:creationId xmlns:a16="http://schemas.microsoft.com/office/drawing/2014/main" id="{D7288CA9-4847-44BF-A18C-ECA6C9B8A1AC}"/>
              </a:ext>
            </a:extLst>
          </p:cNvPr>
          <p:cNvSpPr>
            <a:spLocks noGrp="1"/>
          </p:cNvSpPr>
          <p:nvPr>
            <p:ph sz="half" idx="2"/>
          </p:nvPr>
        </p:nvSpPr>
        <p:spPr>
          <a:xfrm>
            <a:off x="6629836" y="2063115"/>
            <a:ext cx="4645152" cy="3441520"/>
          </a:xfrm>
        </p:spPr>
        <p:txBody>
          <a:bodyPr/>
          <a:lstStyle/>
          <a:p>
            <a:r>
              <a:rPr lang="en-US" dirty="0"/>
              <a:t>When approving an IMPORT application you click Approved, one of the three tuition options AND the tuition amount</a:t>
            </a:r>
          </a:p>
          <a:p>
            <a:r>
              <a:rPr lang="en-US" dirty="0"/>
              <a:t>Comments are shared with the EXPORT school</a:t>
            </a:r>
          </a:p>
          <a:p>
            <a:r>
              <a:rPr lang="en-US" dirty="0"/>
              <a:t>Be sure to click Update Application</a:t>
            </a:r>
          </a:p>
        </p:txBody>
      </p:sp>
      <p:sp>
        <p:nvSpPr>
          <p:cNvPr id="5" name="Date Placeholder 4">
            <a:extLst>
              <a:ext uri="{FF2B5EF4-FFF2-40B4-BE49-F238E27FC236}">
                <a16:creationId xmlns:a16="http://schemas.microsoft.com/office/drawing/2014/main" id="{7CF26C15-5C4E-4350-9B04-8A75DCE8ECE8}"/>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268CF2B7-6A47-43E0-AD54-80F014D6950E}"/>
              </a:ext>
            </a:extLst>
          </p:cNvPr>
          <p:cNvSpPr>
            <a:spLocks noGrp="1"/>
          </p:cNvSpPr>
          <p:nvPr>
            <p:ph type="sldNum" sz="quarter" idx="12"/>
          </p:nvPr>
        </p:nvSpPr>
        <p:spPr/>
        <p:txBody>
          <a:bodyPr/>
          <a:lstStyle/>
          <a:p>
            <a:fld id="{4FAB73BC-B049-4115-A692-8D63A059BFB8}" type="slidenum">
              <a:rPr lang="en-US" smtClean="0"/>
              <a:pPr/>
              <a:t>28</a:t>
            </a:fld>
            <a:endParaRPr lang="en-US" dirty="0"/>
          </a:p>
        </p:txBody>
      </p:sp>
      <p:cxnSp>
        <p:nvCxnSpPr>
          <p:cNvPr id="9" name="Straight Arrow Connector 8">
            <a:extLst>
              <a:ext uri="{FF2B5EF4-FFF2-40B4-BE49-F238E27FC236}">
                <a16:creationId xmlns:a16="http://schemas.microsoft.com/office/drawing/2014/main" id="{2792222D-AFB4-4168-932D-32A1B811349D}"/>
              </a:ext>
            </a:extLst>
          </p:cNvPr>
          <p:cNvCxnSpPr>
            <a:cxnSpLocks/>
          </p:cNvCxnSpPr>
          <p:nvPr/>
        </p:nvCxnSpPr>
        <p:spPr>
          <a:xfrm flipH="1" flipV="1">
            <a:off x="4040777" y="2481943"/>
            <a:ext cx="3692434" cy="121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819014B-E5FC-49CB-B5F4-CCB9FCFC1D91}"/>
              </a:ext>
            </a:extLst>
          </p:cNvPr>
          <p:cNvCxnSpPr/>
          <p:nvPr/>
        </p:nvCxnSpPr>
        <p:spPr>
          <a:xfrm flipH="1">
            <a:off x="4223657" y="3161211"/>
            <a:ext cx="5834743" cy="60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5FD5718-AC3A-472F-A14E-703EBAB727B5}"/>
              </a:ext>
            </a:extLst>
          </p:cNvPr>
          <p:cNvCxnSpPr/>
          <p:nvPr/>
        </p:nvCxnSpPr>
        <p:spPr>
          <a:xfrm flipH="1">
            <a:off x="4406537" y="2734491"/>
            <a:ext cx="5921829" cy="7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BCD94D-8E8D-4BAC-A34F-2185F0B8CFB6}"/>
              </a:ext>
            </a:extLst>
          </p:cNvPr>
          <p:cNvCxnSpPr/>
          <p:nvPr/>
        </p:nvCxnSpPr>
        <p:spPr>
          <a:xfrm flipH="1">
            <a:off x="4746171" y="2734491"/>
            <a:ext cx="5547360" cy="200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9E6C61-CD54-43C8-8DD4-3B62D6FD162F}"/>
              </a:ext>
            </a:extLst>
          </p:cNvPr>
          <p:cNvCxnSpPr/>
          <p:nvPr/>
        </p:nvCxnSpPr>
        <p:spPr>
          <a:xfrm flipH="1">
            <a:off x="4659086" y="2734491"/>
            <a:ext cx="5669280" cy="339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10DFFC3-6B49-4C56-91B7-61FDD955121F}"/>
              </a:ext>
            </a:extLst>
          </p:cNvPr>
          <p:cNvCxnSpPr/>
          <p:nvPr/>
        </p:nvCxnSpPr>
        <p:spPr>
          <a:xfrm flipH="1">
            <a:off x="4606834" y="3635830"/>
            <a:ext cx="4093029" cy="195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98131C-65C0-4D08-B1E2-1FF2DDB7128A}"/>
              </a:ext>
            </a:extLst>
          </p:cNvPr>
          <p:cNvCxnSpPr/>
          <p:nvPr/>
        </p:nvCxnSpPr>
        <p:spPr>
          <a:xfrm flipH="1">
            <a:off x="4746171" y="4493623"/>
            <a:ext cx="5399314" cy="43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picture containing flying, group, tree, large&#10;&#10;Description automatically generated">
            <a:extLst>
              <a:ext uri="{FF2B5EF4-FFF2-40B4-BE49-F238E27FC236}">
                <a16:creationId xmlns:a16="http://schemas.microsoft.com/office/drawing/2014/main" id="{8DC43C0C-A1F1-4CBB-8047-131A47B7DD5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735056" y="5272548"/>
            <a:ext cx="1336650" cy="780563"/>
          </a:xfrm>
          <a:prstGeom prst="rect">
            <a:avLst/>
          </a:prstGeom>
        </p:spPr>
      </p:pic>
      <p:sp>
        <p:nvSpPr>
          <p:cNvPr id="10" name="TextBox 9">
            <a:extLst>
              <a:ext uri="{FF2B5EF4-FFF2-40B4-BE49-F238E27FC236}">
                <a16:creationId xmlns:a16="http://schemas.microsoft.com/office/drawing/2014/main" id="{160AD864-8299-498B-A53B-322F38350BB4}"/>
              </a:ext>
            </a:extLst>
          </p:cNvPr>
          <p:cNvSpPr txBox="1"/>
          <p:nvPr/>
        </p:nvSpPr>
        <p:spPr>
          <a:xfrm>
            <a:off x="10735056" y="6238224"/>
            <a:ext cx="1336650" cy="507831"/>
          </a:xfrm>
          <a:prstGeom prst="rect">
            <a:avLst/>
          </a:prstGeom>
          <a:noFill/>
        </p:spPr>
        <p:txBody>
          <a:bodyPr wrap="square" rtlCol="0">
            <a:spAutoFit/>
          </a:bodyPr>
          <a:lstStyle/>
          <a:p>
            <a:r>
              <a:rPr lang="en-US" sz="900">
                <a:hlinkClick r:id="rId5" tooltip="http://www.freeimageslive.co.uk/free_stock_image/candy-canes-jpg"/>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2788857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0B1-9B04-48E1-B2BE-E426C5B83151}"/>
              </a:ext>
            </a:extLst>
          </p:cNvPr>
          <p:cNvSpPr>
            <a:spLocks noGrp="1"/>
          </p:cNvSpPr>
          <p:nvPr>
            <p:ph type="title"/>
          </p:nvPr>
        </p:nvSpPr>
        <p:spPr/>
        <p:txBody>
          <a:bodyPr/>
          <a:lstStyle/>
          <a:p>
            <a:r>
              <a:rPr lang="en-US" dirty="0"/>
              <a:t>2020-21 application process – email communication</a:t>
            </a:r>
          </a:p>
        </p:txBody>
      </p:sp>
      <p:sp>
        <p:nvSpPr>
          <p:cNvPr id="5" name="Date Placeholder 4">
            <a:extLst>
              <a:ext uri="{FF2B5EF4-FFF2-40B4-BE49-F238E27FC236}">
                <a16:creationId xmlns:a16="http://schemas.microsoft.com/office/drawing/2014/main" id="{A45195BA-8923-4EEA-BD22-FE6A92338D7F}"/>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FE465F44-3F14-4ED4-9C2A-1BA0AF9271C2}"/>
              </a:ext>
            </a:extLst>
          </p:cNvPr>
          <p:cNvSpPr>
            <a:spLocks noGrp="1"/>
          </p:cNvSpPr>
          <p:nvPr>
            <p:ph type="sldNum" sz="quarter" idx="12"/>
          </p:nvPr>
        </p:nvSpPr>
        <p:spPr/>
        <p:txBody>
          <a:bodyPr/>
          <a:lstStyle/>
          <a:p>
            <a:fld id="{4FAB73BC-B049-4115-A692-8D63A059BFB8}" type="slidenum">
              <a:rPr lang="en-US" smtClean="0"/>
              <a:pPr/>
              <a:t>29</a:t>
            </a:fld>
            <a:endParaRPr lang="en-US" dirty="0"/>
          </a:p>
        </p:txBody>
      </p:sp>
      <p:pic>
        <p:nvPicPr>
          <p:cNvPr id="11" name="Content Placeholder 10">
            <a:extLst>
              <a:ext uri="{FF2B5EF4-FFF2-40B4-BE49-F238E27FC236}">
                <a16:creationId xmlns:a16="http://schemas.microsoft.com/office/drawing/2014/main" id="{543A5992-FF20-4E50-950E-BF2008AAEA0B}"/>
              </a:ext>
            </a:extLst>
          </p:cNvPr>
          <p:cNvPicPr>
            <a:picLocks noGrp="1" noChangeAspect="1"/>
          </p:cNvPicPr>
          <p:nvPr>
            <p:ph sz="half" idx="2"/>
          </p:nvPr>
        </p:nvPicPr>
        <p:blipFill>
          <a:blip r:embed="rId3"/>
          <a:stretch>
            <a:fillRect/>
          </a:stretch>
        </p:blipFill>
        <p:spPr>
          <a:xfrm>
            <a:off x="6413500" y="2158668"/>
            <a:ext cx="4645025" cy="3153440"/>
          </a:xfrm>
          <a:prstGeom prst="rect">
            <a:avLst/>
          </a:prstGeom>
        </p:spPr>
      </p:pic>
      <p:pic>
        <p:nvPicPr>
          <p:cNvPr id="14" name="Content Placeholder 13">
            <a:extLst>
              <a:ext uri="{FF2B5EF4-FFF2-40B4-BE49-F238E27FC236}">
                <a16:creationId xmlns:a16="http://schemas.microsoft.com/office/drawing/2014/main" id="{226CADA2-8B79-4AFD-98FA-798F21201BEC}"/>
              </a:ext>
            </a:extLst>
          </p:cNvPr>
          <p:cNvPicPr>
            <a:picLocks noGrp="1" noChangeAspect="1"/>
          </p:cNvPicPr>
          <p:nvPr>
            <p:ph sz="half" idx="1"/>
          </p:nvPr>
        </p:nvPicPr>
        <p:blipFill>
          <a:blip r:embed="rId4"/>
          <a:stretch>
            <a:fillRect/>
          </a:stretch>
        </p:blipFill>
        <p:spPr>
          <a:xfrm>
            <a:off x="1447800" y="2158668"/>
            <a:ext cx="4645025" cy="3153440"/>
          </a:xfrm>
          <a:prstGeom prst="rect">
            <a:avLst/>
          </a:prstGeom>
        </p:spPr>
      </p:pic>
      <p:sp>
        <p:nvSpPr>
          <p:cNvPr id="15" name="Rectangle 14">
            <a:extLst>
              <a:ext uri="{FF2B5EF4-FFF2-40B4-BE49-F238E27FC236}">
                <a16:creationId xmlns:a16="http://schemas.microsoft.com/office/drawing/2014/main" id="{F3C14F1C-BA35-4AD1-9C66-436434896628}"/>
              </a:ext>
            </a:extLst>
          </p:cNvPr>
          <p:cNvSpPr/>
          <p:nvPr/>
        </p:nvSpPr>
        <p:spPr>
          <a:xfrm>
            <a:off x="3222171" y="2682240"/>
            <a:ext cx="1854926"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 email</a:t>
            </a:r>
          </a:p>
        </p:txBody>
      </p:sp>
      <p:sp>
        <p:nvSpPr>
          <p:cNvPr id="16" name="Rectangle 15">
            <a:extLst>
              <a:ext uri="{FF2B5EF4-FFF2-40B4-BE49-F238E27FC236}">
                <a16:creationId xmlns:a16="http://schemas.microsoft.com/office/drawing/2014/main" id="{D1327164-C3D2-43D9-AAF9-5871F625EB86}"/>
              </a:ext>
            </a:extLst>
          </p:cNvPr>
          <p:cNvSpPr/>
          <p:nvPr/>
        </p:nvSpPr>
        <p:spPr>
          <a:xfrm>
            <a:off x="7867195" y="2804160"/>
            <a:ext cx="2330541"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email</a:t>
            </a:r>
          </a:p>
        </p:txBody>
      </p:sp>
      <p:sp>
        <p:nvSpPr>
          <p:cNvPr id="17" name="Rectangle 16">
            <a:extLst>
              <a:ext uri="{FF2B5EF4-FFF2-40B4-BE49-F238E27FC236}">
                <a16:creationId xmlns:a16="http://schemas.microsoft.com/office/drawing/2014/main" id="{1C950C77-D9EB-45A9-B810-33BAA4BCEE96}"/>
              </a:ext>
            </a:extLst>
          </p:cNvPr>
          <p:cNvSpPr/>
          <p:nvPr/>
        </p:nvSpPr>
        <p:spPr>
          <a:xfrm>
            <a:off x="69667" y="5380672"/>
            <a:ext cx="11843657" cy="646331"/>
          </a:xfrm>
          <a:prstGeom prst="rect">
            <a:avLst/>
          </a:prstGeom>
        </p:spPr>
        <p:txBody>
          <a:bodyPr wrap="square">
            <a:spAutoFit/>
          </a:bodyPr>
          <a:lstStyle/>
          <a:p>
            <a:r>
              <a:rPr lang="en-US" dirty="0"/>
              <a:t>Above is an example of a NEW TE scholar email.  These emails are mailed from a </a:t>
            </a:r>
            <a:r>
              <a:rPr lang="en-US" dirty="0" err="1"/>
              <a:t>NoReply</a:t>
            </a:r>
            <a:r>
              <a:rPr lang="en-US" dirty="0"/>
              <a:t> email address.  </a:t>
            </a:r>
          </a:p>
          <a:p>
            <a:r>
              <a:rPr lang="en-US" dirty="0"/>
              <a:t>This email box is not monitored.  No emails for deny, withdraw, or waitlist are sent to families.</a:t>
            </a:r>
          </a:p>
        </p:txBody>
      </p:sp>
    </p:spTree>
    <p:extLst>
      <p:ext uri="{BB962C8B-B14F-4D97-AF65-F5344CB8AC3E}">
        <p14:creationId xmlns:p14="http://schemas.microsoft.com/office/powerpoint/2010/main" val="348050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4" name="Rectangle 23">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F436F-1039-4411-9371-2440B527AB49}"/>
              </a:ext>
            </a:extLst>
          </p:cNvPr>
          <p:cNvSpPr>
            <a:spLocks noGrp="1"/>
          </p:cNvSpPr>
          <p:nvPr>
            <p:ph type="title"/>
          </p:nvPr>
        </p:nvSpPr>
        <p:spPr>
          <a:xfrm>
            <a:off x="5078896" y="643467"/>
            <a:ext cx="5975956" cy="4127545"/>
          </a:xfrm>
        </p:spPr>
        <p:txBody>
          <a:bodyPr vert="horz" lIns="91440" tIns="45720" rIns="91440" bIns="0" rtlCol="0" anchor="ctr">
            <a:normAutofit/>
          </a:bodyPr>
          <a:lstStyle/>
          <a:p>
            <a:r>
              <a:rPr lang="en-US" sz="4800" dirty="0"/>
              <a:t>Enrollment  Report </a:t>
            </a:r>
            <a:br>
              <a:rPr lang="en-US" sz="4800" dirty="0"/>
            </a:br>
            <a:r>
              <a:rPr lang="en-US" sz="4800" dirty="0"/>
              <a:t>Review</a:t>
            </a:r>
          </a:p>
        </p:txBody>
      </p:sp>
      <p:sp>
        <p:nvSpPr>
          <p:cNvPr id="26" name="Rectangle 25">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BDEF75-B3E9-41A3-88DA-F307685229E9}"/>
              </a:ext>
            </a:extLst>
          </p:cNvPr>
          <p:cNvSpPr>
            <a:spLocks noGrp="1"/>
          </p:cNvSpPr>
          <p:nvPr>
            <p:ph sz="half" idx="2"/>
          </p:nvPr>
        </p:nvSpPr>
        <p:spPr>
          <a:xfrm>
            <a:off x="5078896" y="5118231"/>
            <a:ext cx="5975956" cy="977621"/>
          </a:xfrm>
        </p:spPr>
        <p:txBody>
          <a:bodyPr vert="horz" lIns="91440" tIns="91440" rIns="91440" bIns="91440" rtlCol="0">
            <a:normAutofit/>
          </a:bodyPr>
          <a:lstStyle/>
          <a:p>
            <a:pPr marL="0" indent="0">
              <a:buNone/>
            </a:pPr>
            <a:r>
              <a:rPr lang="en-US" sz="1800" cap="all" dirty="0">
                <a:solidFill>
                  <a:srgbClr val="FFFFFF"/>
                </a:solidFill>
              </a:rPr>
              <a:t>Open your Enrollment Report</a:t>
            </a:r>
          </a:p>
        </p:txBody>
      </p:sp>
      <p:pic>
        <p:nvPicPr>
          <p:cNvPr id="9" name="Content Placeholder 8">
            <a:extLst>
              <a:ext uri="{FF2B5EF4-FFF2-40B4-BE49-F238E27FC236}">
                <a16:creationId xmlns:a16="http://schemas.microsoft.com/office/drawing/2014/main" id="{5EEE23C7-4F30-42E5-A8E8-C0BF4C9BF421}"/>
              </a:ext>
            </a:extLst>
          </p:cNvPr>
          <p:cNvPicPr>
            <a:picLocks noGrp="1" noChangeAspect="1"/>
          </p:cNvPicPr>
          <p:nvPr>
            <p:ph sz="half" idx="1"/>
          </p:nvPr>
        </p:nvPicPr>
        <p:blipFill rotWithShape="1">
          <a:blip r:embed="rId4"/>
          <a:srcRect t="3901" r="2" b="10932"/>
          <a:stretch/>
        </p:blipFill>
        <p:spPr>
          <a:xfrm>
            <a:off x="3179" y="-2"/>
            <a:ext cx="4651117" cy="6858002"/>
          </a:xfrm>
          <a:prstGeom prst="rect">
            <a:avLst/>
          </a:prstGeom>
        </p:spPr>
      </p:pic>
      <p:sp>
        <p:nvSpPr>
          <p:cNvPr id="6" name="Slide Number Placeholder 5">
            <a:extLst>
              <a:ext uri="{FF2B5EF4-FFF2-40B4-BE49-F238E27FC236}">
                <a16:creationId xmlns:a16="http://schemas.microsoft.com/office/drawing/2014/main" id="{CDDF0F32-DFE4-4EC6-AF09-DF3EFC96F433}"/>
              </a:ext>
            </a:extLst>
          </p:cNvPr>
          <p:cNvSpPr>
            <a:spLocks noGrp="1"/>
          </p:cNvSpPr>
          <p:nvPr>
            <p:ph type="sldNum" sz="quarter" idx="12"/>
          </p:nvPr>
        </p:nvSpPr>
        <p:spPr>
          <a:xfrm>
            <a:off x="10796272" y="299238"/>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3</a:t>
            </a:fld>
            <a:endParaRPr lang="en-US"/>
          </a:p>
        </p:txBody>
      </p:sp>
      <p:sp>
        <p:nvSpPr>
          <p:cNvPr id="5" name="Date Placeholder 4">
            <a:extLst>
              <a:ext uri="{FF2B5EF4-FFF2-40B4-BE49-F238E27FC236}">
                <a16:creationId xmlns:a16="http://schemas.microsoft.com/office/drawing/2014/main" id="{7908FEFF-6F07-46C8-909F-8DF9A2C7B01E}"/>
              </a:ext>
            </a:extLst>
          </p:cNvPr>
          <p:cNvSpPr>
            <a:spLocks noGrp="1"/>
          </p:cNvSpPr>
          <p:nvPr>
            <p:ph type="dt" sz="half" idx="10"/>
          </p:nvPr>
        </p:nvSpPr>
        <p:spPr>
          <a:xfrm>
            <a:off x="10052811" y="6319246"/>
            <a:ext cx="1554480" cy="309201"/>
          </a:xfrm>
        </p:spPr>
        <p:txBody>
          <a:bodyPr vert="horz" lIns="91440" tIns="45720" rIns="91440" bIns="45720" rtlCol="0" anchor="ctr">
            <a:normAutofit/>
          </a:bodyPr>
          <a:lstStyle/>
          <a:p>
            <a:pPr>
              <a:spcAft>
                <a:spcPts val="600"/>
              </a:spcAft>
            </a:pPr>
            <a:fld id="{0A295F8E-1A36-4629-8F26-5F44687EC50D}" type="datetime1">
              <a:rPr lang="en-US">
                <a:solidFill>
                  <a:srgbClr val="FFFFFF"/>
                </a:solidFill>
              </a:rPr>
              <a:pPr>
                <a:spcAft>
                  <a:spcPts val="600"/>
                </a:spcAft>
              </a:pPr>
              <a:t>12/5/2019</a:t>
            </a:fld>
            <a:endParaRPr lang="en-US">
              <a:solidFill>
                <a:srgbClr val="FFFFFF"/>
              </a:solidFill>
            </a:endParaRPr>
          </a:p>
        </p:txBody>
      </p:sp>
      <p:cxnSp>
        <p:nvCxnSpPr>
          <p:cNvPr id="11" name="Straight Arrow Connector 10">
            <a:extLst>
              <a:ext uri="{FF2B5EF4-FFF2-40B4-BE49-F238E27FC236}">
                <a16:creationId xmlns:a16="http://schemas.microsoft.com/office/drawing/2014/main" id="{A078999C-7176-47A1-A40F-1A711D3406F9}"/>
              </a:ext>
            </a:extLst>
          </p:cNvPr>
          <p:cNvCxnSpPr>
            <a:cxnSpLocks/>
          </p:cNvCxnSpPr>
          <p:nvPr/>
        </p:nvCxnSpPr>
        <p:spPr>
          <a:xfrm flipH="1">
            <a:off x="1956620" y="2562231"/>
            <a:ext cx="3566728" cy="1947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358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27E749E-F60C-4B79-BA7B-C8C4304A5AD8}"/>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a:t>Telo</a:t>
            </a:r>
            <a:r>
              <a:rPr lang="en-US" dirty="0"/>
              <a:t> report options</a:t>
            </a:r>
          </a:p>
        </p:txBody>
      </p:sp>
      <p:sp>
        <p:nvSpPr>
          <p:cNvPr id="6" name="Slide Number Placeholder 5">
            <a:extLst>
              <a:ext uri="{FF2B5EF4-FFF2-40B4-BE49-F238E27FC236}">
                <a16:creationId xmlns:a16="http://schemas.microsoft.com/office/drawing/2014/main" id="{BF8E0657-1AC2-4D89-A932-9BEFC3E7CC54}"/>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30</a:t>
            </a:fld>
            <a:endParaRPr lang="en-US"/>
          </a:p>
        </p:txBody>
      </p:sp>
      <p:sp>
        <p:nvSpPr>
          <p:cNvPr id="24" name="Rectangle 23">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0AB2E9B9-4BCA-44DB-BBF6-9851706D1241}"/>
              </a:ext>
            </a:extLst>
          </p:cNvPr>
          <p:cNvSpPr>
            <a:spLocks noGrp="1"/>
          </p:cNvSpPr>
          <p:nvPr>
            <p:ph sz="half" idx="2"/>
          </p:nvPr>
        </p:nvSpPr>
        <p:spPr>
          <a:xfrm>
            <a:off x="1451580" y="2015732"/>
            <a:ext cx="5550355" cy="3450613"/>
          </a:xfrm>
        </p:spPr>
        <p:txBody>
          <a:bodyPr vert="horz" lIns="91440" tIns="45720" rIns="91440" bIns="45720" rtlCol="0" anchor="t">
            <a:normAutofit/>
          </a:bodyPr>
          <a:lstStyle/>
          <a:p>
            <a:r>
              <a:rPr lang="en-US" dirty="0"/>
              <a:t>Firefox or Chrome work best with the TE portal</a:t>
            </a:r>
          </a:p>
          <a:p>
            <a:r>
              <a:rPr lang="en-US" dirty="0"/>
              <a:t>Reports can be downloaded and then uploaded to your CSM system</a:t>
            </a:r>
          </a:p>
          <a:p>
            <a:r>
              <a:rPr lang="en-US" dirty="0"/>
              <a:t>The details presented in the report are the details entered on the application either by the family or TELO</a:t>
            </a:r>
          </a:p>
        </p:txBody>
      </p:sp>
      <p:grpSp>
        <p:nvGrpSpPr>
          <p:cNvPr id="26" name="Group 25">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7" name="Rectangle 26">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CB2E54E-E68F-4CC6-84DB-3D849A673337}"/>
              </a:ext>
            </a:extLst>
          </p:cNvPr>
          <p:cNvPicPr>
            <a:picLocks noGrp="1" noChangeAspect="1"/>
          </p:cNvPicPr>
          <p:nvPr>
            <p:ph sz="half" idx="1"/>
          </p:nvPr>
        </p:nvPicPr>
        <p:blipFill>
          <a:blip r:embed="rId4"/>
          <a:stretch>
            <a:fillRect/>
          </a:stretch>
        </p:blipFill>
        <p:spPr>
          <a:xfrm>
            <a:off x="8278750" y="1116345"/>
            <a:ext cx="2474349" cy="3866172"/>
          </a:xfrm>
          <a:prstGeom prst="rect">
            <a:avLst/>
          </a:prstGeom>
        </p:spPr>
      </p:pic>
      <p:sp>
        <p:nvSpPr>
          <p:cNvPr id="5" name="Date Placeholder 4">
            <a:extLst>
              <a:ext uri="{FF2B5EF4-FFF2-40B4-BE49-F238E27FC236}">
                <a16:creationId xmlns:a16="http://schemas.microsoft.com/office/drawing/2014/main" id="{C2426F86-072B-476A-AB63-A716ED3CF394}"/>
              </a:ext>
            </a:extLst>
          </p:cNvPr>
          <p:cNvSpPr>
            <a:spLocks noGrp="1"/>
          </p:cNvSpPr>
          <p:nvPr>
            <p:ph type="dt" sz="half" idx="10"/>
          </p:nvPr>
        </p:nvSpPr>
        <p:spPr>
          <a:xfrm>
            <a:off x="1451580" y="5477468"/>
            <a:ext cx="5550355"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12/5/2019</a:t>
            </a:fld>
            <a:endParaRPr lang="en-US"/>
          </a:p>
        </p:txBody>
      </p:sp>
      <p:pic>
        <p:nvPicPr>
          <p:cNvPr id="32" name="Picture 31">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43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9B7D-8BCB-4B38-A701-B0D8F723D36A}"/>
              </a:ext>
            </a:extLst>
          </p:cNvPr>
          <p:cNvSpPr>
            <a:spLocks noGrp="1"/>
          </p:cNvSpPr>
          <p:nvPr>
            <p:ph type="title"/>
          </p:nvPr>
        </p:nvSpPr>
        <p:spPr/>
        <p:txBody>
          <a:bodyPr/>
          <a:lstStyle/>
          <a:p>
            <a:r>
              <a:rPr lang="en-US" dirty="0" err="1"/>
              <a:t>Telo</a:t>
            </a:r>
            <a:r>
              <a:rPr lang="en-US" dirty="0"/>
              <a:t> report imports/exports</a:t>
            </a:r>
          </a:p>
        </p:txBody>
      </p:sp>
      <p:pic>
        <p:nvPicPr>
          <p:cNvPr id="6" name="Content Placeholder 5">
            <a:extLst>
              <a:ext uri="{FF2B5EF4-FFF2-40B4-BE49-F238E27FC236}">
                <a16:creationId xmlns:a16="http://schemas.microsoft.com/office/drawing/2014/main" id="{672FFCC4-46DC-444E-937F-58F31BD15375}"/>
              </a:ext>
            </a:extLst>
          </p:cNvPr>
          <p:cNvPicPr>
            <a:picLocks noGrp="1" noChangeAspect="1"/>
          </p:cNvPicPr>
          <p:nvPr>
            <p:ph idx="1"/>
          </p:nvPr>
        </p:nvPicPr>
        <p:blipFill>
          <a:blip r:embed="rId3"/>
          <a:stretch>
            <a:fillRect/>
          </a:stretch>
        </p:blipFill>
        <p:spPr>
          <a:xfrm>
            <a:off x="1450975" y="2637255"/>
            <a:ext cx="9604375" cy="2207378"/>
          </a:xfrm>
          <a:prstGeom prst="rect">
            <a:avLst/>
          </a:prstGeom>
        </p:spPr>
      </p:pic>
      <p:sp>
        <p:nvSpPr>
          <p:cNvPr id="4" name="Date Placeholder 3">
            <a:extLst>
              <a:ext uri="{FF2B5EF4-FFF2-40B4-BE49-F238E27FC236}">
                <a16:creationId xmlns:a16="http://schemas.microsoft.com/office/drawing/2014/main" id="{217AFBA8-7677-4972-AD46-FE0153297A0E}"/>
              </a:ext>
            </a:extLst>
          </p:cNvPr>
          <p:cNvSpPr>
            <a:spLocks noGrp="1"/>
          </p:cNvSpPr>
          <p:nvPr>
            <p:ph type="dt" sz="half" idx="10"/>
          </p:nvPr>
        </p:nvSpPr>
        <p:spPr/>
        <p:txBody>
          <a:bodyPr/>
          <a:lstStyle/>
          <a:p>
            <a:fld id="{6F11E599-42B8-402E-A5F8-0FEAFAF24C58}" type="datetime1">
              <a:rPr lang="en-US" smtClean="0"/>
              <a:t>12/5/2019</a:t>
            </a:fld>
            <a:endParaRPr lang="en-US" dirty="0"/>
          </a:p>
        </p:txBody>
      </p:sp>
      <p:sp>
        <p:nvSpPr>
          <p:cNvPr id="5" name="Slide Number Placeholder 4">
            <a:extLst>
              <a:ext uri="{FF2B5EF4-FFF2-40B4-BE49-F238E27FC236}">
                <a16:creationId xmlns:a16="http://schemas.microsoft.com/office/drawing/2014/main" id="{C056F9F5-7402-4180-9E1B-3C66378291D4}"/>
              </a:ext>
            </a:extLst>
          </p:cNvPr>
          <p:cNvSpPr>
            <a:spLocks noGrp="1"/>
          </p:cNvSpPr>
          <p:nvPr>
            <p:ph type="sldNum" sz="quarter" idx="12"/>
          </p:nvPr>
        </p:nvSpPr>
        <p:spPr/>
        <p:txBody>
          <a:bodyPr/>
          <a:lstStyle/>
          <a:p>
            <a:fld id="{4FAB73BC-B049-4115-A692-8D63A059BFB8}" type="slidenum">
              <a:rPr lang="en-US" smtClean="0"/>
              <a:pPr/>
              <a:t>31</a:t>
            </a:fld>
            <a:endParaRPr lang="en-US" dirty="0"/>
          </a:p>
        </p:txBody>
      </p:sp>
      <p:sp>
        <p:nvSpPr>
          <p:cNvPr id="7" name="Rectangle 6">
            <a:extLst>
              <a:ext uri="{FF2B5EF4-FFF2-40B4-BE49-F238E27FC236}">
                <a16:creationId xmlns:a16="http://schemas.microsoft.com/office/drawing/2014/main" id="{9F63B4B8-A75D-4744-83A6-1CF273307FE4}"/>
              </a:ext>
            </a:extLst>
          </p:cNvPr>
          <p:cNvSpPr/>
          <p:nvPr/>
        </p:nvSpPr>
        <p:spPr>
          <a:xfrm>
            <a:off x="1450975" y="5042263"/>
            <a:ext cx="960387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school year is reflective of the end of the academic year.  For example, 2017 is 2016-17</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A13199B-9C6D-4D12-9A63-8937275C66CF}"/>
                  </a:ext>
                </a:extLst>
              </p14:cNvPr>
              <p14:cNvContentPartPr/>
              <p14:nvPr/>
            </p14:nvContentPartPr>
            <p14:xfrm>
              <a:off x="10222131" y="2447846"/>
              <a:ext cx="1091160" cy="897840"/>
            </p14:xfrm>
          </p:contentPart>
        </mc:Choice>
        <mc:Fallback xmlns="">
          <p:pic>
            <p:nvPicPr>
              <p:cNvPr id="8" name="Ink 7">
                <a:extLst>
                  <a:ext uri="{FF2B5EF4-FFF2-40B4-BE49-F238E27FC236}">
                    <a16:creationId xmlns:a16="http://schemas.microsoft.com/office/drawing/2014/main" id="{1A13199B-9C6D-4D12-9A63-8937275C66CF}"/>
                  </a:ext>
                </a:extLst>
              </p:cNvPr>
              <p:cNvPicPr/>
              <p:nvPr/>
            </p:nvPicPr>
            <p:blipFill>
              <a:blip r:embed="rId5"/>
              <a:stretch>
                <a:fillRect/>
              </a:stretch>
            </p:blipFill>
            <p:spPr>
              <a:xfrm>
                <a:off x="10204491" y="2430206"/>
                <a:ext cx="1126800" cy="933480"/>
              </a:xfrm>
              <a:prstGeom prst="rect">
                <a:avLst/>
              </a:prstGeom>
            </p:spPr>
          </p:pic>
        </mc:Fallback>
      </mc:AlternateContent>
      <p:sp>
        <p:nvSpPr>
          <p:cNvPr id="9" name="Rectangle 8">
            <a:extLst>
              <a:ext uri="{FF2B5EF4-FFF2-40B4-BE49-F238E27FC236}">
                <a16:creationId xmlns:a16="http://schemas.microsoft.com/office/drawing/2014/main" id="{8A11C321-8139-4F62-8A7E-12D4EF97AC92}"/>
              </a:ext>
            </a:extLst>
          </p:cNvPr>
          <p:cNvSpPr/>
          <p:nvPr/>
        </p:nvSpPr>
        <p:spPr>
          <a:xfrm>
            <a:off x="7228113" y="1994263"/>
            <a:ext cx="3826739" cy="445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Tools for download options</a:t>
            </a:r>
          </a:p>
        </p:txBody>
      </p:sp>
      <p:sp>
        <p:nvSpPr>
          <p:cNvPr id="10" name="Rectangle 9">
            <a:extLst>
              <a:ext uri="{FF2B5EF4-FFF2-40B4-BE49-F238E27FC236}">
                <a16:creationId xmlns:a16="http://schemas.microsoft.com/office/drawing/2014/main" id="{50C5F04B-46AE-4009-A6E6-5D1C35C86678}"/>
              </a:ext>
            </a:extLst>
          </p:cNvPr>
          <p:cNvSpPr/>
          <p:nvPr/>
        </p:nvSpPr>
        <p:spPr>
          <a:xfrm>
            <a:off x="269966" y="2637255"/>
            <a:ext cx="914400" cy="1986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the + to expand the year </a:t>
            </a:r>
          </a:p>
        </p:txBody>
      </p:sp>
      <p:cxnSp>
        <p:nvCxnSpPr>
          <p:cNvPr id="12" name="Straight Arrow Connector 11">
            <a:extLst>
              <a:ext uri="{FF2B5EF4-FFF2-40B4-BE49-F238E27FC236}">
                <a16:creationId xmlns:a16="http://schemas.microsoft.com/office/drawing/2014/main" id="{5FEEA0E2-E3B4-4179-B8DC-F2DA5CEC3641}"/>
              </a:ext>
            </a:extLst>
          </p:cNvPr>
          <p:cNvCxnSpPr/>
          <p:nvPr/>
        </p:nvCxnSpPr>
        <p:spPr>
          <a:xfrm>
            <a:off x="949234" y="3248297"/>
            <a:ext cx="1550126" cy="670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35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577848"/>
          </a:xfrm>
        </p:spPr>
        <p:txBody>
          <a:bodyPr/>
          <a:lstStyle/>
          <a:p>
            <a:r>
              <a:rPr lang="en-US" dirty="0"/>
              <a:t>TE Central updates</a:t>
            </a:r>
          </a:p>
        </p:txBody>
      </p:sp>
      <p:sp>
        <p:nvSpPr>
          <p:cNvPr id="3" name="Content Placeholder 2"/>
          <p:cNvSpPr>
            <a:spLocks noGrp="1"/>
          </p:cNvSpPr>
          <p:nvPr>
            <p:ph idx="1"/>
          </p:nvPr>
        </p:nvSpPr>
        <p:spPr>
          <a:xfrm>
            <a:off x="1066800" y="1913791"/>
            <a:ext cx="10058400" cy="4050792"/>
          </a:xfrm>
        </p:spPr>
        <p:txBody>
          <a:bodyPr>
            <a:normAutofit/>
          </a:bodyPr>
          <a:lstStyle/>
          <a:p>
            <a:r>
              <a:rPr lang="en-US" dirty="0"/>
              <a:t>Set-Rate </a:t>
            </a:r>
          </a:p>
          <a:p>
            <a:pPr lvl="1"/>
            <a:r>
              <a:rPr lang="en-US" dirty="0"/>
              <a:t>2019-20 is 37,000</a:t>
            </a:r>
          </a:p>
          <a:p>
            <a:pPr lvl="1"/>
            <a:r>
              <a:rPr lang="en-US" dirty="0"/>
              <a:t>2020-21 is 38,000 </a:t>
            </a:r>
          </a:p>
          <a:p>
            <a:r>
              <a:rPr lang="en-US" dirty="0"/>
              <a:t>Schools 2020-21 tuition can be updated in January</a:t>
            </a:r>
          </a:p>
          <a:p>
            <a:r>
              <a:rPr lang="en-US" dirty="0"/>
              <a:t>Tuition Exchange – there’s an app for that…</a:t>
            </a:r>
          </a:p>
          <a:p>
            <a:pPr lvl="1"/>
            <a:r>
              <a:rPr lang="en-US" dirty="0"/>
              <a:t>Apple Store – search Tuition Exchange</a:t>
            </a:r>
          </a:p>
          <a:p>
            <a:pPr lvl="1"/>
            <a:r>
              <a:rPr lang="en-US" dirty="0"/>
              <a:t>Google Play Store – search Tuition Exchange</a:t>
            </a:r>
          </a:p>
          <a:p>
            <a:pPr marL="274320" lvl="1" indent="0">
              <a:buNone/>
            </a:pPr>
            <a:endParaRPr lang="en-US" dirty="0"/>
          </a:p>
        </p:txBody>
      </p:sp>
      <p:sp>
        <p:nvSpPr>
          <p:cNvPr id="4" name="Date Placeholder 3"/>
          <p:cNvSpPr>
            <a:spLocks noGrp="1"/>
          </p:cNvSpPr>
          <p:nvPr>
            <p:ph type="dt" sz="half" idx="10"/>
          </p:nvPr>
        </p:nvSpPr>
        <p:spPr/>
        <p:txBody>
          <a:bodyPr/>
          <a:lstStyle/>
          <a:p>
            <a:fld id="{A0342CE6-75B7-4A2F-AF0E-47870C71E3AE}" type="datetime1">
              <a:rPr lang="en-US" smtClean="0"/>
              <a:t>12/5/2019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7" name="Picture 6">
            <a:extLst>
              <a:ext uri="{FF2B5EF4-FFF2-40B4-BE49-F238E27FC236}">
                <a16:creationId xmlns:a16="http://schemas.microsoft.com/office/drawing/2014/main" id="{FD3E368D-66F0-4CAF-A8CB-963683F1CB76}"/>
              </a:ext>
            </a:extLst>
          </p:cNvPr>
          <p:cNvPicPr>
            <a:picLocks noChangeAspect="1"/>
          </p:cNvPicPr>
          <p:nvPr/>
        </p:nvPicPr>
        <p:blipFill>
          <a:blip r:embed="rId3"/>
          <a:stretch>
            <a:fillRect/>
          </a:stretch>
        </p:blipFill>
        <p:spPr>
          <a:xfrm>
            <a:off x="8307975" y="1993608"/>
            <a:ext cx="2138301" cy="3800473"/>
          </a:xfrm>
          <a:prstGeom prst="rect">
            <a:avLst/>
          </a:prstGeom>
        </p:spPr>
      </p:pic>
    </p:spTree>
    <p:extLst>
      <p:ext uri="{BB962C8B-B14F-4D97-AF65-F5344CB8AC3E}">
        <p14:creationId xmlns:p14="http://schemas.microsoft.com/office/powerpoint/2010/main" val="92449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0D81-BD01-4ED3-A603-AE5893A0870B}"/>
              </a:ext>
            </a:extLst>
          </p:cNvPr>
          <p:cNvSpPr>
            <a:spLocks noGrp="1"/>
          </p:cNvSpPr>
          <p:nvPr>
            <p:ph type="title"/>
          </p:nvPr>
        </p:nvSpPr>
        <p:spPr/>
        <p:txBody>
          <a:bodyPr/>
          <a:lstStyle/>
          <a:p>
            <a:r>
              <a:rPr lang="en-US" dirty="0" err="1"/>
              <a:t>Te</a:t>
            </a:r>
            <a:r>
              <a:rPr lang="en-US" dirty="0"/>
              <a:t> Central updates</a:t>
            </a:r>
          </a:p>
        </p:txBody>
      </p:sp>
      <p:pic>
        <p:nvPicPr>
          <p:cNvPr id="6" name="Content Placeholder 5">
            <a:extLst>
              <a:ext uri="{FF2B5EF4-FFF2-40B4-BE49-F238E27FC236}">
                <a16:creationId xmlns:a16="http://schemas.microsoft.com/office/drawing/2014/main" id="{6108258C-1BC1-4F2E-8C1F-9C4DEC1C2DE8}"/>
              </a:ext>
            </a:extLst>
          </p:cNvPr>
          <p:cNvPicPr>
            <a:picLocks noGrp="1" noChangeAspect="1"/>
          </p:cNvPicPr>
          <p:nvPr>
            <p:ph sz="half" idx="1"/>
          </p:nvPr>
        </p:nvPicPr>
        <p:blipFill>
          <a:blip r:embed="rId3"/>
          <a:stretch>
            <a:fillRect/>
          </a:stretch>
        </p:blipFill>
        <p:spPr>
          <a:xfrm>
            <a:off x="1535505" y="2010813"/>
            <a:ext cx="2232440" cy="3448050"/>
          </a:xfrm>
          <a:prstGeom prst="rect">
            <a:avLst/>
          </a:prstGeom>
        </p:spPr>
      </p:pic>
      <p:sp>
        <p:nvSpPr>
          <p:cNvPr id="7" name="Content Placeholder 6">
            <a:extLst>
              <a:ext uri="{FF2B5EF4-FFF2-40B4-BE49-F238E27FC236}">
                <a16:creationId xmlns:a16="http://schemas.microsoft.com/office/drawing/2014/main" id="{41FD1C43-6F26-487C-8052-ABF9C68F5886}"/>
              </a:ext>
            </a:extLst>
          </p:cNvPr>
          <p:cNvSpPr>
            <a:spLocks noGrp="1"/>
          </p:cNvSpPr>
          <p:nvPr>
            <p:ph sz="half" idx="2"/>
          </p:nvPr>
        </p:nvSpPr>
        <p:spPr>
          <a:xfrm>
            <a:off x="5818968" y="2033028"/>
            <a:ext cx="4645152" cy="3441520"/>
          </a:xfrm>
        </p:spPr>
        <p:txBody>
          <a:bodyPr/>
          <a:lstStyle/>
          <a:p>
            <a:r>
              <a:rPr lang="en-US" dirty="0"/>
              <a:t>Check out the latest addition to the Families section</a:t>
            </a:r>
          </a:p>
          <a:p>
            <a:r>
              <a:rPr lang="en-US" dirty="0"/>
              <a:t>Each TE member school can be found on the google map</a:t>
            </a:r>
          </a:p>
          <a:p>
            <a:r>
              <a:rPr lang="en-US" dirty="0"/>
              <a:t>TE assumes no responsibility for your school’s Google rating</a:t>
            </a:r>
          </a:p>
        </p:txBody>
      </p:sp>
      <p:sp>
        <p:nvSpPr>
          <p:cNvPr id="4" name="Date Placeholder 3">
            <a:extLst>
              <a:ext uri="{FF2B5EF4-FFF2-40B4-BE49-F238E27FC236}">
                <a16:creationId xmlns:a16="http://schemas.microsoft.com/office/drawing/2014/main" id="{D2B52BF3-EDCA-4CF8-8388-3A25E56C2FE2}"/>
              </a:ext>
            </a:extLst>
          </p:cNvPr>
          <p:cNvSpPr>
            <a:spLocks noGrp="1"/>
          </p:cNvSpPr>
          <p:nvPr>
            <p:ph type="dt" sz="half" idx="10"/>
          </p:nvPr>
        </p:nvSpPr>
        <p:spPr/>
        <p:txBody>
          <a:bodyPr/>
          <a:lstStyle/>
          <a:p>
            <a:fld id="{6F11E599-42B8-402E-A5F8-0FEAFAF24C58}" type="datetime1">
              <a:rPr lang="en-US" smtClean="0"/>
              <a:t>12/5/2019</a:t>
            </a:fld>
            <a:endParaRPr lang="en-US" dirty="0"/>
          </a:p>
        </p:txBody>
      </p:sp>
      <p:sp>
        <p:nvSpPr>
          <p:cNvPr id="5" name="Slide Number Placeholder 4">
            <a:extLst>
              <a:ext uri="{FF2B5EF4-FFF2-40B4-BE49-F238E27FC236}">
                <a16:creationId xmlns:a16="http://schemas.microsoft.com/office/drawing/2014/main" id="{0BFCC849-0A05-42A2-9BDC-B11C9253E64C}"/>
              </a:ext>
            </a:extLst>
          </p:cNvPr>
          <p:cNvSpPr>
            <a:spLocks noGrp="1"/>
          </p:cNvSpPr>
          <p:nvPr>
            <p:ph type="sldNum" sz="quarter" idx="12"/>
          </p:nvPr>
        </p:nvSpPr>
        <p:spPr/>
        <p:txBody>
          <a:bodyPr/>
          <a:lstStyle/>
          <a:p>
            <a:fld id="{4FAB73BC-B049-4115-A692-8D63A059BFB8}" type="slidenum">
              <a:rPr lang="en-US" smtClean="0"/>
              <a:pPr/>
              <a:t>33</a:t>
            </a:fld>
            <a:endParaRPr lang="en-US" dirty="0"/>
          </a:p>
        </p:txBody>
      </p:sp>
      <p:cxnSp>
        <p:nvCxnSpPr>
          <p:cNvPr id="9" name="Straight Arrow Connector 8">
            <a:extLst>
              <a:ext uri="{FF2B5EF4-FFF2-40B4-BE49-F238E27FC236}">
                <a16:creationId xmlns:a16="http://schemas.microsoft.com/office/drawing/2014/main" id="{3F31CC69-B156-4CFF-872F-C47D30B22427}"/>
              </a:ext>
            </a:extLst>
          </p:cNvPr>
          <p:cNvCxnSpPr>
            <a:cxnSpLocks/>
          </p:cNvCxnSpPr>
          <p:nvPr/>
        </p:nvCxnSpPr>
        <p:spPr>
          <a:xfrm flipH="1">
            <a:off x="3293617" y="2760955"/>
            <a:ext cx="4260521" cy="136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123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59B76F-3AC5-4596-8BA5-F31ED99E11B3}"/>
              </a:ext>
            </a:extLst>
          </p:cNvPr>
          <p:cNvSpPr>
            <a:spLocks noGrp="1"/>
          </p:cNvSpPr>
          <p:nvPr>
            <p:ph type="title"/>
          </p:nvPr>
        </p:nvSpPr>
        <p:spPr/>
        <p:txBody>
          <a:bodyPr/>
          <a:lstStyle/>
          <a:p>
            <a:r>
              <a:rPr lang="en-US" dirty="0" err="1"/>
              <a:t>Te</a:t>
            </a:r>
            <a:r>
              <a:rPr lang="en-US" dirty="0"/>
              <a:t> central updates</a:t>
            </a:r>
          </a:p>
        </p:txBody>
      </p:sp>
      <p:sp>
        <p:nvSpPr>
          <p:cNvPr id="5" name="Date Placeholder 4">
            <a:extLst>
              <a:ext uri="{FF2B5EF4-FFF2-40B4-BE49-F238E27FC236}">
                <a16:creationId xmlns:a16="http://schemas.microsoft.com/office/drawing/2014/main" id="{E6AD98CE-F9CE-4247-BB0E-776621E1E90F}"/>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5D1901D1-2DF2-4E93-B52C-6F4534E3CE96}"/>
              </a:ext>
            </a:extLst>
          </p:cNvPr>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8" name="Picture 7">
            <a:extLst>
              <a:ext uri="{FF2B5EF4-FFF2-40B4-BE49-F238E27FC236}">
                <a16:creationId xmlns:a16="http://schemas.microsoft.com/office/drawing/2014/main" id="{0BAA4713-A6AE-4F1D-82C3-804C13E826C8}"/>
              </a:ext>
            </a:extLst>
          </p:cNvPr>
          <p:cNvPicPr>
            <a:picLocks noChangeAspect="1"/>
          </p:cNvPicPr>
          <p:nvPr/>
        </p:nvPicPr>
        <p:blipFill>
          <a:blip r:embed="rId3"/>
          <a:stretch>
            <a:fillRect/>
          </a:stretch>
        </p:blipFill>
        <p:spPr>
          <a:xfrm>
            <a:off x="1374590" y="1489165"/>
            <a:ext cx="9680263" cy="4284617"/>
          </a:xfrm>
          <a:prstGeom prst="rect">
            <a:avLst/>
          </a:prstGeom>
        </p:spPr>
      </p:pic>
    </p:spTree>
    <p:extLst>
      <p:ext uri="{BB962C8B-B14F-4D97-AF65-F5344CB8AC3E}">
        <p14:creationId xmlns:p14="http://schemas.microsoft.com/office/powerpoint/2010/main" val="246242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AEA874F-E6AA-41D9-8EB8-3FD50EA7683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Calendar reminders</a:t>
            </a:r>
          </a:p>
        </p:txBody>
      </p:sp>
      <p:sp>
        <p:nvSpPr>
          <p:cNvPr id="6" name="Slide Number Placeholder 5">
            <a:extLst>
              <a:ext uri="{FF2B5EF4-FFF2-40B4-BE49-F238E27FC236}">
                <a16:creationId xmlns:a16="http://schemas.microsoft.com/office/drawing/2014/main" id="{44664ABF-3375-4025-90DE-2A7D6DA9B717}"/>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35</a:t>
            </a:fld>
            <a:endParaRPr lang="en-US"/>
          </a:p>
        </p:txBody>
      </p:sp>
      <p:sp>
        <p:nvSpPr>
          <p:cNvPr id="27" name="Rectangle 26">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8F68831E-1CCC-47F0-BA07-DCBA168A0A8A}"/>
              </a:ext>
            </a:extLst>
          </p:cNvPr>
          <p:cNvSpPr>
            <a:spLocks noGrp="1"/>
          </p:cNvSpPr>
          <p:nvPr>
            <p:ph sz="half" idx="1"/>
          </p:nvPr>
        </p:nvSpPr>
        <p:spPr>
          <a:xfrm>
            <a:off x="1451581" y="2015732"/>
            <a:ext cx="3526523" cy="3450613"/>
          </a:xfrm>
        </p:spPr>
        <p:txBody>
          <a:bodyPr vert="horz" lIns="91440" tIns="45720" rIns="91440" bIns="45720" rtlCol="0" anchor="t">
            <a:normAutofit/>
          </a:bodyPr>
          <a:lstStyle/>
          <a:p>
            <a:pPr>
              <a:lnSpc>
                <a:spcPct val="110000"/>
              </a:lnSpc>
            </a:pPr>
            <a:r>
              <a:rPr lang="en-US" sz="1300" dirty="0"/>
              <a:t>TE-GO details announced</a:t>
            </a:r>
          </a:p>
          <a:p>
            <a:pPr>
              <a:lnSpc>
                <a:spcPct val="110000"/>
              </a:lnSpc>
            </a:pPr>
            <a:r>
              <a:rPr lang="en-US" sz="1300" dirty="0"/>
              <a:t>Training calendar will be updated with Spring dates soon </a:t>
            </a:r>
            <a:r>
              <a:rPr lang="en-US" sz="1300" dirty="0">
                <a:hlinkClick r:id="rId4"/>
              </a:rPr>
              <a:t>http://www.tuitionexchange.org/vcalendar/</a:t>
            </a:r>
            <a:r>
              <a:rPr lang="en-US" sz="1300" dirty="0"/>
              <a:t> </a:t>
            </a:r>
          </a:p>
          <a:p>
            <a:pPr>
              <a:lnSpc>
                <a:spcPct val="110000"/>
              </a:lnSpc>
            </a:pPr>
            <a:r>
              <a:rPr lang="en-US" sz="1300" dirty="0"/>
              <a:t>TE Holiday schedule</a:t>
            </a:r>
          </a:p>
          <a:p>
            <a:pPr lvl="1">
              <a:lnSpc>
                <a:spcPct val="110000"/>
              </a:lnSpc>
            </a:pPr>
            <a:r>
              <a:rPr lang="en-US" sz="1300" dirty="0"/>
              <a:t>TE Central will be closing at 5:00 p.m. December 20 </a:t>
            </a:r>
          </a:p>
          <a:p>
            <a:pPr lvl="1">
              <a:lnSpc>
                <a:spcPct val="110000"/>
              </a:lnSpc>
            </a:pPr>
            <a:r>
              <a:rPr lang="en-US" sz="1300" dirty="0"/>
              <a:t>TE Central will reopen at 9:00 a.m. January 6</a:t>
            </a:r>
          </a:p>
          <a:p>
            <a:pPr marL="457200" lvl="1">
              <a:lnSpc>
                <a:spcPct val="110000"/>
              </a:lnSpc>
            </a:pPr>
            <a:r>
              <a:rPr lang="en-US" sz="1300" dirty="0"/>
              <a:t>Email and phone calls will be reviewed sporadically</a:t>
            </a:r>
          </a:p>
          <a:p>
            <a:pPr>
              <a:lnSpc>
                <a:spcPct val="110000"/>
              </a:lnSpc>
            </a:pPr>
            <a:endParaRPr lang="en-US" sz="1300" dirty="0"/>
          </a:p>
        </p:txBody>
      </p:sp>
      <p:grpSp>
        <p:nvGrpSpPr>
          <p:cNvPr id="29" name="Group 28">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30" name="Rectangle 29">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drawing of a cartoon character&#10;&#10;Description automatically generated">
            <a:extLst>
              <a:ext uri="{FF2B5EF4-FFF2-40B4-BE49-F238E27FC236}">
                <a16:creationId xmlns:a16="http://schemas.microsoft.com/office/drawing/2014/main" id="{F34304D7-D126-4ED4-8208-FB149F003F1C}"/>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6093926" y="1120811"/>
            <a:ext cx="4821551" cy="3857240"/>
          </a:xfrm>
          <a:prstGeom prst="rect">
            <a:avLst/>
          </a:prstGeom>
        </p:spPr>
      </p:pic>
      <p:sp>
        <p:nvSpPr>
          <p:cNvPr id="5" name="Date Placeholder 4">
            <a:extLst>
              <a:ext uri="{FF2B5EF4-FFF2-40B4-BE49-F238E27FC236}">
                <a16:creationId xmlns:a16="http://schemas.microsoft.com/office/drawing/2014/main" id="{C9770627-8DD3-4B55-9DF5-BE146EA401F7}"/>
              </a:ext>
            </a:extLst>
          </p:cNvPr>
          <p:cNvSpPr>
            <a:spLocks noGrp="1"/>
          </p:cNvSpPr>
          <p:nvPr>
            <p:ph type="dt" sz="half" idx="10"/>
          </p:nvPr>
        </p:nvSpPr>
        <p:spPr>
          <a:xfrm>
            <a:off x="1451581" y="5477468"/>
            <a:ext cx="3526523"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12/5/2019</a:t>
            </a:fld>
            <a:endParaRPr lang="en-US"/>
          </a:p>
        </p:txBody>
      </p:sp>
      <p:pic>
        <p:nvPicPr>
          <p:cNvPr id="35" name="Picture 34">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613A30-3140-408A-8A12-617558C7C52D}"/>
              </a:ext>
            </a:extLst>
          </p:cNvPr>
          <p:cNvSpPr txBox="1"/>
          <p:nvPr/>
        </p:nvSpPr>
        <p:spPr>
          <a:xfrm>
            <a:off x="8331116" y="4777996"/>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aumusiclibrary.wordpress.com/2011/1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739431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Let’s Recap</a:t>
            </a:r>
          </a:p>
        </p:txBody>
      </p:sp>
      <p:sp>
        <p:nvSpPr>
          <p:cNvPr id="4" name="Date Placeholder 3"/>
          <p:cNvSpPr>
            <a:spLocks noGrp="1"/>
          </p:cNvSpPr>
          <p:nvPr>
            <p:ph type="dt" sz="half" idx="10"/>
          </p:nvPr>
        </p:nvSpPr>
        <p:spPr>
          <a:xfrm>
            <a:off x="7554138" y="330370"/>
            <a:ext cx="3500715" cy="309201"/>
          </a:xfrm>
        </p:spPr>
        <p:txBody>
          <a:bodyPr>
            <a:normAutofit/>
          </a:bodyPr>
          <a:lstStyle/>
          <a:p>
            <a:pPr>
              <a:spcAft>
                <a:spcPts val="600"/>
              </a:spcAft>
            </a:pPr>
            <a:fld id="{67D70904-406C-4F9D-9C38-97DD157E9D48}" type="datetime1">
              <a:rPr lang="en-US" smtClean="0"/>
              <a:pPr>
                <a:spcAft>
                  <a:spcPts val="600"/>
                </a:spcAft>
              </a:pPr>
              <a:t>12/5/2019</a:t>
            </a:fld>
            <a:endParaRPr lang="en-US"/>
          </a:p>
        </p:txBody>
      </p:sp>
      <p:cxnSp>
        <p:nvCxnSpPr>
          <p:cNvPr id="16" name="Straight Connector 15">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Slide Number Placeholder 4"/>
          <p:cNvSpPr>
            <a:spLocks noGrp="1"/>
          </p:cNvSpPr>
          <p:nvPr>
            <p:ph type="sldNum" sz="quarter" idx="12"/>
          </p:nvPr>
        </p:nvSpPr>
        <p:spPr>
          <a:xfrm>
            <a:off x="480060" y="2303047"/>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36</a:t>
            </a:fld>
            <a:endParaRPr lang="en-US"/>
          </a:p>
        </p:txBody>
      </p:sp>
      <p:sp>
        <p:nvSpPr>
          <p:cNvPr id="18"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0" name="Picture 19">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1A074BE1-6F11-48B5-B9CF-B85F7B049D80}"/>
              </a:ext>
            </a:extLst>
          </p:cNvPr>
          <p:cNvGraphicFramePr>
            <a:graphicFrameLocks noGrp="1"/>
          </p:cNvGraphicFramePr>
          <p:nvPr>
            <p:ph idx="1"/>
            <p:extLst>
              <p:ext uri="{D42A27DB-BD31-4B8C-83A1-F6EECF244321}">
                <p14:modId xmlns:p14="http://schemas.microsoft.com/office/powerpoint/2010/main" val="380037568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245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730227" cy="600955"/>
          </a:xfrm>
        </p:spPr>
        <p:txBody>
          <a:bodyPr/>
          <a:lstStyle/>
          <a:p>
            <a:r>
              <a:rPr lang="en-US" dirty="0"/>
              <a:t>2019-20  Enrollment Report Review</a:t>
            </a:r>
          </a:p>
        </p:txBody>
      </p:sp>
      <p:sp>
        <p:nvSpPr>
          <p:cNvPr id="3" name="Content Placeholder 2"/>
          <p:cNvSpPr>
            <a:spLocks noGrp="1"/>
          </p:cNvSpPr>
          <p:nvPr>
            <p:ph idx="1"/>
          </p:nvPr>
        </p:nvSpPr>
        <p:spPr>
          <a:xfrm>
            <a:off x="1120582" y="1890004"/>
            <a:ext cx="9979002" cy="1692614"/>
          </a:xfrm>
        </p:spPr>
        <p:txBody>
          <a:bodyPr>
            <a:normAutofit lnSpcReduction="10000"/>
          </a:bodyPr>
          <a:lstStyle/>
          <a:p>
            <a:r>
              <a:rPr lang="en-US" dirty="0"/>
              <a:t>Confirm your 2019-20 Enrollment Report is correct and current</a:t>
            </a:r>
          </a:p>
          <a:p>
            <a:r>
              <a:rPr lang="en-US" dirty="0"/>
              <a:t>Are all listed students still enrolled and eligible</a:t>
            </a:r>
          </a:p>
          <a:p>
            <a:pPr lvl="1"/>
            <a:r>
              <a:rPr lang="en-US" dirty="0"/>
              <a:t>If no, update the student’s expiration date</a:t>
            </a:r>
          </a:p>
          <a:p>
            <a:pPr lvl="1"/>
            <a:r>
              <a:rPr lang="en-US" dirty="0"/>
              <a:t>Enrollment Report – click on student’s name, then again and update the expiration date</a:t>
            </a:r>
          </a:p>
          <a:p>
            <a:pPr marL="502920" lvl="1" indent="0">
              <a:buNone/>
            </a:pPr>
            <a:endParaRPr lang="en-US" dirty="0"/>
          </a:p>
          <a:p>
            <a:endParaRPr lang="en-US" dirty="0"/>
          </a:p>
          <a:p>
            <a:pPr marL="502920" lvl="1" indent="0">
              <a:buNone/>
            </a:pPr>
            <a:endParaRPr lang="en-US" dirty="0"/>
          </a:p>
        </p:txBody>
      </p:sp>
      <p:sp>
        <p:nvSpPr>
          <p:cNvPr id="4" name="Date Placeholder 3"/>
          <p:cNvSpPr>
            <a:spLocks noGrp="1"/>
          </p:cNvSpPr>
          <p:nvPr>
            <p:ph type="dt" sz="half" idx="10"/>
          </p:nvPr>
        </p:nvSpPr>
        <p:spPr/>
        <p:txBody>
          <a:bodyPr/>
          <a:lstStyle/>
          <a:p>
            <a:fld id="{7AC21541-5D66-4AF5-A6AE-6B55B7C56CD9}" type="datetime1">
              <a:rPr lang="en-US" smtClean="0"/>
              <a:t>12/5/2019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4</a:t>
            </a:fld>
            <a:endParaRPr lang="en-US" dirty="0"/>
          </a:p>
        </p:txBody>
      </p:sp>
      <p:sp>
        <p:nvSpPr>
          <p:cNvPr id="7" name="TextBox 6"/>
          <p:cNvSpPr txBox="1"/>
          <p:nvPr/>
        </p:nvSpPr>
        <p:spPr>
          <a:xfrm>
            <a:off x="6252375" y="3751797"/>
            <a:ext cx="2334276" cy="646331"/>
          </a:xfrm>
          <a:prstGeom prst="rect">
            <a:avLst/>
          </a:prstGeom>
          <a:noFill/>
        </p:spPr>
        <p:txBody>
          <a:bodyPr wrap="square" rtlCol="0">
            <a:spAutoFit/>
          </a:bodyPr>
          <a:lstStyle/>
          <a:p>
            <a:r>
              <a:rPr lang="en-US" dirty="0"/>
              <a:t>End of this semester is 6.1.2020 </a:t>
            </a:r>
          </a:p>
        </p:txBody>
      </p:sp>
      <p:sp>
        <p:nvSpPr>
          <p:cNvPr id="8" name="TextBox 7"/>
          <p:cNvSpPr txBox="1"/>
          <p:nvPr/>
        </p:nvSpPr>
        <p:spPr>
          <a:xfrm>
            <a:off x="6252374" y="4733119"/>
            <a:ext cx="2334277" cy="646331"/>
          </a:xfrm>
          <a:prstGeom prst="rect">
            <a:avLst/>
          </a:prstGeom>
          <a:noFill/>
        </p:spPr>
        <p:txBody>
          <a:bodyPr wrap="square" rtlCol="0">
            <a:spAutoFit/>
          </a:bodyPr>
          <a:lstStyle/>
          <a:p>
            <a:r>
              <a:rPr lang="en-US" dirty="0"/>
              <a:t>End of last semester is 1.1.2020</a:t>
            </a:r>
          </a:p>
        </p:txBody>
      </p:sp>
      <p:pic>
        <p:nvPicPr>
          <p:cNvPr id="6" name="Picture 5">
            <a:extLst>
              <a:ext uri="{FF2B5EF4-FFF2-40B4-BE49-F238E27FC236}">
                <a16:creationId xmlns:a16="http://schemas.microsoft.com/office/drawing/2014/main" id="{1B2D585E-97E6-497F-9F12-7E5F88BCB36F}"/>
              </a:ext>
            </a:extLst>
          </p:cNvPr>
          <p:cNvPicPr>
            <a:picLocks noChangeAspect="1"/>
          </p:cNvPicPr>
          <p:nvPr/>
        </p:nvPicPr>
        <p:blipFill>
          <a:blip r:embed="rId3"/>
          <a:stretch>
            <a:fillRect/>
          </a:stretch>
        </p:blipFill>
        <p:spPr>
          <a:xfrm>
            <a:off x="1359297" y="3787547"/>
            <a:ext cx="4580329" cy="1724025"/>
          </a:xfrm>
          <a:prstGeom prst="rect">
            <a:avLst/>
          </a:prstGeom>
        </p:spPr>
      </p:pic>
      <p:cxnSp>
        <p:nvCxnSpPr>
          <p:cNvPr id="11" name="Straight Arrow Connector 10">
            <a:extLst>
              <a:ext uri="{FF2B5EF4-FFF2-40B4-BE49-F238E27FC236}">
                <a16:creationId xmlns:a16="http://schemas.microsoft.com/office/drawing/2014/main" id="{160F0674-C947-4430-8538-819699A56093}"/>
              </a:ext>
            </a:extLst>
          </p:cNvPr>
          <p:cNvCxnSpPr/>
          <p:nvPr/>
        </p:nvCxnSpPr>
        <p:spPr>
          <a:xfrm flipH="1">
            <a:off x="5564777" y="4319451"/>
            <a:ext cx="154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502616E-E6C2-4512-932E-F6F36136FCD8}"/>
              </a:ext>
            </a:extLst>
          </p:cNvPr>
          <p:cNvCxnSpPr>
            <a:cxnSpLocks/>
          </p:cNvCxnSpPr>
          <p:nvPr/>
        </p:nvCxnSpPr>
        <p:spPr>
          <a:xfrm flipH="1">
            <a:off x="5329646" y="5056285"/>
            <a:ext cx="16981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8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0C33-D423-430A-BE71-58DB5C674369}"/>
              </a:ext>
            </a:extLst>
          </p:cNvPr>
          <p:cNvSpPr>
            <a:spLocks noGrp="1"/>
          </p:cNvSpPr>
          <p:nvPr>
            <p:ph type="title"/>
          </p:nvPr>
        </p:nvSpPr>
        <p:spPr/>
        <p:txBody>
          <a:bodyPr/>
          <a:lstStyle/>
          <a:p>
            <a:r>
              <a:rPr lang="en-US" dirty="0"/>
              <a:t>Enrollment Report Review</a:t>
            </a:r>
          </a:p>
        </p:txBody>
      </p:sp>
      <p:sp>
        <p:nvSpPr>
          <p:cNvPr id="4" name="Content Placeholder 3">
            <a:extLst>
              <a:ext uri="{FF2B5EF4-FFF2-40B4-BE49-F238E27FC236}">
                <a16:creationId xmlns:a16="http://schemas.microsoft.com/office/drawing/2014/main" id="{F24FAEB3-E658-4C1D-B0B1-1EC3642E81F7}"/>
              </a:ext>
            </a:extLst>
          </p:cNvPr>
          <p:cNvSpPr>
            <a:spLocks noGrp="1"/>
          </p:cNvSpPr>
          <p:nvPr>
            <p:ph sz="half" idx="2"/>
          </p:nvPr>
        </p:nvSpPr>
        <p:spPr>
          <a:xfrm>
            <a:off x="6413771" y="2017342"/>
            <a:ext cx="4645152" cy="3747731"/>
          </a:xfrm>
        </p:spPr>
        <p:txBody>
          <a:bodyPr>
            <a:noAutofit/>
          </a:bodyPr>
          <a:lstStyle/>
          <a:p>
            <a:r>
              <a:rPr lang="en-US" sz="2800" dirty="0"/>
              <a:t>Confirm each enrolled IMPORT continues enrollment at your school</a:t>
            </a:r>
          </a:p>
          <a:p>
            <a:r>
              <a:rPr lang="en-US" sz="2800" dirty="0"/>
              <a:t>Confirm each Export dependent family member employed at your school remains eligible</a:t>
            </a:r>
          </a:p>
        </p:txBody>
      </p:sp>
      <p:sp>
        <p:nvSpPr>
          <p:cNvPr id="5" name="Date Placeholder 4">
            <a:extLst>
              <a:ext uri="{FF2B5EF4-FFF2-40B4-BE49-F238E27FC236}">
                <a16:creationId xmlns:a16="http://schemas.microsoft.com/office/drawing/2014/main" id="{AF9E9FBA-7C78-46C1-85B5-45D808C89BB2}"/>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68F15B9B-8941-472B-82CC-BE8C39ACE5DC}"/>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 name="Picture 2">
            <a:extLst>
              <a:ext uri="{FF2B5EF4-FFF2-40B4-BE49-F238E27FC236}">
                <a16:creationId xmlns:a16="http://schemas.microsoft.com/office/drawing/2014/main" id="{57FB930B-F9B0-43EB-8189-5EBA42F022AC}"/>
              </a:ext>
            </a:extLst>
          </p:cNvPr>
          <p:cNvPicPr>
            <a:picLocks noChangeAspect="1"/>
          </p:cNvPicPr>
          <p:nvPr/>
        </p:nvPicPr>
        <p:blipFill>
          <a:blip r:embed="rId3"/>
          <a:stretch>
            <a:fillRect/>
          </a:stretch>
        </p:blipFill>
        <p:spPr>
          <a:xfrm>
            <a:off x="720455" y="1864194"/>
            <a:ext cx="5375545" cy="3568512"/>
          </a:xfrm>
          <a:prstGeom prst="rect">
            <a:avLst/>
          </a:prstGeom>
        </p:spPr>
      </p:pic>
      <p:cxnSp>
        <p:nvCxnSpPr>
          <p:cNvPr id="8" name="Straight Arrow Connector 7">
            <a:extLst>
              <a:ext uri="{FF2B5EF4-FFF2-40B4-BE49-F238E27FC236}">
                <a16:creationId xmlns:a16="http://schemas.microsoft.com/office/drawing/2014/main" id="{20154BF2-EBB2-4601-B37F-039E6F393C3B}"/>
              </a:ext>
            </a:extLst>
          </p:cNvPr>
          <p:cNvCxnSpPr/>
          <p:nvPr/>
        </p:nvCxnSpPr>
        <p:spPr>
          <a:xfrm flipH="1" flipV="1">
            <a:off x="1291079" y="2802194"/>
            <a:ext cx="5453850" cy="255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549C8D-9DB4-4F28-B56D-88195410B1F0}"/>
              </a:ext>
            </a:extLst>
          </p:cNvPr>
          <p:cNvCxnSpPr/>
          <p:nvPr/>
        </p:nvCxnSpPr>
        <p:spPr>
          <a:xfrm flipH="1" flipV="1">
            <a:off x="1291079" y="4206240"/>
            <a:ext cx="6060697" cy="530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13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5" name="Straight Connector 24">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183161"/>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202E104-33C9-4D5E-B30A-90B3AFC0E1C2}"/>
              </a:ext>
            </a:extLst>
          </p:cNvPr>
          <p:cNvSpPr>
            <a:spLocks noGrp="1"/>
          </p:cNvSpPr>
          <p:nvPr>
            <p:ph type="title"/>
          </p:nvPr>
        </p:nvSpPr>
        <p:spPr>
          <a:xfrm>
            <a:off x="1451581" y="2082800"/>
            <a:ext cx="3272094" cy="2085578"/>
          </a:xfrm>
        </p:spPr>
        <p:txBody>
          <a:bodyPr vert="horz" lIns="91440" tIns="45720" rIns="91440" bIns="45720" rtlCol="0" anchor="b">
            <a:normAutofit/>
          </a:bodyPr>
          <a:lstStyle/>
          <a:p>
            <a:r>
              <a:rPr lang="en-US" dirty="0"/>
              <a:t>Enrollment report review - Imports</a:t>
            </a:r>
          </a:p>
        </p:txBody>
      </p:sp>
      <p:sp>
        <p:nvSpPr>
          <p:cNvPr id="5" name="Date Placeholder 4">
            <a:extLst>
              <a:ext uri="{FF2B5EF4-FFF2-40B4-BE49-F238E27FC236}">
                <a16:creationId xmlns:a16="http://schemas.microsoft.com/office/drawing/2014/main" id="{7A79C875-92EE-4E23-9442-BBFBA15CFB1A}"/>
              </a:ext>
            </a:extLst>
          </p:cNvPr>
          <p:cNvSpPr>
            <a:spLocks noGrp="1"/>
          </p:cNvSpPr>
          <p:nvPr>
            <p:ph type="dt" sz="half" idx="10"/>
          </p:nvPr>
        </p:nvSpPr>
        <p:spPr>
          <a:xfrm>
            <a:off x="7554138" y="330370"/>
            <a:ext cx="3500715" cy="309201"/>
          </a:xfrm>
        </p:spPr>
        <p:txBody>
          <a:bodyPr vert="horz" lIns="91440" tIns="45720" rIns="91440" bIns="45720" rtlCol="0" anchor="ctr">
            <a:normAutofit/>
          </a:bodyPr>
          <a:lstStyle/>
          <a:p>
            <a:pPr>
              <a:spcAft>
                <a:spcPts val="600"/>
              </a:spcAft>
            </a:pPr>
            <a:fld id="{0A295F8E-1A36-4629-8F26-5F44687EC50D}" type="datetime1">
              <a:rPr lang="en-US" smtClean="0"/>
              <a:pPr>
                <a:spcAft>
                  <a:spcPts val="600"/>
                </a:spcAft>
              </a:pPr>
              <a:t>12/5/2019</a:t>
            </a:fld>
            <a:endParaRPr lang="en-US"/>
          </a:p>
        </p:txBody>
      </p:sp>
      <p:sp>
        <p:nvSpPr>
          <p:cNvPr id="6" name="Slide Number Placeholder 5">
            <a:extLst>
              <a:ext uri="{FF2B5EF4-FFF2-40B4-BE49-F238E27FC236}">
                <a16:creationId xmlns:a16="http://schemas.microsoft.com/office/drawing/2014/main" id="{075846CD-C9CE-4F76-913A-602F956EE3DB}"/>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6</a:t>
            </a:fld>
            <a:endParaRPr lang="en-US"/>
          </a:p>
        </p:txBody>
      </p:sp>
      <p:sp>
        <p:nvSpPr>
          <p:cNvPr id="4" name="Content Placeholder 3">
            <a:extLst>
              <a:ext uri="{FF2B5EF4-FFF2-40B4-BE49-F238E27FC236}">
                <a16:creationId xmlns:a16="http://schemas.microsoft.com/office/drawing/2014/main" id="{7821D26C-3EFE-4F42-829D-7E70E0D289D8}"/>
              </a:ext>
            </a:extLst>
          </p:cNvPr>
          <p:cNvSpPr>
            <a:spLocks noGrp="1"/>
          </p:cNvSpPr>
          <p:nvPr>
            <p:ph sz="half" idx="2"/>
          </p:nvPr>
        </p:nvSpPr>
        <p:spPr>
          <a:xfrm>
            <a:off x="5040223" y="798974"/>
            <a:ext cx="6014631" cy="2544048"/>
          </a:xfrm>
        </p:spPr>
        <p:txBody>
          <a:bodyPr vert="horz" lIns="91440" tIns="45720" rIns="91440" bIns="45720" rtlCol="0" anchor="t">
            <a:normAutofit/>
          </a:bodyPr>
          <a:lstStyle/>
          <a:p>
            <a:r>
              <a:rPr lang="en-US" dirty="0"/>
              <a:t>Print your Enrollment Report </a:t>
            </a:r>
          </a:p>
          <a:p>
            <a:r>
              <a:rPr lang="en-US" dirty="0"/>
              <a:t>Confirm with the Registrar’s Office all IMPORT students successfully completed the Fall semester and are enrolled full-time for the Winter/Spring semester</a:t>
            </a:r>
          </a:p>
          <a:p>
            <a:r>
              <a:rPr lang="en-US" dirty="0"/>
              <a:t>If not update the student’s Expiration date (refer to slide 4 or 7)</a:t>
            </a:r>
          </a:p>
        </p:txBody>
      </p:sp>
      <p:pic>
        <p:nvPicPr>
          <p:cNvPr id="8" name="Content Placeholder 7">
            <a:extLst>
              <a:ext uri="{FF2B5EF4-FFF2-40B4-BE49-F238E27FC236}">
                <a16:creationId xmlns:a16="http://schemas.microsoft.com/office/drawing/2014/main" id="{76F2F89F-4794-4944-BCED-02730E48BA94}"/>
              </a:ext>
            </a:extLst>
          </p:cNvPr>
          <p:cNvPicPr>
            <a:picLocks noGrp="1" noChangeAspect="1"/>
          </p:cNvPicPr>
          <p:nvPr>
            <p:ph sz="half" idx="1"/>
          </p:nvPr>
        </p:nvPicPr>
        <p:blipFill>
          <a:blip r:embed="rId4"/>
          <a:stretch>
            <a:fillRect/>
          </a:stretch>
        </p:blipFill>
        <p:spPr>
          <a:xfrm>
            <a:off x="5041969" y="3794060"/>
            <a:ext cx="6012885" cy="1548317"/>
          </a:xfrm>
          <a:prstGeom prst="rect">
            <a:avLst/>
          </a:prstGeom>
        </p:spPr>
      </p:pic>
      <p:pic>
        <p:nvPicPr>
          <p:cNvPr id="27" name="Picture 26">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D1AA-463E-414A-ADB0-FDA71418E4BD}"/>
              </a:ext>
            </a:extLst>
          </p:cNvPr>
          <p:cNvSpPr>
            <a:spLocks noGrp="1"/>
          </p:cNvSpPr>
          <p:nvPr>
            <p:ph type="title"/>
          </p:nvPr>
        </p:nvSpPr>
        <p:spPr/>
        <p:txBody>
          <a:bodyPr/>
          <a:lstStyle/>
          <a:p>
            <a:r>
              <a:rPr lang="en-US" dirty="0"/>
              <a:t>Enrollment Report Review - imports</a:t>
            </a:r>
          </a:p>
        </p:txBody>
      </p:sp>
      <p:pic>
        <p:nvPicPr>
          <p:cNvPr id="7" name="Content Placeholder 6">
            <a:extLst>
              <a:ext uri="{FF2B5EF4-FFF2-40B4-BE49-F238E27FC236}">
                <a16:creationId xmlns:a16="http://schemas.microsoft.com/office/drawing/2014/main" id="{9D1B0ADD-F89F-4CF4-9363-86BCAEC7507F}"/>
              </a:ext>
            </a:extLst>
          </p:cNvPr>
          <p:cNvPicPr>
            <a:picLocks noGrp="1" noChangeAspect="1"/>
          </p:cNvPicPr>
          <p:nvPr>
            <p:ph sz="half" idx="1"/>
          </p:nvPr>
        </p:nvPicPr>
        <p:blipFill>
          <a:blip r:embed="rId3"/>
          <a:stretch>
            <a:fillRect/>
          </a:stretch>
        </p:blipFill>
        <p:spPr>
          <a:xfrm>
            <a:off x="1526177" y="2029512"/>
            <a:ext cx="4645025" cy="1154920"/>
          </a:xfrm>
          <a:prstGeom prst="rect">
            <a:avLst/>
          </a:prstGeom>
        </p:spPr>
      </p:pic>
      <p:sp>
        <p:nvSpPr>
          <p:cNvPr id="4" name="Content Placeholder 3">
            <a:extLst>
              <a:ext uri="{FF2B5EF4-FFF2-40B4-BE49-F238E27FC236}">
                <a16:creationId xmlns:a16="http://schemas.microsoft.com/office/drawing/2014/main" id="{BC1FEBD6-348F-4539-8459-C53A92589788}"/>
              </a:ext>
            </a:extLst>
          </p:cNvPr>
          <p:cNvSpPr>
            <a:spLocks noGrp="1"/>
          </p:cNvSpPr>
          <p:nvPr>
            <p:ph sz="half" idx="2"/>
          </p:nvPr>
        </p:nvSpPr>
        <p:spPr/>
        <p:txBody>
          <a:bodyPr>
            <a:normAutofit fontScale="85000" lnSpcReduction="10000"/>
          </a:bodyPr>
          <a:lstStyle/>
          <a:p>
            <a:r>
              <a:rPr lang="en-US" dirty="0"/>
              <a:t>The Registrar informs you that Nancy Doe is no longer enrolled at your school</a:t>
            </a:r>
          </a:p>
          <a:p>
            <a:r>
              <a:rPr lang="en-US" dirty="0"/>
              <a:t>Inside your Enrollment Report, click on Nancy’s name, then again, now, scroll to the bottom of Nancy’s record and select Drop at the END of XXX semester to update her record</a:t>
            </a:r>
          </a:p>
          <a:p>
            <a:r>
              <a:rPr lang="en-US" dirty="0"/>
              <a:t>A tip if in the current semester drop at the END of THIS</a:t>
            </a:r>
          </a:p>
          <a:p>
            <a:r>
              <a:rPr lang="en-US" dirty="0"/>
              <a:t>A second tip – if in the next semester drop at the END of LAST</a:t>
            </a:r>
          </a:p>
        </p:txBody>
      </p:sp>
      <p:sp>
        <p:nvSpPr>
          <p:cNvPr id="5" name="Date Placeholder 4">
            <a:extLst>
              <a:ext uri="{FF2B5EF4-FFF2-40B4-BE49-F238E27FC236}">
                <a16:creationId xmlns:a16="http://schemas.microsoft.com/office/drawing/2014/main" id="{F8FEF519-0915-4E13-85AB-DC7D069D6BC5}"/>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E7B0DF01-2123-4A76-AAC0-2406ACB6BD15}"/>
              </a:ext>
            </a:extLst>
          </p:cNvPr>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8" name="Picture 7">
            <a:extLst>
              <a:ext uri="{FF2B5EF4-FFF2-40B4-BE49-F238E27FC236}">
                <a16:creationId xmlns:a16="http://schemas.microsoft.com/office/drawing/2014/main" id="{EAB792BD-DDCD-4184-B5C8-54E06594C0EF}"/>
              </a:ext>
            </a:extLst>
          </p:cNvPr>
          <p:cNvPicPr>
            <a:picLocks noChangeAspect="1"/>
          </p:cNvPicPr>
          <p:nvPr/>
        </p:nvPicPr>
        <p:blipFill>
          <a:blip r:embed="rId4"/>
          <a:stretch>
            <a:fillRect/>
          </a:stretch>
        </p:blipFill>
        <p:spPr>
          <a:xfrm>
            <a:off x="1537967" y="3349750"/>
            <a:ext cx="4645152" cy="2049078"/>
          </a:xfrm>
          <a:prstGeom prst="rect">
            <a:avLst/>
          </a:prstGeom>
        </p:spPr>
      </p:pic>
      <p:cxnSp>
        <p:nvCxnSpPr>
          <p:cNvPr id="10" name="Straight Arrow Connector 9">
            <a:extLst>
              <a:ext uri="{FF2B5EF4-FFF2-40B4-BE49-F238E27FC236}">
                <a16:creationId xmlns:a16="http://schemas.microsoft.com/office/drawing/2014/main" id="{75F5049F-16FE-460F-9DBB-BB112D90332B}"/>
              </a:ext>
            </a:extLst>
          </p:cNvPr>
          <p:cNvCxnSpPr>
            <a:cxnSpLocks/>
          </p:cNvCxnSpPr>
          <p:nvPr/>
        </p:nvCxnSpPr>
        <p:spPr>
          <a:xfrm flipH="1">
            <a:off x="4763589" y="4650377"/>
            <a:ext cx="4389120" cy="531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29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020A-D90D-4E8F-8F62-C890003876B8}"/>
              </a:ext>
            </a:extLst>
          </p:cNvPr>
          <p:cNvSpPr>
            <a:spLocks noGrp="1"/>
          </p:cNvSpPr>
          <p:nvPr>
            <p:ph type="title"/>
          </p:nvPr>
        </p:nvSpPr>
        <p:spPr/>
        <p:txBody>
          <a:bodyPr/>
          <a:lstStyle/>
          <a:p>
            <a:r>
              <a:rPr lang="en-US" dirty="0"/>
              <a:t>Enrollment report review - imports</a:t>
            </a:r>
          </a:p>
        </p:txBody>
      </p:sp>
      <p:pic>
        <p:nvPicPr>
          <p:cNvPr id="7" name="Content Placeholder 6">
            <a:extLst>
              <a:ext uri="{FF2B5EF4-FFF2-40B4-BE49-F238E27FC236}">
                <a16:creationId xmlns:a16="http://schemas.microsoft.com/office/drawing/2014/main" id="{57FE14DF-A0C4-4B9E-8546-A01E4BB6AFBA}"/>
              </a:ext>
            </a:extLst>
          </p:cNvPr>
          <p:cNvPicPr>
            <a:picLocks noGrp="1" noChangeAspect="1"/>
          </p:cNvPicPr>
          <p:nvPr>
            <p:ph sz="half" idx="1"/>
          </p:nvPr>
        </p:nvPicPr>
        <p:blipFill>
          <a:blip r:embed="rId3"/>
          <a:stretch>
            <a:fillRect/>
          </a:stretch>
        </p:blipFill>
        <p:spPr>
          <a:xfrm>
            <a:off x="1607009" y="2316895"/>
            <a:ext cx="4645025" cy="1015306"/>
          </a:xfrm>
          <a:prstGeom prst="rect">
            <a:avLst/>
          </a:prstGeom>
        </p:spPr>
      </p:pic>
      <p:sp>
        <p:nvSpPr>
          <p:cNvPr id="4" name="Content Placeholder 3">
            <a:extLst>
              <a:ext uri="{FF2B5EF4-FFF2-40B4-BE49-F238E27FC236}">
                <a16:creationId xmlns:a16="http://schemas.microsoft.com/office/drawing/2014/main" id="{95E413ED-A56B-4C1D-99D1-FCCDB3DF5604}"/>
              </a:ext>
            </a:extLst>
          </p:cNvPr>
          <p:cNvSpPr>
            <a:spLocks noGrp="1"/>
          </p:cNvSpPr>
          <p:nvPr>
            <p:ph sz="half" idx="2"/>
          </p:nvPr>
        </p:nvSpPr>
        <p:spPr/>
        <p:txBody>
          <a:bodyPr/>
          <a:lstStyle/>
          <a:p>
            <a:r>
              <a:rPr lang="en-US" dirty="0"/>
              <a:t>Return to your Enrollment Report and review Nancy’s record.  Her expiration date is updated and her remaining semesters are 0</a:t>
            </a:r>
          </a:p>
          <a:p>
            <a:r>
              <a:rPr lang="en-US" dirty="0"/>
              <a:t>Emails are launched from NOINFO@ sharing a change in the student’s eligibility</a:t>
            </a:r>
          </a:p>
        </p:txBody>
      </p:sp>
      <p:sp>
        <p:nvSpPr>
          <p:cNvPr id="5" name="Date Placeholder 4">
            <a:extLst>
              <a:ext uri="{FF2B5EF4-FFF2-40B4-BE49-F238E27FC236}">
                <a16:creationId xmlns:a16="http://schemas.microsoft.com/office/drawing/2014/main" id="{8124FC02-5D1D-4E73-A76A-37CD928622FD}"/>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A8EA8AC6-9BD3-49E6-9E32-03E370740EFE}"/>
              </a:ext>
            </a:extLst>
          </p:cNvPr>
          <p:cNvSpPr>
            <a:spLocks noGrp="1"/>
          </p:cNvSpPr>
          <p:nvPr>
            <p:ph type="sldNum" sz="quarter" idx="12"/>
          </p:nvPr>
        </p:nvSpPr>
        <p:spPr/>
        <p:txBody>
          <a:bodyPr/>
          <a:lstStyle/>
          <a:p>
            <a:fld id="{4FAB73BC-B049-4115-A692-8D63A059BFB8}" type="slidenum">
              <a:rPr lang="en-US" smtClean="0"/>
              <a:pPr/>
              <a:t>8</a:t>
            </a:fld>
            <a:endParaRPr lang="en-US" dirty="0"/>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A8295A27-B0DB-4905-962A-8A6F588E8472}"/>
                  </a:ext>
                </a:extLst>
              </p14:cNvPr>
              <p14:cNvContentPartPr/>
              <p14:nvPr/>
            </p14:nvContentPartPr>
            <p14:xfrm>
              <a:off x="4605051" y="2516246"/>
              <a:ext cx="1911600" cy="480240"/>
            </p14:xfrm>
          </p:contentPart>
        </mc:Choice>
        <mc:Fallback xmlns="">
          <p:pic>
            <p:nvPicPr>
              <p:cNvPr id="9" name="Ink 8">
                <a:extLst>
                  <a:ext uri="{FF2B5EF4-FFF2-40B4-BE49-F238E27FC236}">
                    <a16:creationId xmlns:a16="http://schemas.microsoft.com/office/drawing/2014/main" id="{A8295A27-B0DB-4905-962A-8A6F588E8472}"/>
                  </a:ext>
                </a:extLst>
              </p:cNvPr>
              <p:cNvPicPr/>
              <p:nvPr/>
            </p:nvPicPr>
            <p:blipFill>
              <a:blip r:embed="rId5"/>
              <a:stretch>
                <a:fillRect/>
              </a:stretch>
            </p:blipFill>
            <p:spPr>
              <a:xfrm>
                <a:off x="4587411" y="2498606"/>
                <a:ext cx="1947240" cy="515880"/>
              </a:xfrm>
              <a:prstGeom prst="rect">
                <a:avLst/>
              </a:prstGeom>
            </p:spPr>
          </p:pic>
        </mc:Fallback>
      </mc:AlternateContent>
    </p:spTree>
    <p:extLst>
      <p:ext uri="{BB962C8B-B14F-4D97-AF65-F5344CB8AC3E}">
        <p14:creationId xmlns:p14="http://schemas.microsoft.com/office/powerpoint/2010/main" val="36850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12FC-A47C-4492-BA15-76F7352D1F86}"/>
              </a:ext>
            </a:extLst>
          </p:cNvPr>
          <p:cNvSpPr>
            <a:spLocks noGrp="1"/>
          </p:cNvSpPr>
          <p:nvPr>
            <p:ph type="title"/>
          </p:nvPr>
        </p:nvSpPr>
        <p:spPr/>
        <p:txBody>
          <a:bodyPr/>
          <a:lstStyle/>
          <a:p>
            <a:r>
              <a:rPr lang="en-US" dirty="0"/>
              <a:t>Enrollment  report review - exports</a:t>
            </a:r>
          </a:p>
        </p:txBody>
      </p:sp>
      <p:pic>
        <p:nvPicPr>
          <p:cNvPr id="7" name="Content Placeholder 6">
            <a:extLst>
              <a:ext uri="{FF2B5EF4-FFF2-40B4-BE49-F238E27FC236}">
                <a16:creationId xmlns:a16="http://schemas.microsoft.com/office/drawing/2014/main" id="{1E85695B-2CE2-4337-AC28-C7B31E9EDB14}"/>
              </a:ext>
            </a:extLst>
          </p:cNvPr>
          <p:cNvPicPr>
            <a:picLocks noGrp="1" noChangeAspect="1"/>
          </p:cNvPicPr>
          <p:nvPr>
            <p:ph sz="half" idx="1"/>
          </p:nvPr>
        </p:nvPicPr>
        <p:blipFill>
          <a:blip r:embed="rId3"/>
          <a:stretch>
            <a:fillRect/>
          </a:stretch>
        </p:blipFill>
        <p:spPr>
          <a:xfrm>
            <a:off x="1607009" y="2017343"/>
            <a:ext cx="4645025" cy="2842040"/>
          </a:xfrm>
          <a:prstGeom prst="rect">
            <a:avLst/>
          </a:prstGeom>
        </p:spPr>
      </p:pic>
      <p:sp>
        <p:nvSpPr>
          <p:cNvPr id="4" name="Content Placeholder 3">
            <a:extLst>
              <a:ext uri="{FF2B5EF4-FFF2-40B4-BE49-F238E27FC236}">
                <a16:creationId xmlns:a16="http://schemas.microsoft.com/office/drawing/2014/main" id="{D2677374-9E60-4467-B32A-48DE04E8C964}"/>
              </a:ext>
            </a:extLst>
          </p:cNvPr>
          <p:cNvSpPr>
            <a:spLocks noGrp="1"/>
          </p:cNvSpPr>
          <p:nvPr>
            <p:ph sz="half" idx="2"/>
          </p:nvPr>
        </p:nvSpPr>
        <p:spPr/>
        <p:txBody>
          <a:bodyPr>
            <a:normAutofit/>
          </a:bodyPr>
          <a:lstStyle/>
          <a:p>
            <a:r>
              <a:rPr lang="en-US" dirty="0"/>
              <a:t>Confirm with Human Resources all employees retain their eligibility</a:t>
            </a:r>
          </a:p>
          <a:p>
            <a:r>
              <a:rPr lang="en-US" dirty="0"/>
              <a:t>If not update the student’s Expiration date (see slide 4 or 7) AND notify the Import school TELO immediately</a:t>
            </a:r>
          </a:p>
          <a:p>
            <a:r>
              <a:rPr lang="en-US" dirty="0"/>
              <a:t>Emails launch when changes are made.  However, TE Central always suggest the proactive approach</a:t>
            </a:r>
          </a:p>
          <a:p>
            <a:endParaRPr lang="en-US" dirty="0"/>
          </a:p>
        </p:txBody>
      </p:sp>
      <p:sp>
        <p:nvSpPr>
          <p:cNvPr id="5" name="Date Placeholder 4">
            <a:extLst>
              <a:ext uri="{FF2B5EF4-FFF2-40B4-BE49-F238E27FC236}">
                <a16:creationId xmlns:a16="http://schemas.microsoft.com/office/drawing/2014/main" id="{CF1BCA55-652D-41E1-BD86-1C418788B63D}"/>
              </a:ext>
            </a:extLst>
          </p:cNvPr>
          <p:cNvSpPr>
            <a:spLocks noGrp="1"/>
          </p:cNvSpPr>
          <p:nvPr>
            <p:ph type="dt" sz="half" idx="10"/>
          </p:nvPr>
        </p:nvSpPr>
        <p:spPr/>
        <p:txBody>
          <a:bodyPr/>
          <a:lstStyle/>
          <a:p>
            <a:fld id="{0A295F8E-1A36-4629-8F26-5F44687EC50D}" type="datetime1">
              <a:rPr lang="en-US" smtClean="0"/>
              <a:t>12/5/2019</a:t>
            </a:fld>
            <a:endParaRPr lang="en-US" dirty="0"/>
          </a:p>
        </p:txBody>
      </p:sp>
      <p:sp>
        <p:nvSpPr>
          <p:cNvPr id="6" name="Slide Number Placeholder 5">
            <a:extLst>
              <a:ext uri="{FF2B5EF4-FFF2-40B4-BE49-F238E27FC236}">
                <a16:creationId xmlns:a16="http://schemas.microsoft.com/office/drawing/2014/main" id="{66AEF217-FAF9-4EF4-8A67-0624B1C7EE26}"/>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35147563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1989</Words>
  <Application>Microsoft Office PowerPoint</Application>
  <PresentationFormat>Widescreen</PresentationFormat>
  <Paragraphs>303</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Gill Sans MT</vt:lpstr>
      <vt:lpstr>Gallery</vt:lpstr>
      <vt:lpstr> 2019-20 TE recipient review 2020-21 approval and processing reminders TE reports te central updates  </vt:lpstr>
      <vt:lpstr>Today’s focus</vt:lpstr>
      <vt:lpstr>Enrollment  Report  Review</vt:lpstr>
      <vt:lpstr>2019-20  Enrollment Report Review</vt:lpstr>
      <vt:lpstr>Enrollment Report Review</vt:lpstr>
      <vt:lpstr>Enrollment report review - Imports</vt:lpstr>
      <vt:lpstr>Enrollment Report Review - imports</vt:lpstr>
      <vt:lpstr>Enrollment report review - imports</vt:lpstr>
      <vt:lpstr>Enrollment  report review - exports</vt:lpstr>
      <vt:lpstr>Enrollment  Report Review</vt:lpstr>
      <vt:lpstr>Enrollment Report Review</vt:lpstr>
      <vt:lpstr>Enrollment Report Review </vt:lpstr>
      <vt:lpstr>Enrollment Report Review</vt:lpstr>
      <vt:lpstr>Enrollment Report upcoming reminders</vt:lpstr>
      <vt:lpstr>2020-21 Application process</vt:lpstr>
      <vt:lpstr>2020-21 recertification process – exports</vt:lpstr>
      <vt:lpstr>2020-21 recertification process - exports</vt:lpstr>
      <vt:lpstr>2020-21 recertification process - exports</vt:lpstr>
      <vt:lpstr>2020-21 recertification process – export email notifications</vt:lpstr>
      <vt:lpstr>2020-21 recertification process</vt:lpstr>
      <vt:lpstr>2020-21 recertification process - imports</vt:lpstr>
      <vt:lpstr>2020-21 recertification process - imports</vt:lpstr>
      <vt:lpstr>2020-21recertification process - imports</vt:lpstr>
      <vt:lpstr>2020-21 Application process – new student</vt:lpstr>
      <vt:lpstr>2020-21 application process – new student</vt:lpstr>
      <vt:lpstr>2020-21 application process - import</vt:lpstr>
      <vt:lpstr>2020-21 TE EZ application email confirmation</vt:lpstr>
      <vt:lpstr>2020-21 application process – import </vt:lpstr>
      <vt:lpstr>2020-21 application process – email communication</vt:lpstr>
      <vt:lpstr>Telo report options</vt:lpstr>
      <vt:lpstr>Telo report imports/exports</vt:lpstr>
      <vt:lpstr>TE Central updates</vt:lpstr>
      <vt:lpstr>Te Central updates</vt:lpstr>
      <vt:lpstr>Te central updates</vt:lpstr>
      <vt:lpstr>Calendar reminders</vt:lpstr>
      <vt:lpstr>Let’s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2019-20 TE recipient review 2020-21 approval and processing reminders TE reports te central updates  </dc:title>
  <dc:creator>Janet Dodson</dc:creator>
  <cp:lastModifiedBy>Janet Dodson</cp:lastModifiedBy>
  <cp:revision>3</cp:revision>
  <cp:lastPrinted>2019-12-05T05:08:43Z</cp:lastPrinted>
  <dcterms:created xsi:type="dcterms:W3CDTF">2019-12-04T18:14:30Z</dcterms:created>
  <dcterms:modified xsi:type="dcterms:W3CDTF">2019-12-05T18:34:34Z</dcterms:modified>
</cp:coreProperties>
</file>