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4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72" r:id="rId1"/>
  </p:sldMasterIdLst>
  <p:notesMasterIdLst>
    <p:notesMasterId r:id="rId32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79" r:id="rId10"/>
    <p:sldId id="264" r:id="rId11"/>
    <p:sldId id="265" r:id="rId12"/>
    <p:sldId id="266" r:id="rId13"/>
    <p:sldId id="267" r:id="rId14"/>
    <p:sldId id="268" r:id="rId15"/>
    <p:sldId id="270" r:id="rId16"/>
    <p:sldId id="271" r:id="rId17"/>
    <p:sldId id="273" r:id="rId18"/>
    <p:sldId id="281" r:id="rId19"/>
    <p:sldId id="282" r:id="rId20"/>
    <p:sldId id="283" r:id="rId21"/>
    <p:sldId id="284" r:id="rId22"/>
    <p:sldId id="285" r:id="rId23"/>
    <p:sldId id="286" r:id="rId24"/>
    <p:sldId id="287" r:id="rId25"/>
    <p:sldId id="288" r:id="rId26"/>
    <p:sldId id="289" r:id="rId27"/>
    <p:sldId id="277" r:id="rId28"/>
    <p:sldId id="290" r:id="rId29"/>
    <p:sldId id="291" r:id="rId30"/>
    <p:sldId id="292" r:id="rId31"/>
  </p:sldIdLst>
  <p:sldSz cx="12192000" cy="6858000"/>
  <p:notesSz cx="7102475" cy="938847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109" d="100"/>
          <a:sy n="109" d="100"/>
        </p:scale>
        <p:origin x="672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C7B0CB5-B3FB-4F9C-8639-CD42C6C2999A}" type="doc">
      <dgm:prSet loTypeId="urn:microsoft.com/office/officeart/2005/8/layout/vList2" loCatId="list" qsTypeId="urn:microsoft.com/office/officeart/2005/8/quickstyle/simple1" qsCatId="simple" csTypeId="urn:microsoft.com/office/officeart/2005/8/colors/accent0_3" csCatId="mainScheme" phldr="1"/>
      <dgm:spPr/>
      <dgm:t>
        <a:bodyPr/>
        <a:lstStyle/>
        <a:p>
          <a:endParaRPr lang="en-US"/>
        </a:p>
      </dgm:t>
    </dgm:pt>
    <dgm:pt modelId="{7736FFC3-9761-450C-852A-ECD09C7932D3}">
      <dgm:prSet/>
      <dgm:spPr/>
      <dgm:t>
        <a:bodyPr/>
        <a:lstStyle/>
        <a:p>
          <a:r>
            <a:rPr lang="en-US" dirty="0"/>
            <a:t>TE Guidelines</a:t>
          </a:r>
        </a:p>
      </dgm:t>
    </dgm:pt>
    <dgm:pt modelId="{404BB934-13A6-440C-9CB9-85E603B09C0F}" type="parTrans" cxnId="{7FED876F-175B-4962-95C5-5889AA239A78}">
      <dgm:prSet/>
      <dgm:spPr/>
      <dgm:t>
        <a:bodyPr/>
        <a:lstStyle/>
        <a:p>
          <a:endParaRPr lang="en-US"/>
        </a:p>
      </dgm:t>
    </dgm:pt>
    <dgm:pt modelId="{A6B74E95-4E94-4EB2-997E-BB0EDFF8377B}" type="sibTrans" cxnId="{7FED876F-175B-4962-95C5-5889AA239A78}">
      <dgm:prSet/>
      <dgm:spPr/>
      <dgm:t>
        <a:bodyPr/>
        <a:lstStyle/>
        <a:p>
          <a:endParaRPr lang="en-US"/>
        </a:p>
      </dgm:t>
    </dgm:pt>
    <dgm:pt modelId="{187B2799-4F3B-40A3-AB0E-13FE8966CA53}">
      <dgm:prSet/>
      <dgm:spPr/>
      <dgm:t>
        <a:bodyPr/>
        <a:lstStyle/>
        <a:p>
          <a:r>
            <a:rPr lang="en-US" dirty="0"/>
            <a:t>What’s in yours?</a:t>
          </a:r>
        </a:p>
      </dgm:t>
    </dgm:pt>
    <dgm:pt modelId="{EF7BC08F-E71B-4CA1-BB33-3A774E71A264}" type="parTrans" cxnId="{C05FEEFA-273F-4C37-8EC1-D8A34C2C2C48}">
      <dgm:prSet/>
      <dgm:spPr/>
      <dgm:t>
        <a:bodyPr/>
        <a:lstStyle/>
        <a:p>
          <a:endParaRPr lang="en-US"/>
        </a:p>
      </dgm:t>
    </dgm:pt>
    <dgm:pt modelId="{BE72ED4B-AEE9-4C72-B67B-8498A3883FA7}" type="sibTrans" cxnId="{C05FEEFA-273F-4C37-8EC1-D8A34C2C2C48}">
      <dgm:prSet/>
      <dgm:spPr/>
      <dgm:t>
        <a:bodyPr/>
        <a:lstStyle/>
        <a:p>
          <a:endParaRPr lang="en-US"/>
        </a:p>
      </dgm:t>
    </dgm:pt>
    <dgm:pt modelId="{A7E27066-58EF-47C1-A4FA-7193BC557706}">
      <dgm:prSet/>
      <dgm:spPr/>
      <dgm:t>
        <a:bodyPr/>
        <a:lstStyle/>
        <a:p>
          <a:r>
            <a:rPr lang="en-US" dirty="0"/>
            <a:t>Balance Sheet scenarios</a:t>
          </a:r>
        </a:p>
      </dgm:t>
    </dgm:pt>
    <dgm:pt modelId="{EE1F2DC9-3E1E-462B-BA52-A2DD3CFDC643}" type="parTrans" cxnId="{5F25165F-8245-4519-827D-9F7ED57B0A3F}">
      <dgm:prSet/>
      <dgm:spPr/>
      <dgm:t>
        <a:bodyPr/>
        <a:lstStyle/>
        <a:p>
          <a:endParaRPr lang="en-US"/>
        </a:p>
      </dgm:t>
    </dgm:pt>
    <dgm:pt modelId="{FDBDC916-024F-43D7-B8A9-CA37039B1D86}" type="sibTrans" cxnId="{5F25165F-8245-4519-827D-9F7ED57B0A3F}">
      <dgm:prSet/>
      <dgm:spPr/>
      <dgm:t>
        <a:bodyPr/>
        <a:lstStyle/>
        <a:p>
          <a:endParaRPr lang="en-US"/>
        </a:p>
      </dgm:t>
    </dgm:pt>
    <dgm:pt modelId="{1DA4B1DB-C7E1-450F-87BC-45CC5E5F8B3A}">
      <dgm:prSet/>
      <dgm:spPr/>
      <dgm:t>
        <a:bodyPr/>
        <a:lstStyle/>
        <a:p>
          <a:r>
            <a:rPr lang="en-US" dirty="0"/>
            <a:t>Let’s do the Math</a:t>
          </a:r>
        </a:p>
      </dgm:t>
    </dgm:pt>
    <dgm:pt modelId="{F2F3B259-5847-449D-8BF3-36DD7B9557F4}" type="parTrans" cxnId="{F25B7A6E-D09F-4CCC-B5D8-BE2ECDC9B419}">
      <dgm:prSet/>
      <dgm:spPr/>
      <dgm:t>
        <a:bodyPr/>
        <a:lstStyle/>
        <a:p>
          <a:endParaRPr lang="en-US"/>
        </a:p>
      </dgm:t>
    </dgm:pt>
    <dgm:pt modelId="{4571EFF7-C763-4D31-9567-83EF4A2066A0}" type="sibTrans" cxnId="{F25B7A6E-D09F-4CCC-B5D8-BE2ECDC9B419}">
      <dgm:prSet/>
      <dgm:spPr/>
      <dgm:t>
        <a:bodyPr/>
        <a:lstStyle/>
        <a:p>
          <a:endParaRPr lang="en-US"/>
        </a:p>
      </dgm:t>
    </dgm:pt>
    <dgm:pt modelId="{B22D9E9B-CFE9-40D0-AD66-DBE072627815}">
      <dgm:prSet/>
      <dgm:spPr/>
      <dgm:t>
        <a:bodyPr/>
        <a:lstStyle/>
        <a:p>
          <a:r>
            <a:rPr lang="en-US" dirty="0"/>
            <a:t>Issues of Employee Eligibility</a:t>
          </a:r>
        </a:p>
      </dgm:t>
    </dgm:pt>
    <dgm:pt modelId="{255C74CE-ABD7-4DD0-AE9D-80FAE98D0945}" type="parTrans" cxnId="{C3EE9E56-17DF-4BFE-AF38-C00E505BD9AC}">
      <dgm:prSet/>
      <dgm:spPr/>
      <dgm:t>
        <a:bodyPr/>
        <a:lstStyle/>
        <a:p>
          <a:endParaRPr lang="en-US"/>
        </a:p>
      </dgm:t>
    </dgm:pt>
    <dgm:pt modelId="{6032A19B-9DFB-4FD5-9F19-DB33A42D6E7D}" type="sibTrans" cxnId="{C3EE9E56-17DF-4BFE-AF38-C00E505BD9AC}">
      <dgm:prSet/>
      <dgm:spPr/>
      <dgm:t>
        <a:bodyPr/>
        <a:lstStyle/>
        <a:p>
          <a:endParaRPr lang="en-US"/>
        </a:p>
      </dgm:t>
    </dgm:pt>
    <dgm:pt modelId="{18D111B9-389C-477B-8031-F273BEB66A87}" type="pres">
      <dgm:prSet presAssocID="{6C7B0CB5-B3FB-4F9C-8639-CD42C6C2999A}" presName="linear" presStyleCnt="0">
        <dgm:presLayoutVars>
          <dgm:animLvl val="lvl"/>
          <dgm:resizeHandles val="exact"/>
        </dgm:presLayoutVars>
      </dgm:prSet>
      <dgm:spPr/>
    </dgm:pt>
    <dgm:pt modelId="{2D0427C5-01E0-4A24-AAF0-20FE3BCF906C}" type="pres">
      <dgm:prSet presAssocID="{7736FFC3-9761-450C-852A-ECD09C7932D3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DE8387DE-F798-4346-9F3E-E777D17A04AD}" type="pres">
      <dgm:prSet presAssocID="{7736FFC3-9761-450C-852A-ECD09C7932D3}" presName="childText" presStyleLbl="revTx" presStyleIdx="0" presStyleCnt="2">
        <dgm:presLayoutVars>
          <dgm:bulletEnabled val="1"/>
        </dgm:presLayoutVars>
      </dgm:prSet>
      <dgm:spPr/>
    </dgm:pt>
    <dgm:pt modelId="{0E561103-4CEB-4F45-993D-77ED6A292BCE}" type="pres">
      <dgm:prSet presAssocID="{A7E27066-58EF-47C1-A4FA-7193BC557706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CDE455DC-7C16-4D7F-862F-C760F54A8368}" type="pres">
      <dgm:prSet presAssocID="{A7E27066-58EF-47C1-A4FA-7193BC557706}" presName="childText" presStyleLbl="revTx" presStyleIdx="1" presStyleCnt="2">
        <dgm:presLayoutVars>
          <dgm:bulletEnabled val="1"/>
        </dgm:presLayoutVars>
      </dgm:prSet>
      <dgm:spPr/>
    </dgm:pt>
    <dgm:pt modelId="{B57CB1A8-5896-4281-8210-59EDED98F2D5}" type="pres">
      <dgm:prSet presAssocID="{B22D9E9B-CFE9-40D0-AD66-DBE072627815}" presName="parentText" presStyleLbl="node1" presStyleIdx="2" presStyleCnt="3">
        <dgm:presLayoutVars>
          <dgm:chMax val="0"/>
          <dgm:bulletEnabled val="1"/>
        </dgm:presLayoutVars>
      </dgm:prSet>
      <dgm:spPr/>
    </dgm:pt>
  </dgm:ptLst>
  <dgm:cxnLst>
    <dgm:cxn modelId="{49817817-7C3F-4E4E-B675-185DB3C84CAD}" type="presOf" srcId="{7736FFC3-9761-450C-852A-ECD09C7932D3}" destId="{2D0427C5-01E0-4A24-AAF0-20FE3BCF906C}" srcOrd="0" destOrd="0" presId="urn:microsoft.com/office/officeart/2005/8/layout/vList2"/>
    <dgm:cxn modelId="{DACF7A23-E3BC-4818-BB2A-283B8A3DEF76}" type="presOf" srcId="{1DA4B1DB-C7E1-450F-87BC-45CC5E5F8B3A}" destId="{CDE455DC-7C16-4D7F-862F-C760F54A8368}" srcOrd="0" destOrd="0" presId="urn:microsoft.com/office/officeart/2005/8/layout/vList2"/>
    <dgm:cxn modelId="{BBB6563F-1247-416E-8464-3DD9D3A8256E}" type="presOf" srcId="{6C7B0CB5-B3FB-4F9C-8639-CD42C6C2999A}" destId="{18D111B9-389C-477B-8031-F273BEB66A87}" srcOrd="0" destOrd="0" presId="urn:microsoft.com/office/officeart/2005/8/layout/vList2"/>
    <dgm:cxn modelId="{5F25165F-8245-4519-827D-9F7ED57B0A3F}" srcId="{6C7B0CB5-B3FB-4F9C-8639-CD42C6C2999A}" destId="{A7E27066-58EF-47C1-A4FA-7193BC557706}" srcOrd="1" destOrd="0" parTransId="{EE1F2DC9-3E1E-462B-BA52-A2DD3CFDC643}" sibTransId="{FDBDC916-024F-43D7-B8A9-CA37039B1D86}"/>
    <dgm:cxn modelId="{096F724D-2568-4192-9C9D-9BEC375A30A5}" type="presOf" srcId="{187B2799-4F3B-40A3-AB0E-13FE8966CA53}" destId="{DE8387DE-F798-4346-9F3E-E777D17A04AD}" srcOrd="0" destOrd="0" presId="urn:microsoft.com/office/officeart/2005/8/layout/vList2"/>
    <dgm:cxn modelId="{F25B7A6E-D09F-4CCC-B5D8-BE2ECDC9B419}" srcId="{A7E27066-58EF-47C1-A4FA-7193BC557706}" destId="{1DA4B1DB-C7E1-450F-87BC-45CC5E5F8B3A}" srcOrd="0" destOrd="0" parTransId="{F2F3B259-5847-449D-8BF3-36DD7B9557F4}" sibTransId="{4571EFF7-C763-4D31-9567-83EF4A2066A0}"/>
    <dgm:cxn modelId="{7FED876F-175B-4962-95C5-5889AA239A78}" srcId="{6C7B0CB5-B3FB-4F9C-8639-CD42C6C2999A}" destId="{7736FFC3-9761-450C-852A-ECD09C7932D3}" srcOrd="0" destOrd="0" parTransId="{404BB934-13A6-440C-9CB9-85E603B09C0F}" sibTransId="{A6B74E95-4E94-4EB2-997E-BB0EDFF8377B}"/>
    <dgm:cxn modelId="{C3EE9E56-17DF-4BFE-AF38-C00E505BD9AC}" srcId="{6C7B0CB5-B3FB-4F9C-8639-CD42C6C2999A}" destId="{B22D9E9B-CFE9-40D0-AD66-DBE072627815}" srcOrd="2" destOrd="0" parTransId="{255C74CE-ABD7-4DD0-AE9D-80FAE98D0945}" sibTransId="{6032A19B-9DFB-4FD5-9F19-DB33A42D6E7D}"/>
    <dgm:cxn modelId="{9EBA0CD6-AB62-4746-917A-6B4B996CD41E}" type="presOf" srcId="{B22D9E9B-CFE9-40D0-AD66-DBE072627815}" destId="{B57CB1A8-5896-4281-8210-59EDED98F2D5}" srcOrd="0" destOrd="0" presId="urn:microsoft.com/office/officeart/2005/8/layout/vList2"/>
    <dgm:cxn modelId="{AAAAA5F3-4210-4E3F-9934-E3A0E287BDCB}" type="presOf" srcId="{A7E27066-58EF-47C1-A4FA-7193BC557706}" destId="{0E561103-4CEB-4F45-993D-77ED6A292BCE}" srcOrd="0" destOrd="0" presId="urn:microsoft.com/office/officeart/2005/8/layout/vList2"/>
    <dgm:cxn modelId="{C05FEEFA-273F-4C37-8EC1-D8A34C2C2C48}" srcId="{7736FFC3-9761-450C-852A-ECD09C7932D3}" destId="{187B2799-4F3B-40A3-AB0E-13FE8966CA53}" srcOrd="0" destOrd="0" parTransId="{EF7BC08F-E71B-4CA1-BB33-3A774E71A264}" sibTransId="{BE72ED4B-AEE9-4C72-B67B-8498A3883FA7}"/>
    <dgm:cxn modelId="{ACBD0569-4266-465E-BC1F-D1C2A5FEB03C}" type="presParOf" srcId="{18D111B9-389C-477B-8031-F273BEB66A87}" destId="{2D0427C5-01E0-4A24-AAF0-20FE3BCF906C}" srcOrd="0" destOrd="0" presId="urn:microsoft.com/office/officeart/2005/8/layout/vList2"/>
    <dgm:cxn modelId="{7A38DEEA-92E7-4C4C-97DC-62D1A5AC56C2}" type="presParOf" srcId="{18D111B9-389C-477B-8031-F273BEB66A87}" destId="{DE8387DE-F798-4346-9F3E-E777D17A04AD}" srcOrd="1" destOrd="0" presId="urn:microsoft.com/office/officeart/2005/8/layout/vList2"/>
    <dgm:cxn modelId="{C0B32E82-493E-4186-8C15-DD5E84F018D0}" type="presParOf" srcId="{18D111B9-389C-477B-8031-F273BEB66A87}" destId="{0E561103-4CEB-4F45-993D-77ED6A292BCE}" srcOrd="2" destOrd="0" presId="urn:microsoft.com/office/officeart/2005/8/layout/vList2"/>
    <dgm:cxn modelId="{36A87DFE-54DD-42C3-BD4D-3F4657FD0966}" type="presParOf" srcId="{18D111B9-389C-477B-8031-F273BEB66A87}" destId="{CDE455DC-7C16-4D7F-862F-C760F54A8368}" srcOrd="3" destOrd="0" presId="urn:microsoft.com/office/officeart/2005/8/layout/vList2"/>
    <dgm:cxn modelId="{CBE5031B-4D59-40E4-84B8-F55DBF524894}" type="presParOf" srcId="{18D111B9-389C-477B-8031-F273BEB66A87}" destId="{B57CB1A8-5896-4281-8210-59EDED98F2D5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FA2A086D-42CC-440B-8CF8-800ACCD0D82A}" type="doc">
      <dgm:prSet loTypeId="urn:microsoft.com/office/officeart/2008/layout/AlternatingHexagons" loCatId="list" qsTypeId="urn:microsoft.com/office/officeart/2005/8/quickstyle/simple2" qsCatId="simple" csTypeId="urn:microsoft.com/office/officeart/2005/8/colors/accent3_2" csCatId="accent3"/>
      <dgm:spPr/>
      <dgm:t>
        <a:bodyPr/>
        <a:lstStyle/>
        <a:p>
          <a:endParaRPr lang="en-US"/>
        </a:p>
      </dgm:t>
    </dgm:pt>
    <dgm:pt modelId="{4252ADC5-1759-4CF6-8FB4-08120BEBC49E}">
      <dgm:prSet/>
      <dgm:spPr/>
      <dgm:t>
        <a:bodyPr/>
        <a:lstStyle/>
        <a:p>
          <a:r>
            <a:rPr lang="en-US" dirty="0"/>
            <a:t>Define</a:t>
          </a:r>
        </a:p>
      </dgm:t>
    </dgm:pt>
    <dgm:pt modelId="{3B60D71A-DCF6-404E-B4CD-C31EB8D8AFA4}" type="parTrans" cxnId="{C7F60197-53A7-4A4A-8A3A-2D5FEEFA67D7}">
      <dgm:prSet/>
      <dgm:spPr/>
      <dgm:t>
        <a:bodyPr/>
        <a:lstStyle/>
        <a:p>
          <a:endParaRPr lang="en-US"/>
        </a:p>
      </dgm:t>
    </dgm:pt>
    <dgm:pt modelId="{5B28CD0F-D2D3-4DD1-9504-67B632244EA4}" type="sibTrans" cxnId="{C7F60197-53A7-4A4A-8A3A-2D5FEEFA67D7}">
      <dgm:prSet/>
      <dgm:spPr/>
      <dgm:t>
        <a:bodyPr/>
        <a:lstStyle/>
        <a:p>
          <a:endParaRPr lang="en-US" dirty="0"/>
        </a:p>
      </dgm:t>
    </dgm:pt>
    <dgm:pt modelId="{399D928F-D475-480F-8D1E-B58A70EB5131}">
      <dgm:prSet/>
      <dgm:spPr/>
      <dgm:t>
        <a:bodyPr/>
        <a:lstStyle/>
        <a:p>
          <a:r>
            <a:rPr lang="en-US" dirty="0"/>
            <a:t>Define your program inclusions</a:t>
          </a:r>
        </a:p>
      </dgm:t>
    </dgm:pt>
    <dgm:pt modelId="{B065B9F9-B076-40A5-B427-50FA5D8583FB}" type="parTrans" cxnId="{22A09C74-9C44-4232-BEED-E4532B62C4AA}">
      <dgm:prSet/>
      <dgm:spPr/>
      <dgm:t>
        <a:bodyPr/>
        <a:lstStyle/>
        <a:p>
          <a:endParaRPr lang="en-US"/>
        </a:p>
      </dgm:t>
    </dgm:pt>
    <dgm:pt modelId="{A3053652-4610-4238-98A1-C51DD384905D}" type="sibTrans" cxnId="{22A09C74-9C44-4232-BEED-E4532B62C4AA}">
      <dgm:prSet/>
      <dgm:spPr/>
      <dgm:t>
        <a:bodyPr/>
        <a:lstStyle/>
        <a:p>
          <a:endParaRPr lang="en-US"/>
        </a:p>
      </dgm:t>
    </dgm:pt>
    <dgm:pt modelId="{02784F7B-920A-4A4E-98C3-A09A26573885}">
      <dgm:prSet/>
      <dgm:spPr/>
      <dgm:t>
        <a:bodyPr/>
        <a:lstStyle/>
        <a:p>
          <a:r>
            <a:rPr lang="en-US" dirty="0"/>
            <a:t>Define</a:t>
          </a:r>
        </a:p>
      </dgm:t>
    </dgm:pt>
    <dgm:pt modelId="{366EEDD2-18F3-4AE9-AC6A-09EF4F97640F}" type="parTrans" cxnId="{C1E48B5C-6C98-4FB9-9757-D5052562614A}">
      <dgm:prSet/>
      <dgm:spPr/>
      <dgm:t>
        <a:bodyPr/>
        <a:lstStyle/>
        <a:p>
          <a:endParaRPr lang="en-US"/>
        </a:p>
      </dgm:t>
    </dgm:pt>
    <dgm:pt modelId="{91AC9A34-9367-4C0A-A20D-A84FF22AC745}" type="sibTrans" cxnId="{C1E48B5C-6C98-4FB9-9757-D5052562614A}">
      <dgm:prSet/>
      <dgm:spPr/>
      <dgm:t>
        <a:bodyPr/>
        <a:lstStyle/>
        <a:p>
          <a:endParaRPr lang="en-US" dirty="0"/>
        </a:p>
      </dgm:t>
    </dgm:pt>
    <dgm:pt modelId="{D361536D-1AA4-4E0B-BAFF-09AFB9938580}">
      <dgm:prSet/>
      <dgm:spPr/>
      <dgm:t>
        <a:bodyPr/>
        <a:lstStyle/>
        <a:p>
          <a:r>
            <a:rPr lang="en-US" dirty="0"/>
            <a:t>Define your audience of participants</a:t>
          </a:r>
        </a:p>
      </dgm:t>
    </dgm:pt>
    <dgm:pt modelId="{09FCB26D-6AF8-49A7-AC73-E6E3FFF70C65}" type="parTrans" cxnId="{39A1C7BE-9AE6-4DE8-A69D-D9BC11E3688F}">
      <dgm:prSet/>
      <dgm:spPr/>
      <dgm:t>
        <a:bodyPr/>
        <a:lstStyle/>
        <a:p>
          <a:endParaRPr lang="en-US"/>
        </a:p>
      </dgm:t>
    </dgm:pt>
    <dgm:pt modelId="{E22F338F-79EC-4C72-B837-1881162EA8D0}" type="sibTrans" cxnId="{39A1C7BE-9AE6-4DE8-A69D-D9BC11E3688F}">
      <dgm:prSet/>
      <dgm:spPr/>
      <dgm:t>
        <a:bodyPr/>
        <a:lstStyle/>
        <a:p>
          <a:endParaRPr lang="en-US"/>
        </a:p>
      </dgm:t>
    </dgm:pt>
    <dgm:pt modelId="{D8415C74-9A61-471F-B1BA-4F0E92E9D766}">
      <dgm:prSet/>
      <dgm:spPr/>
      <dgm:t>
        <a:bodyPr/>
        <a:lstStyle/>
        <a:p>
          <a:r>
            <a:rPr lang="en-US" dirty="0"/>
            <a:t>Define</a:t>
          </a:r>
        </a:p>
      </dgm:t>
    </dgm:pt>
    <dgm:pt modelId="{B1F77D51-8C44-41A2-A5EA-21BA358BC786}" type="parTrans" cxnId="{8413A77C-0A51-4807-A88C-53ADCC19FAA0}">
      <dgm:prSet/>
      <dgm:spPr/>
      <dgm:t>
        <a:bodyPr/>
        <a:lstStyle/>
        <a:p>
          <a:endParaRPr lang="en-US"/>
        </a:p>
      </dgm:t>
    </dgm:pt>
    <dgm:pt modelId="{05B01550-ACF1-47D5-BF99-A690B2510B78}" type="sibTrans" cxnId="{8413A77C-0A51-4807-A88C-53ADCC19FAA0}">
      <dgm:prSet/>
      <dgm:spPr/>
      <dgm:t>
        <a:bodyPr/>
        <a:lstStyle/>
        <a:p>
          <a:endParaRPr lang="en-US" dirty="0"/>
        </a:p>
      </dgm:t>
    </dgm:pt>
    <dgm:pt modelId="{6546B29B-1C8D-402F-A8D2-900FA022CEB5}">
      <dgm:prSet/>
      <dgm:spPr/>
      <dgm:t>
        <a:bodyPr/>
        <a:lstStyle/>
        <a:p>
          <a:r>
            <a:rPr lang="en-US" dirty="0"/>
            <a:t>Define your process</a:t>
          </a:r>
        </a:p>
      </dgm:t>
    </dgm:pt>
    <dgm:pt modelId="{DCF36EFB-74D8-40F6-A790-20A58F15AA08}" type="parTrans" cxnId="{81E4BBAD-2B95-45AC-80B1-99AE5BFB56A0}">
      <dgm:prSet/>
      <dgm:spPr/>
      <dgm:t>
        <a:bodyPr/>
        <a:lstStyle/>
        <a:p>
          <a:endParaRPr lang="en-US"/>
        </a:p>
      </dgm:t>
    </dgm:pt>
    <dgm:pt modelId="{61DBE45C-6EC7-484D-AC4A-FA72E451D389}" type="sibTrans" cxnId="{81E4BBAD-2B95-45AC-80B1-99AE5BFB56A0}">
      <dgm:prSet/>
      <dgm:spPr/>
      <dgm:t>
        <a:bodyPr/>
        <a:lstStyle/>
        <a:p>
          <a:endParaRPr lang="en-US"/>
        </a:p>
      </dgm:t>
    </dgm:pt>
    <dgm:pt modelId="{36BB70A8-4103-4E9C-A684-2EE27F297121}" type="pres">
      <dgm:prSet presAssocID="{FA2A086D-42CC-440B-8CF8-800ACCD0D82A}" presName="Name0" presStyleCnt="0">
        <dgm:presLayoutVars>
          <dgm:chMax/>
          <dgm:chPref/>
          <dgm:dir/>
          <dgm:animLvl val="lvl"/>
        </dgm:presLayoutVars>
      </dgm:prSet>
      <dgm:spPr/>
    </dgm:pt>
    <dgm:pt modelId="{7141BE0A-DAAD-4F90-8DB2-148A728034B6}" type="pres">
      <dgm:prSet presAssocID="{4252ADC5-1759-4CF6-8FB4-08120BEBC49E}" presName="composite" presStyleCnt="0"/>
      <dgm:spPr/>
    </dgm:pt>
    <dgm:pt modelId="{596A3709-A499-4ADF-97CA-34EFFD2FDBE4}" type="pres">
      <dgm:prSet presAssocID="{4252ADC5-1759-4CF6-8FB4-08120BEBC49E}" presName="Parent1" presStyleLbl="node1" presStyleIdx="0" presStyleCnt="6">
        <dgm:presLayoutVars>
          <dgm:chMax val="1"/>
          <dgm:chPref val="1"/>
          <dgm:bulletEnabled val="1"/>
        </dgm:presLayoutVars>
      </dgm:prSet>
      <dgm:spPr/>
    </dgm:pt>
    <dgm:pt modelId="{F14FF1EB-9656-455E-8088-7E84AD601DE5}" type="pres">
      <dgm:prSet presAssocID="{4252ADC5-1759-4CF6-8FB4-08120BEBC49E}" presName="Childtext1" presStyleLbl="revTx" presStyleIdx="0" presStyleCnt="3">
        <dgm:presLayoutVars>
          <dgm:chMax val="0"/>
          <dgm:chPref val="0"/>
          <dgm:bulletEnabled val="1"/>
        </dgm:presLayoutVars>
      </dgm:prSet>
      <dgm:spPr/>
    </dgm:pt>
    <dgm:pt modelId="{6B193B14-0AB4-48D1-B7FD-A5930EABBAD5}" type="pres">
      <dgm:prSet presAssocID="{4252ADC5-1759-4CF6-8FB4-08120BEBC49E}" presName="BalanceSpacing" presStyleCnt="0"/>
      <dgm:spPr/>
    </dgm:pt>
    <dgm:pt modelId="{9269A7D6-D6C7-423C-93E6-9E883FA4AE38}" type="pres">
      <dgm:prSet presAssocID="{4252ADC5-1759-4CF6-8FB4-08120BEBC49E}" presName="BalanceSpacing1" presStyleCnt="0"/>
      <dgm:spPr/>
    </dgm:pt>
    <dgm:pt modelId="{A94FD64D-8FCB-4D05-A69F-EB3D48D2194A}" type="pres">
      <dgm:prSet presAssocID="{5B28CD0F-D2D3-4DD1-9504-67B632244EA4}" presName="Accent1Text" presStyleLbl="node1" presStyleIdx="1" presStyleCnt="6"/>
      <dgm:spPr/>
    </dgm:pt>
    <dgm:pt modelId="{B86DF234-2A78-4AF8-B6E8-4E4607BEAE9B}" type="pres">
      <dgm:prSet presAssocID="{5B28CD0F-D2D3-4DD1-9504-67B632244EA4}" presName="spaceBetweenRectangles" presStyleCnt="0"/>
      <dgm:spPr/>
    </dgm:pt>
    <dgm:pt modelId="{7E617F68-FA46-4384-AAC5-61B0C5B31F36}" type="pres">
      <dgm:prSet presAssocID="{02784F7B-920A-4A4E-98C3-A09A26573885}" presName="composite" presStyleCnt="0"/>
      <dgm:spPr/>
    </dgm:pt>
    <dgm:pt modelId="{7EF0D0B0-734F-4358-8E7E-37B3B7629427}" type="pres">
      <dgm:prSet presAssocID="{02784F7B-920A-4A4E-98C3-A09A26573885}" presName="Parent1" presStyleLbl="node1" presStyleIdx="2" presStyleCnt="6">
        <dgm:presLayoutVars>
          <dgm:chMax val="1"/>
          <dgm:chPref val="1"/>
          <dgm:bulletEnabled val="1"/>
        </dgm:presLayoutVars>
      </dgm:prSet>
      <dgm:spPr/>
    </dgm:pt>
    <dgm:pt modelId="{E784A05B-0206-4C2C-B8F6-4CF1D651EC22}" type="pres">
      <dgm:prSet presAssocID="{02784F7B-920A-4A4E-98C3-A09A26573885}" presName="Childtext1" presStyleLbl="revTx" presStyleIdx="1" presStyleCnt="3">
        <dgm:presLayoutVars>
          <dgm:chMax val="0"/>
          <dgm:chPref val="0"/>
          <dgm:bulletEnabled val="1"/>
        </dgm:presLayoutVars>
      </dgm:prSet>
      <dgm:spPr/>
    </dgm:pt>
    <dgm:pt modelId="{EF0F0EF7-D478-471B-B2ED-4F2225EDA1FF}" type="pres">
      <dgm:prSet presAssocID="{02784F7B-920A-4A4E-98C3-A09A26573885}" presName="BalanceSpacing" presStyleCnt="0"/>
      <dgm:spPr/>
    </dgm:pt>
    <dgm:pt modelId="{8D8A0804-496F-4DCD-99D5-4FD24AC49BDC}" type="pres">
      <dgm:prSet presAssocID="{02784F7B-920A-4A4E-98C3-A09A26573885}" presName="BalanceSpacing1" presStyleCnt="0"/>
      <dgm:spPr/>
    </dgm:pt>
    <dgm:pt modelId="{3B65A2B3-FDCA-40E2-B465-CEA75A112453}" type="pres">
      <dgm:prSet presAssocID="{91AC9A34-9367-4C0A-A20D-A84FF22AC745}" presName="Accent1Text" presStyleLbl="node1" presStyleIdx="3" presStyleCnt="6"/>
      <dgm:spPr/>
    </dgm:pt>
    <dgm:pt modelId="{7F85281B-E9FF-4A11-B97B-5F5F1B568E6E}" type="pres">
      <dgm:prSet presAssocID="{91AC9A34-9367-4C0A-A20D-A84FF22AC745}" presName="spaceBetweenRectangles" presStyleCnt="0"/>
      <dgm:spPr/>
    </dgm:pt>
    <dgm:pt modelId="{DADD6C6B-3CC9-4BEE-B878-5D5117E5E6BC}" type="pres">
      <dgm:prSet presAssocID="{D8415C74-9A61-471F-B1BA-4F0E92E9D766}" presName="composite" presStyleCnt="0"/>
      <dgm:spPr/>
    </dgm:pt>
    <dgm:pt modelId="{A0767C25-99AE-4AEF-A034-6F00FE832BDC}" type="pres">
      <dgm:prSet presAssocID="{D8415C74-9A61-471F-B1BA-4F0E92E9D766}" presName="Parent1" presStyleLbl="node1" presStyleIdx="4" presStyleCnt="6">
        <dgm:presLayoutVars>
          <dgm:chMax val="1"/>
          <dgm:chPref val="1"/>
          <dgm:bulletEnabled val="1"/>
        </dgm:presLayoutVars>
      </dgm:prSet>
      <dgm:spPr/>
    </dgm:pt>
    <dgm:pt modelId="{36612A3E-0C1D-4102-93BA-55F91EA04BF7}" type="pres">
      <dgm:prSet presAssocID="{D8415C74-9A61-471F-B1BA-4F0E92E9D766}" presName="Childtext1" presStyleLbl="revTx" presStyleIdx="2" presStyleCnt="3">
        <dgm:presLayoutVars>
          <dgm:chMax val="0"/>
          <dgm:chPref val="0"/>
          <dgm:bulletEnabled val="1"/>
        </dgm:presLayoutVars>
      </dgm:prSet>
      <dgm:spPr/>
    </dgm:pt>
    <dgm:pt modelId="{F9EFBE1D-1ED1-4AD5-BF72-F835A0B34D70}" type="pres">
      <dgm:prSet presAssocID="{D8415C74-9A61-471F-B1BA-4F0E92E9D766}" presName="BalanceSpacing" presStyleCnt="0"/>
      <dgm:spPr/>
    </dgm:pt>
    <dgm:pt modelId="{7BD72904-CE74-48FA-95A0-07C34BEE9D22}" type="pres">
      <dgm:prSet presAssocID="{D8415C74-9A61-471F-B1BA-4F0E92E9D766}" presName="BalanceSpacing1" presStyleCnt="0"/>
      <dgm:spPr/>
    </dgm:pt>
    <dgm:pt modelId="{431C27EF-FE9A-469A-B3BE-3D8773118A31}" type="pres">
      <dgm:prSet presAssocID="{05B01550-ACF1-47D5-BF99-A690B2510B78}" presName="Accent1Text" presStyleLbl="node1" presStyleIdx="5" presStyleCnt="6"/>
      <dgm:spPr/>
    </dgm:pt>
  </dgm:ptLst>
  <dgm:cxnLst>
    <dgm:cxn modelId="{7137C718-A840-463D-BE15-529E45730075}" type="presOf" srcId="{5B28CD0F-D2D3-4DD1-9504-67B632244EA4}" destId="{A94FD64D-8FCB-4D05-A69F-EB3D48D2194A}" srcOrd="0" destOrd="0" presId="urn:microsoft.com/office/officeart/2008/layout/AlternatingHexagons"/>
    <dgm:cxn modelId="{46C1662C-44EB-4DC3-9058-4890D6AAD137}" type="presOf" srcId="{FA2A086D-42CC-440B-8CF8-800ACCD0D82A}" destId="{36BB70A8-4103-4E9C-A684-2EE27F297121}" srcOrd="0" destOrd="0" presId="urn:microsoft.com/office/officeart/2008/layout/AlternatingHexagons"/>
    <dgm:cxn modelId="{32736239-FD9D-438D-9F88-07CFDAF1664F}" type="presOf" srcId="{4252ADC5-1759-4CF6-8FB4-08120BEBC49E}" destId="{596A3709-A499-4ADF-97CA-34EFFD2FDBE4}" srcOrd="0" destOrd="0" presId="urn:microsoft.com/office/officeart/2008/layout/AlternatingHexagons"/>
    <dgm:cxn modelId="{C1E48B5C-6C98-4FB9-9757-D5052562614A}" srcId="{FA2A086D-42CC-440B-8CF8-800ACCD0D82A}" destId="{02784F7B-920A-4A4E-98C3-A09A26573885}" srcOrd="1" destOrd="0" parTransId="{366EEDD2-18F3-4AE9-AC6A-09EF4F97640F}" sibTransId="{91AC9A34-9367-4C0A-A20D-A84FF22AC745}"/>
    <dgm:cxn modelId="{7078AA62-5593-4566-B4B6-94E35769CC49}" type="presOf" srcId="{D8415C74-9A61-471F-B1BA-4F0E92E9D766}" destId="{A0767C25-99AE-4AEF-A034-6F00FE832BDC}" srcOrd="0" destOrd="0" presId="urn:microsoft.com/office/officeart/2008/layout/AlternatingHexagons"/>
    <dgm:cxn modelId="{E1449572-7AFE-4DDD-A2AA-4F52F55DED96}" type="presOf" srcId="{05B01550-ACF1-47D5-BF99-A690B2510B78}" destId="{431C27EF-FE9A-469A-B3BE-3D8773118A31}" srcOrd="0" destOrd="0" presId="urn:microsoft.com/office/officeart/2008/layout/AlternatingHexagons"/>
    <dgm:cxn modelId="{22A09C74-9C44-4232-BEED-E4532B62C4AA}" srcId="{4252ADC5-1759-4CF6-8FB4-08120BEBC49E}" destId="{399D928F-D475-480F-8D1E-B58A70EB5131}" srcOrd="0" destOrd="0" parTransId="{B065B9F9-B076-40A5-B427-50FA5D8583FB}" sibTransId="{A3053652-4610-4238-98A1-C51DD384905D}"/>
    <dgm:cxn modelId="{8413A77C-0A51-4807-A88C-53ADCC19FAA0}" srcId="{FA2A086D-42CC-440B-8CF8-800ACCD0D82A}" destId="{D8415C74-9A61-471F-B1BA-4F0E92E9D766}" srcOrd="2" destOrd="0" parTransId="{B1F77D51-8C44-41A2-A5EA-21BA358BC786}" sibTransId="{05B01550-ACF1-47D5-BF99-A690B2510B78}"/>
    <dgm:cxn modelId="{C7F60197-53A7-4A4A-8A3A-2D5FEEFA67D7}" srcId="{FA2A086D-42CC-440B-8CF8-800ACCD0D82A}" destId="{4252ADC5-1759-4CF6-8FB4-08120BEBC49E}" srcOrd="0" destOrd="0" parTransId="{3B60D71A-DCF6-404E-B4CD-C31EB8D8AFA4}" sibTransId="{5B28CD0F-D2D3-4DD1-9504-67B632244EA4}"/>
    <dgm:cxn modelId="{5BC1B39A-E554-4946-9200-19233BB54482}" type="presOf" srcId="{6546B29B-1C8D-402F-A8D2-900FA022CEB5}" destId="{36612A3E-0C1D-4102-93BA-55F91EA04BF7}" srcOrd="0" destOrd="0" presId="urn:microsoft.com/office/officeart/2008/layout/AlternatingHexagons"/>
    <dgm:cxn modelId="{CD18009C-2E8A-40D7-961F-F2B7A50CA9F7}" type="presOf" srcId="{02784F7B-920A-4A4E-98C3-A09A26573885}" destId="{7EF0D0B0-734F-4358-8E7E-37B3B7629427}" srcOrd="0" destOrd="0" presId="urn:microsoft.com/office/officeart/2008/layout/AlternatingHexagons"/>
    <dgm:cxn modelId="{490F92AA-0CCF-405D-8E0F-48A9DC17C870}" type="presOf" srcId="{D361536D-1AA4-4E0B-BAFF-09AFB9938580}" destId="{E784A05B-0206-4C2C-B8F6-4CF1D651EC22}" srcOrd="0" destOrd="0" presId="urn:microsoft.com/office/officeart/2008/layout/AlternatingHexagons"/>
    <dgm:cxn modelId="{81E4BBAD-2B95-45AC-80B1-99AE5BFB56A0}" srcId="{D8415C74-9A61-471F-B1BA-4F0E92E9D766}" destId="{6546B29B-1C8D-402F-A8D2-900FA022CEB5}" srcOrd="0" destOrd="0" parTransId="{DCF36EFB-74D8-40F6-A790-20A58F15AA08}" sibTransId="{61DBE45C-6EC7-484D-AC4A-FA72E451D389}"/>
    <dgm:cxn modelId="{39A1C7BE-9AE6-4DE8-A69D-D9BC11E3688F}" srcId="{02784F7B-920A-4A4E-98C3-A09A26573885}" destId="{D361536D-1AA4-4E0B-BAFF-09AFB9938580}" srcOrd="0" destOrd="0" parTransId="{09FCB26D-6AF8-49A7-AC73-E6E3FFF70C65}" sibTransId="{E22F338F-79EC-4C72-B837-1881162EA8D0}"/>
    <dgm:cxn modelId="{B7316CDF-006A-4ECB-AA9F-895372DBDD5D}" type="presOf" srcId="{399D928F-D475-480F-8D1E-B58A70EB5131}" destId="{F14FF1EB-9656-455E-8088-7E84AD601DE5}" srcOrd="0" destOrd="0" presId="urn:microsoft.com/office/officeart/2008/layout/AlternatingHexagons"/>
    <dgm:cxn modelId="{FA025FED-EB32-4D97-B185-42D2D967E96F}" type="presOf" srcId="{91AC9A34-9367-4C0A-A20D-A84FF22AC745}" destId="{3B65A2B3-FDCA-40E2-B465-CEA75A112453}" srcOrd="0" destOrd="0" presId="urn:microsoft.com/office/officeart/2008/layout/AlternatingHexagons"/>
    <dgm:cxn modelId="{A87EB112-E2D7-412F-A46E-C1F656FBE0D7}" type="presParOf" srcId="{36BB70A8-4103-4E9C-A684-2EE27F297121}" destId="{7141BE0A-DAAD-4F90-8DB2-148A728034B6}" srcOrd="0" destOrd="0" presId="urn:microsoft.com/office/officeart/2008/layout/AlternatingHexagons"/>
    <dgm:cxn modelId="{799169F1-E1C9-4B5C-AE8D-091C62A30AC2}" type="presParOf" srcId="{7141BE0A-DAAD-4F90-8DB2-148A728034B6}" destId="{596A3709-A499-4ADF-97CA-34EFFD2FDBE4}" srcOrd="0" destOrd="0" presId="urn:microsoft.com/office/officeart/2008/layout/AlternatingHexagons"/>
    <dgm:cxn modelId="{3D9C2AC4-1153-43C0-926E-791B63F4A75F}" type="presParOf" srcId="{7141BE0A-DAAD-4F90-8DB2-148A728034B6}" destId="{F14FF1EB-9656-455E-8088-7E84AD601DE5}" srcOrd="1" destOrd="0" presId="urn:microsoft.com/office/officeart/2008/layout/AlternatingHexagons"/>
    <dgm:cxn modelId="{AFAEB4B2-345C-418B-BA86-AE0F34792DCF}" type="presParOf" srcId="{7141BE0A-DAAD-4F90-8DB2-148A728034B6}" destId="{6B193B14-0AB4-48D1-B7FD-A5930EABBAD5}" srcOrd="2" destOrd="0" presId="urn:microsoft.com/office/officeart/2008/layout/AlternatingHexagons"/>
    <dgm:cxn modelId="{33AF3722-D509-4F46-A46D-04403CDB0144}" type="presParOf" srcId="{7141BE0A-DAAD-4F90-8DB2-148A728034B6}" destId="{9269A7D6-D6C7-423C-93E6-9E883FA4AE38}" srcOrd="3" destOrd="0" presId="urn:microsoft.com/office/officeart/2008/layout/AlternatingHexagons"/>
    <dgm:cxn modelId="{EF6CA1F9-8E04-41DD-B5DD-A4FE06D46376}" type="presParOf" srcId="{7141BE0A-DAAD-4F90-8DB2-148A728034B6}" destId="{A94FD64D-8FCB-4D05-A69F-EB3D48D2194A}" srcOrd="4" destOrd="0" presId="urn:microsoft.com/office/officeart/2008/layout/AlternatingHexagons"/>
    <dgm:cxn modelId="{ABEDE136-B9FC-4B40-BFFF-6C1D41EE0DCE}" type="presParOf" srcId="{36BB70A8-4103-4E9C-A684-2EE27F297121}" destId="{B86DF234-2A78-4AF8-B6E8-4E4607BEAE9B}" srcOrd="1" destOrd="0" presId="urn:microsoft.com/office/officeart/2008/layout/AlternatingHexagons"/>
    <dgm:cxn modelId="{D09DFC45-347F-41FA-A963-78A60C3BAFF3}" type="presParOf" srcId="{36BB70A8-4103-4E9C-A684-2EE27F297121}" destId="{7E617F68-FA46-4384-AAC5-61B0C5B31F36}" srcOrd="2" destOrd="0" presId="urn:microsoft.com/office/officeart/2008/layout/AlternatingHexagons"/>
    <dgm:cxn modelId="{B9AB329E-F769-48EF-9C64-9183473E77C9}" type="presParOf" srcId="{7E617F68-FA46-4384-AAC5-61B0C5B31F36}" destId="{7EF0D0B0-734F-4358-8E7E-37B3B7629427}" srcOrd="0" destOrd="0" presId="urn:microsoft.com/office/officeart/2008/layout/AlternatingHexagons"/>
    <dgm:cxn modelId="{2A05CF2F-3E6C-462B-97F3-6D4DC24ECFA3}" type="presParOf" srcId="{7E617F68-FA46-4384-AAC5-61B0C5B31F36}" destId="{E784A05B-0206-4C2C-B8F6-4CF1D651EC22}" srcOrd="1" destOrd="0" presId="urn:microsoft.com/office/officeart/2008/layout/AlternatingHexagons"/>
    <dgm:cxn modelId="{93226376-0957-46F4-AF08-6179DD3B7367}" type="presParOf" srcId="{7E617F68-FA46-4384-AAC5-61B0C5B31F36}" destId="{EF0F0EF7-D478-471B-B2ED-4F2225EDA1FF}" srcOrd="2" destOrd="0" presId="urn:microsoft.com/office/officeart/2008/layout/AlternatingHexagons"/>
    <dgm:cxn modelId="{A79B9878-5391-46BA-9975-EA8E8C5F1B11}" type="presParOf" srcId="{7E617F68-FA46-4384-AAC5-61B0C5B31F36}" destId="{8D8A0804-496F-4DCD-99D5-4FD24AC49BDC}" srcOrd="3" destOrd="0" presId="urn:microsoft.com/office/officeart/2008/layout/AlternatingHexagons"/>
    <dgm:cxn modelId="{DFC3F8DC-271E-4178-8A37-78AAA96CC473}" type="presParOf" srcId="{7E617F68-FA46-4384-AAC5-61B0C5B31F36}" destId="{3B65A2B3-FDCA-40E2-B465-CEA75A112453}" srcOrd="4" destOrd="0" presId="urn:microsoft.com/office/officeart/2008/layout/AlternatingHexagons"/>
    <dgm:cxn modelId="{B7547DDE-3F9B-4334-9F52-E990DD89841F}" type="presParOf" srcId="{36BB70A8-4103-4E9C-A684-2EE27F297121}" destId="{7F85281B-E9FF-4A11-B97B-5F5F1B568E6E}" srcOrd="3" destOrd="0" presId="urn:microsoft.com/office/officeart/2008/layout/AlternatingHexagons"/>
    <dgm:cxn modelId="{CC0DD05D-8908-42C6-87E0-23DED35AE33D}" type="presParOf" srcId="{36BB70A8-4103-4E9C-A684-2EE27F297121}" destId="{DADD6C6B-3CC9-4BEE-B878-5D5117E5E6BC}" srcOrd="4" destOrd="0" presId="urn:microsoft.com/office/officeart/2008/layout/AlternatingHexagons"/>
    <dgm:cxn modelId="{EDEE6521-EFF5-409D-9C88-5683247BC0C7}" type="presParOf" srcId="{DADD6C6B-3CC9-4BEE-B878-5D5117E5E6BC}" destId="{A0767C25-99AE-4AEF-A034-6F00FE832BDC}" srcOrd="0" destOrd="0" presId="urn:microsoft.com/office/officeart/2008/layout/AlternatingHexagons"/>
    <dgm:cxn modelId="{10856C51-C1E7-49D6-B560-138C3B520B64}" type="presParOf" srcId="{DADD6C6B-3CC9-4BEE-B878-5D5117E5E6BC}" destId="{36612A3E-0C1D-4102-93BA-55F91EA04BF7}" srcOrd="1" destOrd="0" presId="urn:microsoft.com/office/officeart/2008/layout/AlternatingHexagons"/>
    <dgm:cxn modelId="{6D429D74-96EA-466D-8A89-F915132F742D}" type="presParOf" srcId="{DADD6C6B-3CC9-4BEE-B878-5D5117E5E6BC}" destId="{F9EFBE1D-1ED1-4AD5-BF72-F835A0B34D70}" srcOrd="2" destOrd="0" presId="urn:microsoft.com/office/officeart/2008/layout/AlternatingHexagons"/>
    <dgm:cxn modelId="{34758211-F773-4464-9804-883281C5613C}" type="presParOf" srcId="{DADD6C6B-3CC9-4BEE-B878-5D5117E5E6BC}" destId="{7BD72904-CE74-48FA-95A0-07C34BEE9D22}" srcOrd="3" destOrd="0" presId="urn:microsoft.com/office/officeart/2008/layout/AlternatingHexagons"/>
    <dgm:cxn modelId="{20DC8627-2E5B-45D9-A453-6CD28C4D4AB0}" type="presParOf" srcId="{DADD6C6B-3CC9-4BEE-B878-5D5117E5E6BC}" destId="{431C27EF-FE9A-469A-B3BE-3D8773118A31}" srcOrd="4" destOrd="0" presId="urn:microsoft.com/office/officeart/2008/layout/AlternatingHexagons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62FC2873-D272-45C8-BA6D-4A3EDE86CF42}" type="doc">
      <dgm:prSet loTypeId="urn:microsoft.com/office/officeart/2005/8/layout/vList5" loCatId="list" qsTypeId="urn:microsoft.com/office/officeart/2005/8/quickstyle/simple1" qsCatId="simple" csTypeId="urn:microsoft.com/office/officeart/2005/8/colors/accent0_3" csCatId="mainScheme" phldr="1"/>
      <dgm:spPr/>
      <dgm:t>
        <a:bodyPr/>
        <a:lstStyle/>
        <a:p>
          <a:endParaRPr lang="en-US"/>
        </a:p>
      </dgm:t>
    </dgm:pt>
    <dgm:pt modelId="{9C553832-5707-438C-8ED5-119A2D5C6AF5}">
      <dgm:prSet/>
      <dgm:spPr/>
      <dgm:t>
        <a:bodyPr/>
        <a:lstStyle/>
        <a:p>
          <a:pPr>
            <a:defRPr b="1"/>
          </a:pPr>
          <a:r>
            <a:rPr lang="en-US" dirty="0"/>
            <a:t>Program inclusions</a:t>
          </a:r>
        </a:p>
      </dgm:t>
    </dgm:pt>
    <dgm:pt modelId="{444CF9E5-9878-47CC-BCE1-E40A72AF4C6F}" type="parTrans" cxnId="{546AD731-E322-4F7E-8337-674327F9725B}">
      <dgm:prSet/>
      <dgm:spPr/>
      <dgm:t>
        <a:bodyPr/>
        <a:lstStyle/>
        <a:p>
          <a:endParaRPr lang="en-US"/>
        </a:p>
      </dgm:t>
    </dgm:pt>
    <dgm:pt modelId="{21C15A9E-D937-4235-85F4-F50DAE11DB22}" type="sibTrans" cxnId="{546AD731-E322-4F7E-8337-674327F9725B}">
      <dgm:prSet/>
      <dgm:spPr/>
      <dgm:t>
        <a:bodyPr/>
        <a:lstStyle/>
        <a:p>
          <a:endParaRPr lang="en-US"/>
        </a:p>
      </dgm:t>
    </dgm:pt>
    <dgm:pt modelId="{D5C4C846-0194-4506-951E-A718E2B34736}">
      <dgm:prSet/>
      <dgm:spPr/>
      <dgm:t>
        <a:bodyPr/>
        <a:lstStyle/>
        <a:p>
          <a:r>
            <a:rPr lang="en-US" dirty="0"/>
            <a:t>Undergraduate programs</a:t>
          </a:r>
        </a:p>
      </dgm:t>
    </dgm:pt>
    <dgm:pt modelId="{8CA38258-AF65-4862-AB04-A5767D31B027}" type="parTrans" cxnId="{B973DCFB-7F1D-4142-92D3-D76A0317272C}">
      <dgm:prSet/>
      <dgm:spPr/>
      <dgm:t>
        <a:bodyPr/>
        <a:lstStyle/>
        <a:p>
          <a:endParaRPr lang="en-US"/>
        </a:p>
      </dgm:t>
    </dgm:pt>
    <dgm:pt modelId="{FBF0DE14-9200-4954-802A-E1AA52AFCC13}" type="sibTrans" cxnId="{B973DCFB-7F1D-4142-92D3-D76A0317272C}">
      <dgm:prSet/>
      <dgm:spPr/>
      <dgm:t>
        <a:bodyPr/>
        <a:lstStyle/>
        <a:p>
          <a:endParaRPr lang="en-US"/>
        </a:p>
      </dgm:t>
    </dgm:pt>
    <dgm:pt modelId="{D909B045-5EB0-4D62-B965-14B147B3D3F9}">
      <dgm:prSet/>
      <dgm:spPr/>
      <dgm:t>
        <a:bodyPr/>
        <a:lstStyle/>
        <a:p>
          <a:r>
            <a:rPr lang="en-US" dirty="0"/>
            <a:t>Degree-completion programs</a:t>
          </a:r>
        </a:p>
      </dgm:t>
    </dgm:pt>
    <dgm:pt modelId="{8774C640-B8E8-4DED-B578-830F0AC13888}" type="parTrans" cxnId="{45ADEE12-6362-4514-BB7E-410B182FD171}">
      <dgm:prSet/>
      <dgm:spPr/>
      <dgm:t>
        <a:bodyPr/>
        <a:lstStyle/>
        <a:p>
          <a:endParaRPr lang="en-US"/>
        </a:p>
      </dgm:t>
    </dgm:pt>
    <dgm:pt modelId="{00A67026-D0F5-4992-87E4-80826B7370AC}" type="sibTrans" cxnId="{45ADEE12-6362-4514-BB7E-410B182FD171}">
      <dgm:prSet/>
      <dgm:spPr/>
      <dgm:t>
        <a:bodyPr/>
        <a:lstStyle/>
        <a:p>
          <a:endParaRPr lang="en-US"/>
        </a:p>
      </dgm:t>
    </dgm:pt>
    <dgm:pt modelId="{7CD5E65C-C4D5-4049-B9D4-D8AC1AF3992D}">
      <dgm:prSet/>
      <dgm:spPr/>
      <dgm:t>
        <a:bodyPr/>
        <a:lstStyle/>
        <a:p>
          <a:r>
            <a:rPr lang="en-US" dirty="0"/>
            <a:t>Graduate programs</a:t>
          </a:r>
        </a:p>
      </dgm:t>
    </dgm:pt>
    <dgm:pt modelId="{F7C4D91E-4C48-485C-B619-920701E2C2E3}" type="parTrans" cxnId="{0BB1FC9B-B993-4121-B6A3-472A899DBFFC}">
      <dgm:prSet/>
      <dgm:spPr/>
      <dgm:t>
        <a:bodyPr/>
        <a:lstStyle/>
        <a:p>
          <a:endParaRPr lang="en-US"/>
        </a:p>
      </dgm:t>
    </dgm:pt>
    <dgm:pt modelId="{BC42F8E9-18F2-48CD-8F94-D3372C0E8BB8}" type="sibTrans" cxnId="{0BB1FC9B-B993-4121-B6A3-472A899DBFFC}">
      <dgm:prSet/>
      <dgm:spPr/>
      <dgm:t>
        <a:bodyPr/>
        <a:lstStyle/>
        <a:p>
          <a:endParaRPr lang="en-US"/>
        </a:p>
      </dgm:t>
    </dgm:pt>
    <dgm:pt modelId="{D2AB9D29-950C-4904-8A69-AAB7CB6F2B65}">
      <dgm:prSet/>
      <dgm:spPr/>
      <dgm:t>
        <a:bodyPr/>
        <a:lstStyle/>
        <a:p>
          <a:r>
            <a:rPr lang="en-US" dirty="0"/>
            <a:t>Professional degree programs</a:t>
          </a:r>
        </a:p>
      </dgm:t>
    </dgm:pt>
    <dgm:pt modelId="{39D5FE26-A3E9-4184-8C2B-D2F7DB1DE209}" type="parTrans" cxnId="{813E6AE3-41C1-433F-BF3E-B6C6E801A05F}">
      <dgm:prSet/>
      <dgm:spPr/>
      <dgm:t>
        <a:bodyPr/>
        <a:lstStyle/>
        <a:p>
          <a:endParaRPr lang="en-US"/>
        </a:p>
      </dgm:t>
    </dgm:pt>
    <dgm:pt modelId="{EFF6C2CD-1939-4FEF-B835-C4AD213C9CBA}" type="sibTrans" cxnId="{813E6AE3-41C1-433F-BF3E-B6C6E801A05F}">
      <dgm:prSet/>
      <dgm:spPr/>
      <dgm:t>
        <a:bodyPr/>
        <a:lstStyle/>
        <a:p>
          <a:endParaRPr lang="en-US"/>
        </a:p>
      </dgm:t>
    </dgm:pt>
    <dgm:pt modelId="{AC7EBC08-0904-4564-8F9B-E9BD61AE3A98}">
      <dgm:prSet/>
      <dgm:spPr/>
      <dgm:t>
        <a:bodyPr/>
        <a:lstStyle/>
        <a:p>
          <a:pPr>
            <a:defRPr b="1"/>
          </a:pPr>
          <a:r>
            <a:rPr lang="en-US" dirty="0"/>
            <a:t>Locations</a:t>
          </a:r>
        </a:p>
      </dgm:t>
    </dgm:pt>
    <dgm:pt modelId="{F8A74E36-6E70-4DF6-9807-ACDC3B5CF7D4}" type="parTrans" cxnId="{2FEB65A3-D047-4782-A79F-0ACA082D1E7E}">
      <dgm:prSet/>
      <dgm:spPr/>
      <dgm:t>
        <a:bodyPr/>
        <a:lstStyle/>
        <a:p>
          <a:endParaRPr lang="en-US"/>
        </a:p>
      </dgm:t>
    </dgm:pt>
    <dgm:pt modelId="{6EC59F91-CDF0-400C-9182-EBBAC0DFE00E}" type="sibTrans" cxnId="{2FEB65A3-D047-4782-A79F-0ACA082D1E7E}">
      <dgm:prSet/>
      <dgm:spPr/>
      <dgm:t>
        <a:bodyPr/>
        <a:lstStyle/>
        <a:p>
          <a:endParaRPr lang="en-US"/>
        </a:p>
      </dgm:t>
    </dgm:pt>
    <dgm:pt modelId="{55FAD4CB-3FF7-4D50-9BB0-9F8668522CAA}">
      <dgm:prSet/>
      <dgm:spPr/>
      <dgm:t>
        <a:bodyPr/>
        <a:lstStyle/>
        <a:p>
          <a:r>
            <a:rPr lang="en-US" dirty="0"/>
            <a:t>Main campus</a:t>
          </a:r>
        </a:p>
      </dgm:t>
    </dgm:pt>
    <dgm:pt modelId="{92AE6E33-7EA9-4C53-A10F-6C25E980EB08}" type="parTrans" cxnId="{409F9896-5E90-4615-A4AC-1D5F35C98510}">
      <dgm:prSet/>
      <dgm:spPr/>
      <dgm:t>
        <a:bodyPr/>
        <a:lstStyle/>
        <a:p>
          <a:endParaRPr lang="en-US"/>
        </a:p>
      </dgm:t>
    </dgm:pt>
    <dgm:pt modelId="{9B915A05-85D2-4911-AEFF-D36E2E73C8F7}" type="sibTrans" cxnId="{409F9896-5E90-4615-A4AC-1D5F35C98510}">
      <dgm:prSet/>
      <dgm:spPr/>
      <dgm:t>
        <a:bodyPr/>
        <a:lstStyle/>
        <a:p>
          <a:endParaRPr lang="en-US"/>
        </a:p>
      </dgm:t>
    </dgm:pt>
    <dgm:pt modelId="{957585AB-984A-4324-9BFB-78C89B1034E1}">
      <dgm:prSet/>
      <dgm:spPr/>
      <dgm:t>
        <a:bodyPr/>
        <a:lstStyle/>
        <a:p>
          <a:r>
            <a:rPr lang="en-US" dirty="0"/>
            <a:t>Branch campuses</a:t>
          </a:r>
        </a:p>
      </dgm:t>
    </dgm:pt>
    <dgm:pt modelId="{51B6121F-3478-4DBD-B833-59B0C7034D89}" type="parTrans" cxnId="{808EA15B-6F6B-49B7-8330-81ACA809AEAB}">
      <dgm:prSet/>
      <dgm:spPr/>
      <dgm:t>
        <a:bodyPr/>
        <a:lstStyle/>
        <a:p>
          <a:endParaRPr lang="en-US"/>
        </a:p>
      </dgm:t>
    </dgm:pt>
    <dgm:pt modelId="{110B22A0-E253-4114-9B2B-BFF74895400E}" type="sibTrans" cxnId="{808EA15B-6F6B-49B7-8330-81ACA809AEAB}">
      <dgm:prSet/>
      <dgm:spPr/>
      <dgm:t>
        <a:bodyPr/>
        <a:lstStyle/>
        <a:p>
          <a:endParaRPr lang="en-US"/>
        </a:p>
      </dgm:t>
    </dgm:pt>
    <dgm:pt modelId="{21D11B8B-1CE5-4F73-AAB3-8F00DF516675}">
      <dgm:prSet/>
      <dgm:spPr/>
      <dgm:t>
        <a:bodyPr/>
        <a:lstStyle/>
        <a:p>
          <a:r>
            <a:rPr lang="en-US" dirty="0"/>
            <a:t>Online</a:t>
          </a:r>
        </a:p>
      </dgm:t>
    </dgm:pt>
    <dgm:pt modelId="{A6B3F85B-3F37-45AB-B21C-EC31AA910CDB}" type="parTrans" cxnId="{79A66C6A-B3C5-4133-A60A-B03F05B9F932}">
      <dgm:prSet/>
      <dgm:spPr/>
      <dgm:t>
        <a:bodyPr/>
        <a:lstStyle/>
        <a:p>
          <a:endParaRPr lang="en-US"/>
        </a:p>
      </dgm:t>
    </dgm:pt>
    <dgm:pt modelId="{A5A16FBF-E9B9-44F8-9868-08B349D4DA2C}" type="sibTrans" cxnId="{79A66C6A-B3C5-4133-A60A-B03F05B9F932}">
      <dgm:prSet/>
      <dgm:spPr/>
      <dgm:t>
        <a:bodyPr/>
        <a:lstStyle/>
        <a:p>
          <a:endParaRPr lang="en-US"/>
        </a:p>
      </dgm:t>
    </dgm:pt>
    <dgm:pt modelId="{A2A9F0B0-FE29-4AE6-B969-174120864B8E}" type="pres">
      <dgm:prSet presAssocID="{62FC2873-D272-45C8-BA6D-4A3EDE86CF42}" presName="Name0" presStyleCnt="0">
        <dgm:presLayoutVars>
          <dgm:dir/>
          <dgm:animLvl val="lvl"/>
          <dgm:resizeHandles val="exact"/>
        </dgm:presLayoutVars>
      </dgm:prSet>
      <dgm:spPr/>
    </dgm:pt>
    <dgm:pt modelId="{E0F42687-7A97-4BAA-AD2C-FDEAD7646C57}" type="pres">
      <dgm:prSet presAssocID="{9C553832-5707-438C-8ED5-119A2D5C6AF5}" presName="linNode" presStyleCnt="0"/>
      <dgm:spPr/>
    </dgm:pt>
    <dgm:pt modelId="{6C5F6558-B09B-48B6-A71C-B76AC3EE05B7}" type="pres">
      <dgm:prSet presAssocID="{9C553832-5707-438C-8ED5-119A2D5C6AF5}" presName="parentText" presStyleLbl="node1" presStyleIdx="0" presStyleCnt="2">
        <dgm:presLayoutVars>
          <dgm:chMax val="1"/>
          <dgm:bulletEnabled val="1"/>
        </dgm:presLayoutVars>
      </dgm:prSet>
      <dgm:spPr/>
    </dgm:pt>
    <dgm:pt modelId="{D604F3A8-DBAF-4357-B98A-20B9F620822B}" type="pres">
      <dgm:prSet presAssocID="{9C553832-5707-438C-8ED5-119A2D5C6AF5}" presName="descendantText" presStyleLbl="alignAccFollowNode1" presStyleIdx="0" presStyleCnt="2">
        <dgm:presLayoutVars>
          <dgm:bulletEnabled val="1"/>
        </dgm:presLayoutVars>
      </dgm:prSet>
      <dgm:spPr/>
    </dgm:pt>
    <dgm:pt modelId="{AB47D8AE-8D27-437D-9FAC-2FD87EFBAF9D}" type="pres">
      <dgm:prSet presAssocID="{21C15A9E-D937-4235-85F4-F50DAE11DB22}" presName="sp" presStyleCnt="0"/>
      <dgm:spPr/>
    </dgm:pt>
    <dgm:pt modelId="{5B4CBB05-4C56-40F6-B269-CE29D87D3701}" type="pres">
      <dgm:prSet presAssocID="{AC7EBC08-0904-4564-8F9B-E9BD61AE3A98}" presName="linNode" presStyleCnt="0"/>
      <dgm:spPr/>
    </dgm:pt>
    <dgm:pt modelId="{5F2ECA5C-1419-46D9-883D-95DEAD7B7EA3}" type="pres">
      <dgm:prSet presAssocID="{AC7EBC08-0904-4564-8F9B-E9BD61AE3A98}" presName="parentText" presStyleLbl="node1" presStyleIdx="1" presStyleCnt="2">
        <dgm:presLayoutVars>
          <dgm:chMax val="1"/>
          <dgm:bulletEnabled val="1"/>
        </dgm:presLayoutVars>
      </dgm:prSet>
      <dgm:spPr/>
    </dgm:pt>
    <dgm:pt modelId="{36AC219A-28BF-49BB-A420-472D33008805}" type="pres">
      <dgm:prSet presAssocID="{AC7EBC08-0904-4564-8F9B-E9BD61AE3A98}" presName="descendantText" presStyleLbl="alignAccFollowNode1" presStyleIdx="1" presStyleCnt="2">
        <dgm:presLayoutVars>
          <dgm:bulletEnabled val="1"/>
        </dgm:presLayoutVars>
      </dgm:prSet>
      <dgm:spPr/>
    </dgm:pt>
  </dgm:ptLst>
  <dgm:cxnLst>
    <dgm:cxn modelId="{3C83DC0C-617B-4D53-A916-A1B28E21135E}" type="presOf" srcId="{957585AB-984A-4324-9BFB-78C89B1034E1}" destId="{36AC219A-28BF-49BB-A420-472D33008805}" srcOrd="0" destOrd="1" presId="urn:microsoft.com/office/officeart/2005/8/layout/vList5"/>
    <dgm:cxn modelId="{43F46A0D-6297-4E08-B322-F2DDB19049E0}" type="presOf" srcId="{9C553832-5707-438C-8ED5-119A2D5C6AF5}" destId="{6C5F6558-B09B-48B6-A71C-B76AC3EE05B7}" srcOrd="0" destOrd="0" presId="urn:microsoft.com/office/officeart/2005/8/layout/vList5"/>
    <dgm:cxn modelId="{45ADEE12-6362-4514-BB7E-410B182FD171}" srcId="{9C553832-5707-438C-8ED5-119A2D5C6AF5}" destId="{D909B045-5EB0-4D62-B965-14B147B3D3F9}" srcOrd="1" destOrd="0" parTransId="{8774C640-B8E8-4DED-B578-830F0AC13888}" sibTransId="{00A67026-D0F5-4992-87E4-80826B7370AC}"/>
    <dgm:cxn modelId="{546AD731-E322-4F7E-8337-674327F9725B}" srcId="{62FC2873-D272-45C8-BA6D-4A3EDE86CF42}" destId="{9C553832-5707-438C-8ED5-119A2D5C6AF5}" srcOrd="0" destOrd="0" parTransId="{444CF9E5-9878-47CC-BCE1-E40A72AF4C6F}" sibTransId="{21C15A9E-D937-4235-85F4-F50DAE11DB22}"/>
    <dgm:cxn modelId="{808EA15B-6F6B-49B7-8330-81ACA809AEAB}" srcId="{AC7EBC08-0904-4564-8F9B-E9BD61AE3A98}" destId="{957585AB-984A-4324-9BFB-78C89B1034E1}" srcOrd="1" destOrd="0" parTransId="{51B6121F-3478-4DBD-B833-59B0C7034D89}" sibTransId="{110B22A0-E253-4114-9B2B-BFF74895400E}"/>
    <dgm:cxn modelId="{6D21E963-4D43-4BC8-9BFD-FF594EAECBE0}" type="presOf" srcId="{D5C4C846-0194-4506-951E-A718E2B34736}" destId="{D604F3A8-DBAF-4357-B98A-20B9F620822B}" srcOrd="0" destOrd="0" presId="urn:microsoft.com/office/officeart/2005/8/layout/vList5"/>
    <dgm:cxn modelId="{0631344A-144A-4A32-A33A-BC36BEABAE29}" type="presOf" srcId="{21D11B8B-1CE5-4F73-AAB3-8F00DF516675}" destId="{36AC219A-28BF-49BB-A420-472D33008805}" srcOrd="0" destOrd="2" presId="urn:microsoft.com/office/officeart/2005/8/layout/vList5"/>
    <dgm:cxn modelId="{79A66C6A-B3C5-4133-A60A-B03F05B9F932}" srcId="{AC7EBC08-0904-4564-8F9B-E9BD61AE3A98}" destId="{21D11B8B-1CE5-4F73-AAB3-8F00DF516675}" srcOrd="2" destOrd="0" parTransId="{A6B3F85B-3F37-45AB-B21C-EC31AA910CDB}" sibTransId="{A5A16FBF-E9B9-44F8-9868-08B349D4DA2C}"/>
    <dgm:cxn modelId="{49182C4E-F6CE-405C-9742-2CB3B8B1525F}" type="presOf" srcId="{AC7EBC08-0904-4564-8F9B-E9BD61AE3A98}" destId="{5F2ECA5C-1419-46D9-883D-95DEAD7B7EA3}" srcOrd="0" destOrd="0" presId="urn:microsoft.com/office/officeart/2005/8/layout/vList5"/>
    <dgm:cxn modelId="{409F9896-5E90-4615-A4AC-1D5F35C98510}" srcId="{AC7EBC08-0904-4564-8F9B-E9BD61AE3A98}" destId="{55FAD4CB-3FF7-4D50-9BB0-9F8668522CAA}" srcOrd="0" destOrd="0" parTransId="{92AE6E33-7EA9-4C53-A10F-6C25E980EB08}" sibTransId="{9B915A05-85D2-4911-AEFF-D36E2E73C8F7}"/>
    <dgm:cxn modelId="{0BB1FC9B-B993-4121-B6A3-472A899DBFFC}" srcId="{9C553832-5707-438C-8ED5-119A2D5C6AF5}" destId="{7CD5E65C-C4D5-4049-B9D4-D8AC1AF3992D}" srcOrd="2" destOrd="0" parTransId="{F7C4D91E-4C48-485C-B619-920701E2C2E3}" sibTransId="{BC42F8E9-18F2-48CD-8F94-D3372C0E8BB8}"/>
    <dgm:cxn modelId="{2FEB65A3-D047-4782-A79F-0ACA082D1E7E}" srcId="{62FC2873-D272-45C8-BA6D-4A3EDE86CF42}" destId="{AC7EBC08-0904-4564-8F9B-E9BD61AE3A98}" srcOrd="1" destOrd="0" parTransId="{F8A74E36-6E70-4DF6-9807-ACDC3B5CF7D4}" sibTransId="{6EC59F91-CDF0-400C-9182-EBBAC0DFE00E}"/>
    <dgm:cxn modelId="{5D0D02B1-0074-46FB-A6AD-465B5135BF7C}" type="presOf" srcId="{D909B045-5EB0-4D62-B965-14B147B3D3F9}" destId="{D604F3A8-DBAF-4357-B98A-20B9F620822B}" srcOrd="0" destOrd="1" presId="urn:microsoft.com/office/officeart/2005/8/layout/vList5"/>
    <dgm:cxn modelId="{4377A3CE-8285-4E99-9A36-7B077B9D5658}" type="presOf" srcId="{55FAD4CB-3FF7-4D50-9BB0-9F8668522CAA}" destId="{36AC219A-28BF-49BB-A420-472D33008805}" srcOrd="0" destOrd="0" presId="urn:microsoft.com/office/officeart/2005/8/layout/vList5"/>
    <dgm:cxn modelId="{A51AABE1-1C42-4CE5-B244-695CF2752BF8}" type="presOf" srcId="{7CD5E65C-C4D5-4049-B9D4-D8AC1AF3992D}" destId="{D604F3A8-DBAF-4357-B98A-20B9F620822B}" srcOrd="0" destOrd="2" presId="urn:microsoft.com/office/officeart/2005/8/layout/vList5"/>
    <dgm:cxn modelId="{813E6AE3-41C1-433F-BF3E-B6C6E801A05F}" srcId="{9C553832-5707-438C-8ED5-119A2D5C6AF5}" destId="{D2AB9D29-950C-4904-8A69-AAB7CB6F2B65}" srcOrd="3" destOrd="0" parTransId="{39D5FE26-A3E9-4184-8C2B-D2F7DB1DE209}" sibTransId="{EFF6C2CD-1939-4FEF-B835-C4AD213C9CBA}"/>
    <dgm:cxn modelId="{8D7C16E7-DA45-4EA9-8497-E109B6584083}" type="presOf" srcId="{D2AB9D29-950C-4904-8A69-AAB7CB6F2B65}" destId="{D604F3A8-DBAF-4357-B98A-20B9F620822B}" srcOrd="0" destOrd="3" presId="urn:microsoft.com/office/officeart/2005/8/layout/vList5"/>
    <dgm:cxn modelId="{672992EC-DFBF-4438-80C9-006ACF939BEF}" type="presOf" srcId="{62FC2873-D272-45C8-BA6D-4A3EDE86CF42}" destId="{A2A9F0B0-FE29-4AE6-B969-174120864B8E}" srcOrd="0" destOrd="0" presId="urn:microsoft.com/office/officeart/2005/8/layout/vList5"/>
    <dgm:cxn modelId="{B973DCFB-7F1D-4142-92D3-D76A0317272C}" srcId="{9C553832-5707-438C-8ED5-119A2D5C6AF5}" destId="{D5C4C846-0194-4506-951E-A718E2B34736}" srcOrd="0" destOrd="0" parTransId="{8CA38258-AF65-4862-AB04-A5767D31B027}" sibTransId="{FBF0DE14-9200-4954-802A-E1AA52AFCC13}"/>
    <dgm:cxn modelId="{335DBF9C-04C4-4ED8-A349-832D4767B01E}" type="presParOf" srcId="{A2A9F0B0-FE29-4AE6-B969-174120864B8E}" destId="{E0F42687-7A97-4BAA-AD2C-FDEAD7646C57}" srcOrd="0" destOrd="0" presId="urn:microsoft.com/office/officeart/2005/8/layout/vList5"/>
    <dgm:cxn modelId="{6B15E873-8D04-4E81-9393-29025D91B57F}" type="presParOf" srcId="{E0F42687-7A97-4BAA-AD2C-FDEAD7646C57}" destId="{6C5F6558-B09B-48B6-A71C-B76AC3EE05B7}" srcOrd="0" destOrd="0" presId="urn:microsoft.com/office/officeart/2005/8/layout/vList5"/>
    <dgm:cxn modelId="{3B4DFE0B-B737-48E3-ACC4-FB9856D0DCD5}" type="presParOf" srcId="{E0F42687-7A97-4BAA-AD2C-FDEAD7646C57}" destId="{D604F3A8-DBAF-4357-B98A-20B9F620822B}" srcOrd="1" destOrd="0" presId="urn:microsoft.com/office/officeart/2005/8/layout/vList5"/>
    <dgm:cxn modelId="{85CB7C66-9A36-488E-9A74-5F1D22907DB0}" type="presParOf" srcId="{A2A9F0B0-FE29-4AE6-B969-174120864B8E}" destId="{AB47D8AE-8D27-437D-9FAC-2FD87EFBAF9D}" srcOrd="1" destOrd="0" presId="urn:microsoft.com/office/officeart/2005/8/layout/vList5"/>
    <dgm:cxn modelId="{316E6DD6-2120-4A57-8B86-6E7740FC954F}" type="presParOf" srcId="{A2A9F0B0-FE29-4AE6-B969-174120864B8E}" destId="{5B4CBB05-4C56-40F6-B269-CE29D87D3701}" srcOrd="2" destOrd="0" presId="urn:microsoft.com/office/officeart/2005/8/layout/vList5"/>
    <dgm:cxn modelId="{7BA10661-B94B-498C-9AEE-321F14059B84}" type="presParOf" srcId="{5B4CBB05-4C56-40F6-B269-CE29D87D3701}" destId="{5F2ECA5C-1419-46D9-883D-95DEAD7B7EA3}" srcOrd="0" destOrd="0" presId="urn:microsoft.com/office/officeart/2005/8/layout/vList5"/>
    <dgm:cxn modelId="{CD069DAD-C8A6-4349-83D4-68BDEB5FCD8E}" type="presParOf" srcId="{5B4CBB05-4C56-40F6-B269-CE29D87D3701}" destId="{36AC219A-28BF-49BB-A420-472D33008805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065748DE-0E3E-4C31-84FD-B8D93C14DD94}" type="doc">
      <dgm:prSet loTypeId="urn:microsoft.com/office/officeart/2005/8/layout/list1" loCatId="list" qsTypeId="urn:microsoft.com/office/officeart/2005/8/quickstyle/simple5" qsCatId="simple" csTypeId="urn:microsoft.com/office/officeart/2005/8/colors/accent2_2" csCatId="accent2" phldr="1"/>
      <dgm:spPr/>
      <dgm:t>
        <a:bodyPr/>
        <a:lstStyle/>
        <a:p>
          <a:endParaRPr lang="en-US"/>
        </a:p>
      </dgm:t>
    </dgm:pt>
    <dgm:pt modelId="{B0AF88F2-4560-4FED-B8F1-D57C33F44454}">
      <dgm:prSet/>
      <dgm:spPr/>
      <dgm:t>
        <a:bodyPr/>
        <a:lstStyle/>
        <a:p>
          <a:pPr>
            <a:defRPr b="1"/>
          </a:pPr>
          <a:r>
            <a:rPr lang="en-US" dirty="0"/>
            <a:t>Student enrollment expectations</a:t>
          </a:r>
        </a:p>
      </dgm:t>
    </dgm:pt>
    <dgm:pt modelId="{19162C9D-0651-487D-9276-5896EA2FB918}" type="parTrans" cxnId="{BC951E54-2698-46BA-9CAD-CDD836B3769D}">
      <dgm:prSet/>
      <dgm:spPr/>
      <dgm:t>
        <a:bodyPr/>
        <a:lstStyle/>
        <a:p>
          <a:endParaRPr lang="en-US"/>
        </a:p>
      </dgm:t>
    </dgm:pt>
    <dgm:pt modelId="{1E95824A-B5C3-40AF-8B66-63DED76B038F}" type="sibTrans" cxnId="{BC951E54-2698-46BA-9CAD-CDD836B3769D}">
      <dgm:prSet/>
      <dgm:spPr/>
      <dgm:t>
        <a:bodyPr/>
        <a:lstStyle/>
        <a:p>
          <a:endParaRPr lang="en-US"/>
        </a:p>
      </dgm:t>
    </dgm:pt>
    <dgm:pt modelId="{79190AE7-5DDE-466E-8615-61665D337A73}">
      <dgm:prSet/>
      <dgm:spPr/>
      <dgm:t>
        <a:bodyPr/>
        <a:lstStyle/>
        <a:p>
          <a:r>
            <a:rPr lang="en-US" dirty="0"/>
            <a:t>Full time</a:t>
          </a:r>
        </a:p>
      </dgm:t>
    </dgm:pt>
    <dgm:pt modelId="{9704548D-6CFD-4B3C-A27B-CE4A3A33A0FB}" type="parTrans" cxnId="{107A9854-C563-4D48-829A-E67F1887D1CE}">
      <dgm:prSet/>
      <dgm:spPr/>
      <dgm:t>
        <a:bodyPr/>
        <a:lstStyle/>
        <a:p>
          <a:endParaRPr lang="en-US"/>
        </a:p>
      </dgm:t>
    </dgm:pt>
    <dgm:pt modelId="{CE90FDCA-E0A3-47F2-9D01-F10F1CCB847E}" type="sibTrans" cxnId="{107A9854-C563-4D48-829A-E67F1887D1CE}">
      <dgm:prSet/>
      <dgm:spPr/>
      <dgm:t>
        <a:bodyPr/>
        <a:lstStyle/>
        <a:p>
          <a:endParaRPr lang="en-US"/>
        </a:p>
      </dgm:t>
    </dgm:pt>
    <dgm:pt modelId="{1C413FE9-C47E-4979-A803-58D339A40214}">
      <dgm:prSet/>
      <dgm:spPr/>
      <dgm:t>
        <a:bodyPr/>
        <a:lstStyle/>
        <a:p>
          <a:r>
            <a:rPr lang="en-US" dirty="0"/>
            <a:t>Degree seeking</a:t>
          </a:r>
        </a:p>
      </dgm:t>
    </dgm:pt>
    <dgm:pt modelId="{ED09EE01-B078-48A0-87BA-0B09C094011F}" type="parTrans" cxnId="{F7B4C157-E834-48B2-8D19-1D4409002F00}">
      <dgm:prSet/>
      <dgm:spPr/>
      <dgm:t>
        <a:bodyPr/>
        <a:lstStyle/>
        <a:p>
          <a:endParaRPr lang="en-US"/>
        </a:p>
      </dgm:t>
    </dgm:pt>
    <dgm:pt modelId="{63F428D9-F6D4-4342-9B48-C0959967B32C}" type="sibTrans" cxnId="{F7B4C157-E834-48B2-8D19-1D4409002F00}">
      <dgm:prSet/>
      <dgm:spPr/>
      <dgm:t>
        <a:bodyPr/>
        <a:lstStyle/>
        <a:p>
          <a:endParaRPr lang="en-US"/>
        </a:p>
      </dgm:t>
    </dgm:pt>
    <dgm:pt modelId="{8D80ECA2-705F-4851-9866-82270BF2614D}">
      <dgm:prSet/>
      <dgm:spPr/>
      <dgm:t>
        <a:bodyPr/>
        <a:lstStyle/>
        <a:p>
          <a:r>
            <a:rPr lang="en-US" dirty="0"/>
            <a:t>Undergraduate</a:t>
          </a:r>
        </a:p>
      </dgm:t>
    </dgm:pt>
    <dgm:pt modelId="{273287D2-63AB-4062-8FCC-AE4E6F54D31D}" type="parTrans" cxnId="{CB0CEF02-129D-493A-B8FA-DEF30C7464A6}">
      <dgm:prSet/>
      <dgm:spPr/>
      <dgm:t>
        <a:bodyPr/>
        <a:lstStyle/>
        <a:p>
          <a:endParaRPr lang="en-US"/>
        </a:p>
      </dgm:t>
    </dgm:pt>
    <dgm:pt modelId="{4CB09D86-C16B-4C56-8C85-0234113018E9}" type="sibTrans" cxnId="{CB0CEF02-129D-493A-B8FA-DEF30C7464A6}">
      <dgm:prSet/>
      <dgm:spPr/>
      <dgm:t>
        <a:bodyPr/>
        <a:lstStyle/>
        <a:p>
          <a:endParaRPr lang="en-US"/>
        </a:p>
      </dgm:t>
    </dgm:pt>
    <dgm:pt modelId="{7B05DE29-905F-4306-9FF7-CFBBFF0378CF}">
      <dgm:prSet/>
      <dgm:spPr/>
      <dgm:t>
        <a:bodyPr/>
        <a:lstStyle/>
        <a:p>
          <a:r>
            <a:rPr lang="en-US" dirty="0"/>
            <a:t>Eight semesters or graduation, whichever comes first</a:t>
          </a:r>
        </a:p>
      </dgm:t>
    </dgm:pt>
    <dgm:pt modelId="{8A1D81C8-440C-4097-9A58-CD077030BD74}" type="parTrans" cxnId="{20162230-94C4-4F72-8232-3D999CC4396A}">
      <dgm:prSet/>
      <dgm:spPr/>
      <dgm:t>
        <a:bodyPr/>
        <a:lstStyle/>
        <a:p>
          <a:endParaRPr lang="en-US"/>
        </a:p>
      </dgm:t>
    </dgm:pt>
    <dgm:pt modelId="{4C26A04B-2188-4044-8C93-4B422CDCE147}" type="sibTrans" cxnId="{20162230-94C4-4F72-8232-3D999CC4396A}">
      <dgm:prSet/>
      <dgm:spPr/>
      <dgm:t>
        <a:bodyPr/>
        <a:lstStyle/>
        <a:p>
          <a:endParaRPr lang="en-US"/>
        </a:p>
      </dgm:t>
    </dgm:pt>
    <dgm:pt modelId="{BC0C73F7-412D-45A1-866B-CDB529C163E7}">
      <dgm:prSet/>
      <dgm:spPr/>
      <dgm:t>
        <a:bodyPr/>
        <a:lstStyle/>
        <a:p>
          <a:r>
            <a:rPr lang="en-US" dirty="0"/>
            <a:t>Graduate or Terminal/professional degree</a:t>
          </a:r>
        </a:p>
      </dgm:t>
    </dgm:pt>
    <dgm:pt modelId="{A0D014FE-6BA8-4E38-B352-A70188F8468B}" type="parTrans" cxnId="{FAB769DF-C4C0-430B-8EEF-BCBA04AB5DC6}">
      <dgm:prSet/>
      <dgm:spPr/>
      <dgm:t>
        <a:bodyPr/>
        <a:lstStyle/>
        <a:p>
          <a:endParaRPr lang="en-US"/>
        </a:p>
      </dgm:t>
    </dgm:pt>
    <dgm:pt modelId="{5FE635FE-556A-46E6-98C2-B96AC5B40BEF}" type="sibTrans" cxnId="{FAB769DF-C4C0-430B-8EEF-BCBA04AB5DC6}">
      <dgm:prSet/>
      <dgm:spPr/>
      <dgm:t>
        <a:bodyPr/>
        <a:lstStyle/>
        <a:p>
          <a:endParaRPr lang="en-US"/>
        </a:p>
      </dgm:t>
    </dgm:pt>
    <dgm:pt modelId="{96D15871-6319-43FB-B585-732CE746550B}">
      <dgm:prSet/>
      <dgm:spPr/>
      <dgm:t>
        <a:bodyPr/>
        <a:lstStyle/>
        <a:p>
          <a:r>
            <a:rPr lang="en-US" dirty="0"/>
            <a:t>Four semesters or graduation, whichever comes first</a:t>
          </a:r>
        </a:p>
      </dgm:t>
    </dgm:pt>
    <dgm:pt modelId="{0D525767-3ED8-436B-AC5C-4F16A6F26DB4}" type="parTrans" cxnId="{9BD97A32-9C45-4D35-9D7D-7F9B8C533B2D}">
      <dgm:prSet/>
      <dgm:spPr/>
      <dgm:t>
        <a:bodyPr/>
        <a:lstStyle/>
        <a:p>
          <a:endParaRPr lang="en-US"/>
        </a:p>
      </dgm:t>
    </dgm:pt>
    <dgm:pt modelId="{6041580A-3258-4898-854C-1301CEE5144E}" type="sibTrans" cxnId="{9BD97A32-9C45-4D35-9D7D-7F9B8C533B2D}">
      <dgm:prSet/>
      <dgm:spPr/>
      <dgm:t>
        <a:bodyPr/>
        <a:lstStyle/>
        <a:p>
          <a:endParaRPr lang="en-US"/>
        </a:p>
      </dgm:t>
    </dgm:pt>
    <dgm:pt modelId="{01525A56-3E40-48F5-9405-BC4FB3DAB305}">
      <dgm:prSet/>
      <dgm:spPr/>
      <dgm:t>
        <a:bodyPr/>
        <a:lstStyle/>
        <a:p>
          <a:pPr>
            <a:defRPr b="1"/>
          </a:pPr>
          <a:r>
            <a:rPr lang="en-US" dirty="0"/>
            <a:t>Other considerations</a:t>
          </a:r>
        </a:p>
      </dgm:t>
    </dgm:pt>
    <dgm:pt modelId="{B0E10B2D-4917-4BFE-A8C9-0A80CAC5B1FA}" type="parTrans" cxnId="{56264835-EE36-4C06-9A73-C4CF39F25430}">
      <dgm:prSet/>
      <dgm:spPr/>
      <dgm:t>
        <a:bodyPr/>
        <a:lstStyle/>
        <a:p>
          <a:endParaRPr lang="en-US"/>
        </a:p>
      </dgm:t>
    </dgm:pt>
    <dgm:pt modelId="{AF94E165-E577-40E8-8383-94DC81E544CA}" type="sibTrans" cxnId="{56264835-EE36-4C06-9A73-C4CF39F25430}">
      <dgm:prSet/>
      <dgm:spPr/>
      <dgm:t>
        <a:bodyPr/>
        <a:lstStyle/>
        <a:p>
          <a:endParaRPr lang="en-US"/>
        </a:p>
      </dgm:t>
    </dgm:pt>
    <dgm:pt modelId="{755A436B-92BA-4EA1-982A-02E61FE1382E}">
      <dgm:prSet/>
      <dgm:spPr/>
      <dgm:t>
        <a:bodyPr/>
        <a:lstStyle/>
        <a:p>
          <a:r>
            <a:rPr lang="en-US" dirty="0"/>
            <a:t>Less than full time enrollment</a:t>
          </a:r>
        </a:p>
      </dgm:t>
    </dgm:pt>
    <dgm:pt modelId="{138B33DE-088F-4621-8201-2FDDE76D6097}" type="parTrans" cxnId="{07433783-E545-467B-8223-3DFDF57DA33F}">
      <dgm:prSet/>
      <dgm:spPr/>
      <dgm:t>
        <a:bodyPr/>
        <a:lstStyle/>
        <a:p>
          <a:endParaRPr lang="en-US"/>
        </a:p>
      </dgm:t>
    </dgm:pt>
    <dgm:pt modelId="{096926A3-76A0-47E3-A32D-62425608EB26}" type="sibTrans" cxnId="{07433783-E545-467B-8223-3DFDF57DA33F}">
      <dgm:prSet/>
      <dgm:spPr/>
      <dgm:t>
        <a:bodyPr/>
        <a:lstStyle/>
        <a:p>
          <a:endParaRPr lang="en-US"/>
        </a:p>
      </dgm:t>
    </dgm:pt>
    <dgm:pt modelId="{D46181B8-B497-4084-A4C0-AA7F40E46B9F}">
      <dgm:prSet/>
      <dgm:spPr/>
      <dgm:t>
        <a:bodyPr/>
        <a:lstStyle/>
        <a:p>
          <a:r>
            <a:rPr lang="en-US" dirty="0"/>
            <a:t>TE scholars wanting to transfer</a:t>
          </a:r>
        </a:p>
      </dgm:t>
    </dgm:pt>
    <dgm:pt modelId="{6C541829-0817-46B1-972D-ECEEE3D9EC88}" type="parTrans" cxnId="{21A52CE5-ED50-4D05-8394-A01E4179EA6A}">
      <dgm:prSet/>
      <dgm:spPr/>
      <dgm:t>
        <a:bodyPr/>
        <a:lstStyle/>
        <a:p>
          <a:endParaRPr lang="en-US"/>
        </a:p>
      </dgm:t>
    </dgm:pt>
    <dgm:pt modelId="{BD4BC187-87F7-48E9-9084-1623AC456253}" type="sibTrans" cxnId="{21A52CE5-ED50-4D05-8394-A01E4179EA6A}">
      <dgm:prSet/>
      <dgm:spPr/>
      <dgm:t>
        <a:bodyPr/>
        <a:lstStyle/>
        <a:p>
          <a:endParaRPr lang="en-US"/>
        </a:p>
      </dgm:t>
    </dgm:pt>
    <dgm:pt modelId="{D78EECE9-39A0-449C-9CC8-75949E6E8E2F}">
      <dgm:prSet/>
      <dgm:spPr/>
      <dgm:t>
        <a:bodyPr/>
        <a:lstStyle/>
        <a:p>
          <a:r>
            <a:rPr lang="en-US" dirty="0"/>
            <a:t>TE scholars taking a leave of absence for more than one consecutive semester</a:t>
          </a:r>
        </a:p>
      </dgm:t>
    </dgm:pt>
    <dgm:pt modelId="{D4DB4BE4-FB26-4363-8EC4-010F1F58D6E6}" type="parTrans" cxnId="{F47DEDB0-F71E-4D19-874B-C1FD7C2B310B}">
      <dgm:prSet/>
      <dgm:spPr/>
      <dgm:t>
        <a:bodyPr/>
        <a:lstStyle/>
        <a:p>
          <a:endParaRPr lang="en-US"/>
        </a:p>
      </dgm:t>
    </dgm:pt>
    <dgm:pt modelId="{B374D47B-92A3-435F-A157-7702F7D2A745}" type="sibTrans" cxnId="{F47DEDB0-F71E-4D19-874B-C1FD7C2B310B}">
      <dgm:prSet/>
      <dgm:spPr/>
      <dgm:t>
        <a:bodyPr/>
        <a:lstStyle/>
        <a:p>
          <a:endParaRPr lang="en-US"/>
        </a:p>
      </dgm:t>
    </dgm:pt>
    <dgm:pt modelId="{6FD2F0EC-3DD0-4168-AA66-6505F617F86B}" type="pres">
      <dgm:prSet presAssocID="{065748DE-0E3E-4C31-84FD-B8D93C14DD94}" presName="linear" presStyleCnt="0">
        <dgm:presLayoutVars>
          <dgm:dir/>
          <dgm:animLvl val="lvl"/>
          <dgm:resizeHandles val="exact"/>
        </dgm:presLayoutVars>
      </dgm:prSet>
      <dgm:spPr/>
    </dgm:pt>
    <dgm:pt modelId="{8C4F05D3-AAD6-4B35-AFA5-2AD41CD42D44}" type="pres">
      <dgm:prSet presAssocID="{B0AF88F2-4560-4FED-B8F1-D57C33F44454}" presName="parentLin" presStyleCnt="0"/>
      <dgm:spPr/>
    </dgm:pt>
    <dgm:pt modelId="{58B422BF-B853-48B2-9EC8-48FA978C62B7}" type="pres">
      <dgm:prSet presAssocID="{B0AF88F2-4560-4FED-B8F1-D57C33F44454}" presName="parentLeftMargin" presStyleLbl="node1" presStyleIdx="0" presStyleCnt="2"/>
      <dgm:spPr/>
    </dgm:pt>
    <dgm:pt modelId="{E2063E72-F610-4FF6-B6BD-798B6C85A485}" type="pres">
      <dgm:prSet presAssocID="{B0AF88F2-4560-4FED-B8F1-D57C33F44454}" presName="parentText" presStyleLbl="node1" presStyleIdx="0" presStyleCnt="2">
        <dgm:presLayoutVars>
          <dgm:chMax val="0"/>
          <dgm:bulletEnabled val="1"/>
        </dgm:presLayoutVars>
      </dgm:prSet>
      <dgm:spPr/>
    </dgm:pt>
    <dgm:pt modelId="{70630651-F646-4F40-81F2-188D0C212435}" type="pres">
      <dgm:prSet presAssocID="{B0AF88F2-4560-4FED-B8F1-D57C33F44454}" presName="negativeSpace" presStyleCnt="0"/>
      <dgm:spPr/>
    </dgm:pt>
    <dgm:pt modelId="{3F5A47FC-F8F4-46EE-9C1A-517B425942EC}" type="pres">
      <dgm:prSet presAssocID="{B0AF88F2-4560-4FED-B8F1-D57C33F44454}" presName="childText" presStyleLbl="conFgAcc1" presStyleIdx="0" presStyleCnt="2">
        <dgm:presLayoutVars>
          <dgm:bulletEnabled val="1"/>
        </dgm:presLayoutVars>
      </dgm:prSet>
      <dgm:spPr/>
    </dgm:pt>
    <dgm:pt modelId="{96E83AB4-AA5E-43BF-91AD-EC5191CCDD69}" type="pres">
      <dgm:prSet presAssocID="{1E95824A-B5C3-40AF-8B66-63DED76B038F}" presName="spaceBetweenRectangles" presStyleCnt="0"/>
      <dgm:spPr/>
    </dgm:pt>
    <dgm:pt modelId="{25A36539-93FC-4335-9870-722234E0C6DB}" type="pres">
      <dgm:prSet presAssocID="{01525A56-3E40-48F5-9405-BC4FB3DAB305}" presName="parentLin" presStyleCnt="0"/>
      <dgm:spPr/>
    </dgm:pt>
    <dgm:pt modelId="{3A328176-8E9E-4B71-AC9D-398719C7C8D7}" type="pres">
      <dgm:prSet presAssocID="{01525A56-3E40-48F5-9405-BC4FB3DAB305}" presName="parentLeftMargin" presStyleLbl="node1" presStyleIdx="0" presStyleCnt="2"/>
      <dgm:spPr/>
    </dgm:pt>
    <dgm:pt modelId="{F1D6C864-094C-4BAD-83DB-F7351CF57478}" type="pres">
      <dgm:prSet presAssocID="{01525A56-3E40-48F5-9405-BC4FB3DAB305}" presName="parentText" presStyleLbl="node1" presStyleIdx="1" presStyleCnt="2">
        <dgm:presLayoutVars>
          <dgm:chMax val="0"/>
          <dgm:bulletEnabled val="1"/>
        </dgm:presLayoutVars>
      </dgm:prSet>
      <dgm:spPr/>
    </dgm:pt>
    <dgm:pt modelId="{701611A2-9735-40B8-AAE4-A540AB646FCA}" type="pres">
      <dgm:prSet presAssocID="{01525A56-3E40-48F5-9405-BC4FB3DAB305}" presName="negativeSpace" presStyleCnt="0"/>
      <dgm:spPr/>
    </dgm:pt>
    <dgm:pt modelId="{506EB7E1-BE84-434F-B3D9-9A18DBF33EF5}" type="pres">
      <dgm:prSet presAssocID="{01525A56-3E40-48F5-9405-BC4FB3DAB305}" presName="childText" presStyleLbl="conFgAcc1" presStyleIdx="1" presStyleCnt="2">
        <dgm:presLayoutVars>
          <dgm:bulletEnabled val="1"/>
        </dgm:presLayoutVars>
      </dgm:prSet>
      <dgm:spPr/>
    </dgm:pt>
  </dgm:ptLst>
  <dgm:cxnLst>
    <dgm:cxn modelId="{63A71901-9267-49FB-A510-D1813DCEA6AF}" type="presOf" srcId="{755A436B-92BA-4EA1-982A-02E61FE1382E}" destId="{506EB7E1-BE84-434F-B3D9-9A18DBF33EF5}" srcOrd="0" destOrd="0" presId="urn:microsoft.com/office/officeart/2005/8/layout/list1"/>
    <dgm:cxn modelId="{CB0CEF02-129D-493A-B8FA-DEF30C7464A6}" srcId="{B0AF88F2-4560-4FED-B8F1-D57C33F44454}" destId="{8D80ECA2-705F-4851-9866-82270BF2614D}" srcOrd="2" destOrd="0" parTransId="{273287D2-63AB-4062-8FCC-AE4E6F54D31D}" sibTransId="{4CB09D86-C16B-4C56-8C85-0234113018E9}"/>
    <dgm:cxn modelId="{8F3AD01E-BE4B-4209-BC70-9C2D870B14F5}" type="presOf" srcId="{7B05DE29-905F-4306-9FF7-CFBBFF0378CF}" destId="{3F5A47FC-F8F4-46EE-9C1A-517B425942EC}" srcOrd="0" destOrd="3" presId="urn:microsoft.com/office/officeart/2005/8/layout/list1"/>
    <dgm:cxn modelId="{34410F2B-2E47-4F6C-84D8-11F030CFC2FE}" type="presOf" srcId="{B0AF88F2-4560-4FED-B8F1-D57C33F44454}" destId="{E2063E72-F610-4FF6-B6BD-798B6C85A485}" srcOrd="1" destOrd="0" presId="urn:microsoft.com/office/officeart/2005/8/layout/list1"/>
    <dgm:cxn modelId="{20162230-94C4-4F72-8232-3D999CC4396A}" srcId="{8D80ECA2-705F-4851-9866-82270BF2614D}" destId="{7B05DE29-905F-4306-9FF7-CFBBFF0378CF}" srcOrd="0" destOrd="0" parTransId="{8A1D81C8-440C-4097-9A58-CD077030BD74}" sibTransId="{4C26A04B-2188-4044-8C93-4B422CDCE147}"/>
    <dgm:cxn modelId="{9BD97A32-9C45-4D35-9D7D-7F9B8C533B2D}" srcId="{BC0C73F7-412D-45A1-866B-CDB529C163E7}" destId="{96D15871-6319-43FB-B585-732CE746550B}" srcOrd="0" destOrd="0" parTransId="{0D525767-3ED8-436B-AC5C-4F16A6F26DB4}" sibTransId="{6041580A-3258-4898-854C-1301CEE5144E}"/>
    <dgm:cxn modelId="{56264835-EE36-4C06-9A73-C4CF39F25430}" srcId="{065748DE-0E3E-4C31-84FD-B8D93C14DD94}" destId="{01525A56-3E40-48F5-9405-BC4FB3DAB305}" srcOrd="1" destOrd="0" parTransId="{B0E10B2D-4917-4BFE-A8C9-0A80CAC5B1FA}" sibTransId="{AF94E165-E577-40E8-8383-94DC81E544CA}"/>
    <dgm:cxn modelId="{510B8836-693C-42EE-B971-BCCF23A847FE}" type="presOf" srcId="{BC0C73F7-412D-45A1-866B-CDB529C163E7}" destId="{3F5A47FC-F8F4-46EE-9C1A-517B425942EC}" srcOrd="0" destOrd="4" presId="urn:microsoft.com/office/officeart/2005/8/layout/list1"/>
    <dgm:cxn modelId="{1A7FC244-F901-4095-BCF5-C54CE0257A9E}" type="presOf" srcId="{D78EECE9-39A0-449C-9CC8-75949E6E8E2F}" destId="{506EB7E1-BE84-434F-B3D9-9A18DBF33EF5}" srcOrd="0" destOrd="2" presId="urn:microsoft.com/office/officeart/2005/8/layout/list1"/>
    <dgm:cxn modelId="{1CBA8D4A-B620-435D-8CAE-8291DB9F802D}" type="presOf" srcId="{B0AF88F2-4560-4FED-B8F1-D57C33F44454}" destId="{58B422BF-B853-48B2-9EC8-48FA978C62B7}" srcOrd="0" destOrd="0" presId="urn:microsoft.com/office/officeart/2005/8/layout/list1"/>
    <dgm:cxn modelId="{91BF7C6D-8A39-4F5C-B2EC-791786BEFE00}" type="presOf" srcId="{01525A56-3E40-48F5-9405-BC4FB3DAB305}" destId="{F1D6C864-094C-4BAD-83DB-F7351CF57478}" srcOrd="1" destOrd="0" presId="urn:microsoft.com/office/officeart/2005/8/layout/list1"/>
    <dgm:cxn modelId="{BC951E54-2698-46BA-9CAD-CDD836B3769D}" srcId="{065748DE-0E3E-4C31-84FD-B8D93C14DD94}" destId="{B0AF88F2-4560-4FED-B8F1-D57C33F44454}" srcOrd="0" destOrd="0" parTransId="{19162C9D-0651-487D-9276-5896EA2FB918}" sibTransId="{1E95824A-B5C3-40AF-8B66-63DED76B038F}"/>
    <dgm:cxn modelId="{107A9854-C563-4D48-829A-E67F1887D1CE}" srcId="{B0AF88F2-4560-4FED-B8F1-D57C33F44454}" destId="{79190AE7-5DDE-466E-8615-61665D337A73}" srcOrd="0" destOrd="0" parTransId="{9704548D-6CFD-4B3C-A27B-CE4A3A33A0FB}" sibTransId="{CE90FDCA-E0A3-47F2-9D01-F10F1CCB847E}"/>
    <dgm:cxn modelId="{F7B4C157-E834-48B2-8D19-1D4409002F00}" srcId="{B0AF88F2-4560-4FED-B8F1-D57C33F44454}" destId="{1C413FE9-C47E-4979-A803-58D339A40214}" srcOrd="1" destOrd="0" parTransId="{ED09EE01-B078-48A0-87BA-0B09C094011F}" sibTransId="{63F428D9-F6D4-4342-9B48-C0959967B32C}"/>
    <dgm:cxn modelId="{94E18479-5DA3-4C19-8C7B-7974662043D3}" type="presOf" srcId="{065748DE-0E3E-4C31-84FD-B8D93C14DD94}" destId="{6FD2F0EC-3DD0-4168-AA66-6505F617F86B}" srcOrd="0" destOrd="0" presId="urn:microsoft.com/office/officeart/2005/8/layout/list1"/>
    <dgm:cxn modelId="{07433783-E545-467B-8223-3DFDF57DA33F}" srcId="{01525A56-3E40-48F5-9405-BC4FB3DAB305}" destId="{755A436B-92BA-4EA1-982A-02E61FE1382E}" srcOrd="0" destOrd="0" parTransId="{138B33DE-088F-4621-8201-2FDDE76D6097}" sibTransId="{096926A3-76A0-47E3-A32D-62425608EB26}"/>
    <dgm:cxn modelId="{5C1FF887-3D78-448D-89CB-05768CA2E030}" type="presOf" srcId="{8D80ECA2-705F-4851-9866-82270BF2614D}" destId="{3F5A47FC-F8F4-46EE-9C1A-517B425942EC}" srcOrd="0" destOrd="2" presId="urn:microsoft.com/office/officeart/2005/8/layout/list1"/>
    <dgm:cxn modelId="{4F414189-65AD-4FED-A069-D3BD34487A09}" type="presOf" srcId="{96D15871-6319-43FB-B585-732CE746550B}" destId="{3F5A47FC-F8F4-46EE-9C1A-517B425942EC}" srcOrd="0" destOrd="5" presId="urn:microsoft.com/office/officeart/2005/8/layout/list1"/>
    <dgm:cxn modelId="{D551F199-6DE8-4D4C-BC63-99046F1153CF}" type="presOf" srcId="{79190AE7-5DDE-466E-8615-61665D337A73}" destId="{3F5A47FC-F8F4-46EE-9C1A-517B425942EC}" srcOrd="0" destOrd="0" presId="urn:microsoft.com/office/officeart/2005/8/layout/list1"/>
    <dgm:cxn modelId="{F47DEDB0-F71E-4D19-874B-C1FD7C2B310B}" srcId="{01525A56-3E40-48F5-9405-BC4FB3DAB305}" destId="{D78EECE9-39A0-449C-9CC8-75949E6E8E2F}" srcOrd="2" destOrd="0" parTransId="{D4DB4BE4-FB26-4363-8EC4-010F1F58D6E6}" sibTransId="{B374D47B-92A3-435F-A157-7702F7D2A745}"/>
    <dgm:cxn modelId="{FAB769DF-C4C0-430B-8EEF-BCBA04AB5DC6}" srcId="{B0AF88F2-4560-4FED-B8F1-D57C33F44454}" destId="{BC0C73F7-412D-45A1-866B-CDB529C163E7}" srcOrd="3" destOrd="0" parTransId="{A0D014FE-6BA8-4E38-B352-A70188F8468B}" sibTransId="{5FE635FE-556A-46E6-98C2-B96AC5B40BEF}"/>
    <dgm:cxn modelId="{21A52CE5-ED50-4D05-8394-A01E4179EA6A}" srcId="{01525A56-3E40-48F5-9405-BC4FB3DAB305}" destId="{D46181B8-B497-4084-A4C0-AA7F40E46B9F}" srcOrd="1" destOrd="0" parTransId="{6C541829-0817-46B1-972D-ECEEE3D9EC88}" sibTransId="{BD4BC187-87F7-48E9-9084-1623AC456253}"/>
    <dgm:cxn modelId="{53024CEE-63AA-4867-945A-9209A0E2EFF5}" type="presOf" srcId="{01525A56-3E40-48F5-9405-BC4FB3DAB305}" destId="{3A328176-8E9E-4B71-AC9D-398719C7C8D7}" srcOrd="0" destOrd="0" presId="urn:microsoft.com/office/officeart/2005/8/layout/list1"/>
    <dgm:cxn modelId="{EFAD1CF2-6193-4CA2-9A3B-B4721B08CC75}" type="presOf" srcId="{1C413FE9-C47E-4979-A803-58D339A40214}" destId="{3F5A47FC-F8F4-46EE-9C1A-517B425942EC}" srcOrd="0" destOrd="1" presId="urn:microsoft.com/office/officeart/2005/8/layout/list1"/>
    <dgm:cxn modelId="{D007EBF3-6813-490B-BA0E-162A0D01BC74}" type="presOf" srcId="{D46181B8-B497-4084-A4C0-AA7F40E46B9F}" destId="{506EB7E1-BE84-434F-B3D9-9A18DBF33EF5}" srcOrd="0" destOrd="1" presId="urn:microsoft.com/office/officeart/2005/8/layout/list1"/>
    <dgm:cxn modelId="{9523F831-F5A9-4DF9-9819-59AC0F1E9D47}" type="presParOf" srcId="{6FD2F0EC-3DD0-4168-AA66-6505F617F86B}" destId="{8C4F05D3-AAD6-4B35-AFA5-2AD41CD42D44}" srcOrd="0" destOrd="0" presId="urn:microsoft.com/office/officeart/2005/8/layout/list1"/>
    <dgm:cxn modelId="{7238D870-66F5-4351-8CE5-6C3F1B4E86FD}" type="presParOf" srcId="{8C4F05D3-AAD6-4B35-AFA5-2AD41CD42D44}" destId="{58B422BF-B853-48B2-9EC8-48FA978C62B7}" srcOrd="0" destOrd="0" presId="urn:microsoft.com/office/officeart/2005/8/layout/list1"/>
    <dgm:cxn modelId="{499212C3-4740-4D58-B87E-9B89DFEC7B1A}" type="presParOf" srcId="{8C4F05D3-AAD6-4B35-AFA5-2AD41CD42D44}" destId="{E2063E72-F610-4FF6-B6BD-798B6C85A485}" srcOrd="1" destOrd="0" presId="urn:microsoft.com/office/officeart/2005/8/layout/list1"/>
    <dgm:cxn modelId="{55FA279B-7B16-4F16-91A6-E2B450728885}" type="presParOf" srcId="{6FD2F0EC-3DD0-4168-AA66-6505F617F86B}" destId="{70630651-F646-4F40-81F2-188D0C212435}" srcOrd="1" destOrd="0" presId="urn:microsoft.com/office/officeart/2005/8/layout/list1"/>
    <dgm:cxn modelId="{FB977A66-613C-4F8F-BDEC-ECAC8B7A405B}" type="presParOf" srcId="{6FD2F0EC-3DD0-4168-AA66-6505F617F86B}" destId="{3F5A47FC-F8F4-46EE-9C1A-517B425942EC}" srcOrd="2" destOrd="0" presId="urn:microsoft.com/office/officeart/2005/8/layout/list1"/>
    <dgm:cxn modelId="{8F8174C6-7D78-4B58-89C2-16E49E7613ED}" type="presParOf" srcId="{6FD2F0EC-3DD0-4168-AA66-6505F617F86B}" destId="{96E83AB4-AA5E-43BF-91AD-EC5191CCDD69}" srcOrd="3" destOrd="0" presId="urn:microsoft.com/office/officeart/2005/8/layout/list1"/>
    <dgm:cxn modelId="{C9194661-F909-424D-A507-A317F48744A0}" type="presParOf" srcId="{6FD2F0EC-3DD0-4168-AA66-6505F617F86B}" destId="{25A36539-93FC-4335-9870-722234E0C6DB}" srcOrd="4" destOrd="0" presId="urn:microsoft.com/office/officeart/2005/8/layout/list1"/>
    <dgm:cxn modelId="{59947977-9D42-4190-A59E-B0F9C4A56E5A}" type="presParOf" srcId="{25A36539-93FC-4335-9870-722234E0C6DB}" destId="{3A328176-8E9E-4B71-AC9D-398719C7C8D7}" srcOrd="0" destOrd="0" presId="urn:microsoft.com/office/officeart/2005/8/layout/list1"/>
    <dgm:cxn modelId="{4D9A9D45-0D61-4E6D-90E4-78673ABCC20E}" type="presParOf" srcId="{25A36539-93FC-4335-9870-722234E0C6DB}" destId="{F1D6C864-094C-4BAD-83DB-F7351CF57478}" srcOrd="1" destOrd="0" presId="urn:microsoft.com/office/officeart/2005/8/layout/list1"/>
    <dgm:cxn modelId="{741F105C-CE67-4A85-BEF3-3DC5CEA22A44}" type="presParOf" srcId="{6FD2F0EC-3DD0-4168-AA66-6505F617F86B}" destId="{701611A2-9735-40B8-AAE4-A540AB646FCA}" srcOrd="5" destOrd="0" presId="urn:microsoft.com/office/officeart/2005/8/layout/list1"/>
    <dgm:cxn modelId="{E93ED6BC-B81E-485F-951B-D185230E4CF5}" type="presParOf" srcId="{6FD2F0EC-3DD0-4168-AA66-6505F617F86B}" destId="{506EB7E1-BE84-434F-B3D9-9A18DBF33EF5}" srcOrd="6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B5C2C9A5-4731-4CCA-8117-809852453844}" type="doc">
      <dgm:prSet loTypeId="urn:microsoft.com/office/officeart/2005/8/layout/arrow5" loCatId="relationship" qsTypeId="urn:microsoft.com/office/officeart/2005/8/quickstyle/simple2" qsCatId="simple" csTypeId="urn:microsoft.com/office/officeart/2005/8/colors/accent3_2" csCatId="accent3" phldr="1"/>
      <dgm:spPr/>
      <dgm:t>
        <a:bodyPr/>
        <a:lstStyle/>
        <a:p>
          <a:endParaRPr lang="en-US"/>
        </a:p>
      </dgm:t>
    </dgm:pt>
    <dgm:pt modelId="{BAB97144-4426-42B5-9475-52000210F7E4}">
      <dgm:prSet/>
      <dgm:spPr/>
      <dgm:t>
        <a:bodyPr/>
        <a:lstStyle/>
        <a:p>
          <a:r>
            <a:rPr lang="en-US" dirty="0"/>
            <a:t>Tuition Exchange is not an employee benefit</a:t>
          </a:r>
        </a:p>
      </dgm:t>
    </dgm:pt>
    <dgm:pt modelId="{FDECBDEA-31CC-483D-B066-A78CF91E7839}" type="parTrans" cxnId="{35DF0D60-357C-4EAB-B067-A08FB8166656}">
      <dgm:prSet/>
      <dgm:spPr/>
      <dgm:t>
        <a:bodyPr/>
        <a:lstStyle/>
        <a:p>
          <a:endParaRPr lang="en-US"/>
        </a:p>
      </dgm:t>
    </dgm:pt>
    <dgm:pt modelId="{3649C3CE-0500-4E7E-A420-4DA2371183E0}" type="sibTrans" cxnId="{35DF0D60-357C-4EAB-B067-A08FB8166656}">
      <dgm:prSet/>
      <dgm:spPr/>
      <dgm:t>
        <a:bodyPr/>
        <a:lstStyle/>
        <a:p>
          <a:endParaRPr lang="en-US"/>
        </a:p>
      </dgm:t>
    </dgm:pt>
    <dgm:pt modelId="{627A1489-F7A9-4D72-8CFC-F2AB47C25717}">
      <dgm:prSet/>
      <dgm:spPr/>
      <dgm:t>
        <a:bodyPr/>
        <a:lstStyle/>
        <a:p>
          <a:r>
            <a:rPr lang="en-US" dirty="0"/>
            <a:t>Consider mirroring your campus Tuition Remission guidelines</a:t>
          </a:r>
        </a:p>
      </dgm:t>
    </dgm:pt>
    <dgm:pt modelId="{46A4E0FA-D4A3-45AD-8F62-CC357CD5F366}" type="parTrans" cxnId="{1BF603DC-75F5-4FC9-AE90-E85C6C5E2702}">
      <dgm:prSet/>
      <dgm:spPr/>
      <dgm:t>
        <a:bodyPr/>
        <a:lstStyle/>
        <a:p>
          <a:endParaRPr lang="en-US"/>
        </a:p>
      </dgm:t>
    </dgm:pt>
    <dgm:pt modelId="{327E4EDF-859D-41D1-ABD9-3598F07B8983}" type="sibTrans" cxnId="{1BF603DC-75F5-4FC9-AE90-E85C6C5E2702}">
      <dgm:prSet/>
      <dgm:spPr/>
      <dgm:t>
        <a:bodyPr/>
        <a:lstStyle/>
        <a:p>
          <a:endParaRPr lang="en-US"/>
        </a:p>
      </dgm:t>
    </dgm:pt>
    <dgm:pt modelId="{04F13365-F23D-4BE5-B182-8292FA2743CC}">
      <dgm:prSet/>
      <dgm:spPr/>
      <dgm:t>
        <a:bodyPr/>
        <a:lstStyle/>
        <a:p>
          <a:r>
            <a:rPr lang="en-US" dirty="0"/>
            <a:t>Tuition Exchange is truly a scholarship program</a:t>
          </a:r>
        </a:p>
      </dgm:t>
    </dgm:pt>
    <dgm:pt modelId="{2737ADC3-32A2-455A-8561-AF76900876CC}" type="parTrans" cxnId="{583BADC0-D0DC-4028-A7AF-2B1BFE2D63E3}">
      <dgm:prSet/>
      <dgm:spPr/>
      <dgm:t>
        <a:bodyPr/>
        <a:lstStyle/>
        <a:p>
          <a:endParaRPr lang="en-US"/>
        </a:p>
      </dgm:t>
    </dgm:pt>
    <dgm:pt modelId="{5D05DCCE-03E3-4915-B192-8EFE7C2EB989}" type="sibTrans" cxnId="{583BADC0-D0DC-4028-A7AF-2B1BFE2D63E3}">
      <dgm:prSet/>
      <dgm:spPr/>
      <dgm:t>
        <a:bodyPr/>
        <a:lstStyle/>
        <a:p>
          <a:endParaRPr lang="en-US"/>
        </a:p>
      </dgm:t>
    </dgm:pt>
    <dgm:pt modelId="{26040C44-D5DE-4303-AA61-D6F704CA649E}" type="pres">
      <dgm:prSet presAssocID="{B5C2C9A5-4731-4CCA-8117-809852453844}" presName="diagram" presStyleCnt="0">
        <dgm:presLayoutVars>
          <dgm:dir/>
          <dgm:resizeHandles val="exact"/>
        </dgm:presLayoutVars>
      </dgm:prSet>
      <dgm:spPr/>
    </dgm:pt>
    <dgm:pt modelId="{5673206C-9EDD-42F9-BBE8-1B719A1AB74F}" type="pres">
      <dgm:prSet presAssocID="{BAB97144-4426-42B5-9475-52000210F7E4}" presName="arrow" presStyleLbl="node1" presStyleIdx="0" presStyleCnt="3">
        <dgm:presLayoutVars>
          <dgm:bulletEnabled val="1"/>
        </dgm:presLayoutVars>
      </dgm:prSet>
      <dgm:spPr/>
    </dgm:pt>
    <dgm:pt modelId="{B8FC015B-08B1-4367-ACF1-B6D2483C1398}" type="pres">
      <dgm:prSet presAssocID="{627A1489-F7A9-4D72-8CFC-F2AB47C25717}" presName="arrow" presStyleLbl="node1" presStyleIdx="1" presStyleCnt="3">
        <dgm:presLayoutVars>
          <dgm:bulletEnabled val="1"/>
        </dgm:presLayoutVars>
      </dgm:prSet>
      <dgm:spPr/>
    </dgm:pt>
    <dgm:pt modelId="{DA64D6D3-04B2-4F67-BC92-E0DA8802A291}" type="pres">
      <dgm:prSet presAssocID="{04F13365-F23D-4BE5-B182-8292FA2743CC}" presName="arrow" presStyleLbl="node1" presStyleIdx="2" presStyleCnt="3">
        <dgm:presLayoutVars>
          <dgm:bulletEnabled val="1"/>
        </dgm:presLayoutVars>
      </dgm:prSet>
      <dgm:spPr/>
    </dgm:pt>
  </dgm:ptLst>
  <dgm:cxnLst>
    <dgm:cxn modelId="{35DF0D60-357C-4EAB-B067-A08FB8166656}" srcId="{B5C2C9A5-4731-4CCA-8117-809852453844}" destId="{BAB97144-4426-42B5-9475-52000210F7E4}" srcOrd="0" destOrd="0" parTransId="{FDECBDEA-31CC-483D-B066-A78CF91E7839}" sibTransId="{3649C3CE-0500-4E7E-A420-4DA2371183E0}"/>
    <dgm:cxn modelId="{EC95E346-ECE5-45D3-A5C5-F6BC5FFC3CCE}" type="presOf" srcId="{B5C2C9A5-4731-4CCA-8117-809852453844}" destId="{26040C44-D5DE-4303-AA61-D6F704CA649E}" srcOrd="0" destOrd="0" presId="urn:microsoft.com/office/officeart/2005/8/layout/arrow5"/>
    <dgm:cxn modelId="{583BADC0-D0DC-4028-A7AF-2B1BFE2D63E3}" srcId="{B5C2C9A5-4731-4CCA-8117-809852453844}" destId="{04F13365-F23D-4BE5-B182-8292FA2743CC}" srcOrd="2" destOrd="0" parTransId="{2737ADC3-32A2-455A-8561-AF76900876CC}" sibTransId="{5D05DCCE-03E3-4915-B192-8EFE7C2EB989}"/>
    <dgm:cxn modelId="{0D62DDCE-E796-49C6-8E59-D76925D079F6}" type="presOf" srcId="{627A1489-F7A9-4D72-8CFC-F2AB47C25717}" destId="{B8FC015B-08B1-4367-ACF1-B6D2483C1398}" srcOrd="0" destOrd="0" presId="urn:microsoft.com/office/officeart/2005/8/layout/arrow5"/>
    <dgm:cxn modelId="{0ECC41D9-19B0-4606-A2FD-EC38790739A6}" type="presOf" srcId="{04F13365-F23D-4BE5-B182-8292FA2743CC}" destId="{DA64D6D3-04B2-4F67-BC92-E0DA8802A291}" srcOrd="0" destOrd="0" presId="urn:microsoft.com/office/officeart/2005/8/layout/arrow5"/>
    <dgm:cxn modelId="{1BF603DC-75F5-4FC9-AE90-E85C6C5E2702}" srcId="{B5C2C9A5-4731-4CCA-8117-809852453844}" destId="{627A1489-F7A9-4D72-8CFC-F2AB47C25717}" srcOrd="1" destOrd="0" parTransId="{46A4E0FA-D4A3-45AD-8F62-CC357CD5F366}" sibTransId="{327E4EDF-859D-41D1-ABD9-3598F07B8983}"/>
    <dgm:cxn modelId="{A62DB1F9-D769-44A4-9AB1-470FEF343A93}" type="presOf" srcId="{BAB97144-4426-42B5-9475-52000210F7E4}" destId="{5673206C-9EDD-42F9-BBE8-1B719A1AB74F}" srcOrd="0" destOrd="0" presId="urn:microsoft.com/office/officeart/2005/8/layout/arrow5"/>
    <dgm:cxn modelId="{10CB1527-222B-4303-B36B-68E349E50836}" type="presParOf" srcId="{26040C44-D5DE-4303-AA61-D6F704CA649E}" destId="{5673206C-9EDD-42F9-BBE8-1B719A1AB74F}" srcOrd="0" destOrd="0" presId="urn:microsoft.com/office/officeart/2005/8/layout/arrow5"/>
    <dgm:cxn modelId="{442BD8B3-6E06-4832-BB3D-1B4F7625A0E8}" type="presParOf" srcId="{26040C44-D5DE-4303-AA61-D6F704CA649E}" destId="{B8FC015B-08B1-4367-ACF1-B6D2483C1398}" srcOrd="1" destOrd="0" presId="urn:microsoft.com/office/officeart/2005/8/layout/arrow5"/>
    <dgm:cxn modelId="{C5F21656-373E-44D5-9B03-76B8354ED14E}" type="presParOf" srcId="{26040C44-D5DE-4303-AA61-D6F704CA649E}" destId="{DA64D6D3-04B2-4F67-BC92-E0DA8802A291}" srcOrd="2" destOrd="0" presId="urn:microsoft.com/office/officeart/2005/8/layout/arrow5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0A47BF50-6835-4EC1-8F35-7B384BCCD50A}" type="doc">
      <dgm:prSet loTypeId="urn:microsoft.com/office/officeart/2008/layout/LinedList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23A5972C-3C75-4A48-93BE-B6CD72BBA172}">
      <dgm:prSet/>
      <dgm:spPr/>
      <dgm:t>
        <a:bodyPr/>
        <a:lstStyle/>
        <a:p>
          <a:r>
            <a:rPr lang="en-US" dirty="0"/>
            <a:t>Your school </a:t>
          </a:r>
        </a:p>
      </dgm:t>
    </dgm:pt>
    <dgm:pt modelId="{10F4F4F8-971B-4D9C-B5CC-C2FBF7BA7495}" type="parTrans" cxnId="{4B78DA4D-CB1B-4E66-B59C-0B664C240498}">
      <dgm:prSet/>
      <dgm:spPr/>
      <dgm:t>
        <a:bodyPr/>
        <a:lstStyle/>
        <a:p>
          <a:endParaRPr lang="en-US"/>
        </a:p>
      </dgm:t>
    </dgm:pt>
    <dgm:pt modelId="{DC8D6CA0-77B8-44D1-8531-615ADDA091EC}" type="sibTrans" cxnId="{4B78DA4D-CB1B-4E66-B59C-0B664C240498}">
      <dgm:prSet/>
      <dgm:spPr/>
      <dgm:t>
        <a:bodyPr/>
        <a:lstStyle/>
        <a:p>
          <a:endParaRPr lang="en-US"/>
        </a:p>
      </dgm:t>
    </dgm:pt>
    <dgm:pt modelId="{A6072812-0828-4C70-98EB-68EE974699D5}">
      <dgm:prSet/>
      <dgm:spPr/>
      <dgm:t>
        <a:bodyPr/>
        <a:lstStyle/>
        <a:p>
          <a:r>
            <a:rPr lang="en-US" dirty="0"/>
            <a:t>An example </a:t>
          </a:r>
        </a:p>
      </dgm:t>
    </dgm:pt>
    <dgm:pt modelId="{6E79FC70-9E2A-492C-A8FF-2B50BCC3992F}" type="parTrans" cxnId="{E835940B-A8A8-4CF8-9FB8-C2F6ED977B88}">
      <dgm:prSet/>
      <dgm:spPr/>
      <dgm:t>
        <a:bodyPr/>
        <a:lstStyle/>
        <a:p>
          <a:endParaRPr lang="en-US"/>
        </a:p>
      </dgm:t>
    </dgm:pt>
    <dgm:pt modelId="{DE04FCF9-36C2-47F7-8C21-B5CB14676DCC}" type="sibTrans" cxnId="{E835940B-A8A8-4CF8-9FB8-C2F6ED977B88}">
      <dgm:prSet/>
      <dgm:spPr/>
      <dgm:t>
        <a:bodyPr/>
        <a:lstStyle/>
        <a:p>
          <a:endParaRPr lang="en-US"/>
        </a:p>
      </dgm:t>
    </dgm:pt>
    <dgm:pt modelId="{E5AA6ED4-1E92-4C5F-99D1-C39765B90540}">
      <dgm:prSet/>
      <dgm:spPr/>
      <dgm:t>
        <a:bodyPr/>
        <a:lstStyle/>
        <a:p>
          <a:r>
            <a:rPr lang="en-US" dirty="0"/>
            <a:t>Use the cheat sheet</a:t>
          </a:r>
        </a:p>
      </dgm:t>
    </dgm:pt>
    <dgm:pt modelId="{196F9643-99E6-4B04-8A53-3910E526D3D9}" type="parTrans" cxnId="{E0A5DF0B-BA8E-4A60-994A-1624EEDAF926}">
      <dgm:prSet/>
      <dgm:spPr/>
      <dgm:t>
        <a:bodyPr/>
        <a:lstStyle/>
        <a:p>
          <a:endParaRPr lang="en-US"/>
        </a:p>
      </dgm:t>
    </dgm:pt>
    <dgm:pt modelId="{1F37F6A1-A902-45F6-97A0-567283ABDCC1}" type="sibTrans" cxnId="{E0A5DF0B-BA8E-4A60-994A-1624EEDAF926}">
      <dgm:prSet/>
      <dgm:spPr/>
      <dgm:t>
        <a:bodyPr/>
        <a:lstStyle/>
        <a:p>
          <a:endParaRPr lang="en-US"/>
        </a:p>
      </dgm:t>
    </dgm:pt>
    <dgm:pt modelId="{1689196C-2DA1-4DA4-9BA2-A36DB2D3912C}" type="pres">
      <dgm:prSet presAssocID="{0A47BF50-6835-4EC1-8F35-7B384BCCD50A}" presName="vert0" presStyleCnt="0">
        <dgm:presLayoutVars>
          <dgm:dir/>
          <dgm:animOne val="branch"/>
          <dgm:animLvl val="lvl"/>
        </dgm:presLayoutVars>
      </dgm:prSet>
      <dgm:spPr/>
    </dgm:pt>
    <dgm:pt modelId="{5ABFC207-707C-485F-873D-10E158BD8446}" type="pres">
      <dgm:prSet presAssocID="{23A5972C-3C75-4A48-93BE-B6CD72BBA172}" presName="thickLine" presStyleLbl="alignNode1" presStyleIdx="0" presStyleCnt="3"/>
      <dgm:spPr/>
    </dgm:pt>
    <dgm:pt modelId="{FAB90F14-B0BF-4B7C-AB95-567985381408}" type="pres">
      <dgm:prSet presAssocID="{23A5972C-3C75-4A48-93BE-B6CD72BBA172}" presName="horz1" presStyleCnt="0"/>
      <dgm:spPr/>
    </dgm:pt>
    <dgm:pt modelId="{95F3C0A6-8727-44EB-885B-2ED0110214BA}" type="pres">
      <dgm:prSet presAssocID="{23A5972C-3C75-4A48-93BE-B6CD72BBA172}" presName="tx1" presStyleLbl="revTx" presStyleIdx="0" presStyleCnt="3"/>
      <dgm:spPr/>
    </dgm:pt>
    <dgm:pt modelId="{79F3ECD4-C04D-4008-812F-8745763E3C3B}" type="pres">
      <dgm:prSet presAssocID="{23A5972C-3C75-4A48-93BE-B6CD72BBA172}" presName="vert1" presStyleCnt="0"/>
      <dgm:spPr/>
    </dgm:pt>
    <dgm:pt modelId="{DC71F3E1-8CFC-4A37-A3F1-3C8AFA6F4CAB}" type="pres">
      <dgm:prSet presAssocID="{A6072812-0828-4C70-98EB-68EE974699D5}" presName="thickLine" presStyleLbl="alignNode1" presStyleIdx="1" presStyleCnt="3"/>
      <dgm:spPr/>
    </dgm:pt>
    <dgm:pt modelId="{9BC38D34-72EB-4525-B981-C869D4881929}" type="pres">
      <dgm:prSet presAssocID="{A6072812-0828-4C70-98EB-68EE974699D5}" presName="horz1" presStyleCnt="0"/>
      <dgm:spPr/>
    </dgm:pt>
    <dgm:pt modelId="{D3C16E9F-0AAE-4F08-9F35-5BA918393E96}" type="pres">
      <dgm:prSet presAssocID="{A6072812-0828-4C70-98EB-68EE974699D5}" presName="tx1" presStyleLbl="revTx" presStyleIdx="1" presStyleCnt="3"/>
      <dgm:spPr/>
    </dgm:pt>
    <dgm:pt modelId="{C77C41C1-E33A-4D24-B3B1-7FBAC6B91D3D}" type="pres">
      <dgm:prSet presAssocID="{A6072812-0828-4C70-98EB-68EE974699D5}" presName="vert1" presStyleCnt="0"/>
      <dgm:spPr/>
    </dgm:pt>
    <dgm:pt modelId="{287EA654-9DF5-4AAA-83E9-F86B96C4F777}" type="pres">
      <dgm:prSet presAssocID="{E5AA6ED4-1E92-4C5F-99D1-C39765B90540}" presName="thickLine" presStyleLbl="alignNode1" presStyleIdx="2" presStyleCnt="3"/>
      <dgm:spPr/>
    </dgm:pt>
    <dgm:pt modelId="{D52528BB-61D9-409B-9D00-B4163EE8D69D}" type="pres">
      <dgm:prSet presAssocID="{E5AA6ED4-1E92-4C5F-99D1-C39765B90540}" presName="horz1" presStyleCnt="0"/>
      <dgm:spPr/>
    </dgm:pt>
    <dgm:pt modelId="{78CF7D3A-7161-4E81-B75B-DFE20474D07C}" type="pres">
      <dgm:prSet presAssocID="{E5AA6ED4-1E92-4C5F-99D1-C39765B90540}" presName="tx1" presStyleLbl="revTx" presStyleIdx="2" presStyleCnt="3"/>
      <dgm:spPr/>
    </dgm:pt>
    <dgm:pt modelId="{C6833D73-2E9D-4B73-99A8-2DA3D2DD1C1C}" type="pres">
      <dgm:prSet presAssocID="{E5AA6ED4-1E92-4C5F-99D1-C39765B90540}" presName="vert1" presStyleCnt="0"/>
      <dgm:spPr/>
    </dgm:pt>
  </dgm:ptLst>
  <dgm:cxnLst>
    <dgm:cxn modelId="{CC480E07-4A89-45BF-994A-E79B417ED453}" type="presOf" srcId="{A6072812-0828-4C70-98EB-68EE974699D5}" destId="{D3C16E9F-0AAE-4F08-9F35-5BA918393E96}" srcOrd="0" destOrd="0" presId="urn:microsoft.com/office/officeart/2008/layout/LinedList"/>
    <dgm:cxn modelId="{E835940B-A8A8-4CF8-9FB8-C2F6ED977B88}" srcId="{0A47BF50-6835-4EC1-8F35-7B384BCCD50A}" destId="{A6072812-0828-4C70-98EB-68EE974699D5}" srcOrd="1" destOrd="0" parTransId="{6E79FC70-9E2A-492C-A8FF-2B50BCC3992F}" sibTransId="{DE04FCF9-36C2-47F7-8C21-B5CB14676DCC}"/>
    <dgm:cxn modelId="{E0A5DF0B-BA8E-4A60-994A-1624EEDAF926}" srcId="{0A47BF50-6835-4EC1-8F35-7B384BCCD50A}" destId="{E5AA6ED4-1E92-4C5F-99D1-C39765B90540}" srcOrd="2" destOrd="0" parTransId="{196F9643-99E6-4B04-8A53-3910E526D3D9}" sibTransId="{1F37F6A1-A902-45F6-97A0-567283ABDCC1}"/>
    <dgm:cxn modelId="{05A49812-B04B-48B5-9278-1554A8D546AF}" type="presOf" srcId="{E5AA6ED4-1E92-4C5F-99D1-C39765B90540}" destId="{78CF7D3A-7161-4E81-B75B-DFE20474D07C}" srcOrd="0" destOrd="0" presId="urn:microsoft.com/office/officeart/2008/layout/LinedList"/>
    <dgm:cxn modelId="{2898D915-1360-4DAE-B2BD-D8C99AFDDFBB}" type="presOf" srcId="{23A5972C-3C75-4A48-93BE-B6CD72BBA172}" destId="{95F3C0A6-8727-44EB-885B-2ED0110214BA}" srcOrd="0" destOrd="0" presId="urn:microsoft.com/office/officeart/2008/layout/LinedList"/>
    <dgm:cxn modelId="{4B78DA4D-CB1B-4E66-B59C-0B664C240498}" srcId="{0A47BF50-6835-4EC1-8F35-7B384BCCD50A}" destId="{23A5972C-3C75-4A48-93BE-B6CD72BBA172}" srcOrd="0" destOrd="0" parTransId="{10F4F4F8-971B-4D9C-B5CC-C2FBF7BA7495}" sibTransId="{DC8D6CA0-77B8-44D1-8531-615ADDA091EC}"/>
    <dgm:cxn modelId="{4C84399A-24FF-4656-A3E7-7AEBC63E9ECF}" type="presOf" srcId="{0A47BF50-6835-4EC1-8F35-7B384BCCD50A}" destId="{1689196C-2DA1-4DA4-9BA2-A36DB2D3912C}" srcOrd="0" destOrd="0" presId="urn:microsoft.com/office/officeart/2008/layout/LinedList"/>
    <dgm:cxn modelId="{37A432A7-9CBE-46E3-91E9-AF6C795220C3}" type="presParOf" srcId="{1689196C-2DA1-4DA4-9BA2-A36DB2D3912C}" destId="{5ABFC207-707C-485F-873D-10E158BD8446}" srcOrd="0" destOrd="0" presId="urn:microsoft.com/office/officeart/2008/layout/LinedList"/>
    <dgm:cxn modelId="{1074B472-83E8-4945-AD94-D46A51007599}" type="presParOf" srcId="{1689196C-2DA1-4DA4-9BA2-A36DB2D3912C}" destId="{FAB90F14-B0BF-4B7C-AB95-567985381408}" srcOrd="1" destOrd="0" presId="urn:microsoft.com/office/officeart/2008/layout/LinedList"/>
    <dgm:cxn modelId="{A8623562-C92D-47C5-B66A-5701DB1465B2}" type="presParOf" srcId="{FAB90F14-B0BF-4B7C-AB95-567985381408}" destId="{95F3C0A6-8727-44EB-885B-2ED0110214BA}" srcOrd="0" destOrd="0" presId="urn:microsoft.com/office/officeart/2008/layout/LinedList"/>
    <dgm:cxn modelId="{615E55B6-2932-4EA0-9A35-7368B1D8167C}" type="presParOf" srcId="{FAB90F14-B0BF-4B7C-AB95-567985381408}" destId="{79F3ECD4-C04D-4008-812F-8745763E3C3B}" srcOrd="1" destOrd="0" presId="urn:microsoft.com/office/officeart/2008/layout/LinedList"/>
    <dgm:cxn modelId="{4B81E3EA-2337-4523-86CE-AAD2E71E6855}" type="presParOf" srcId="{1689196C-2DA1-4DA4-9BA2-A36DB2D3912C}" destId="{DC71F3E1-8CFC-4A37-A3F1-3C8AFA6F4CAB}" srcOrd="2" destOrd="0" presId="urn:microsoft.com/office/officeart/2008/layout/LinedList"/>
    <dgm:cxn modelId="{333F229D-108D-49E3-B21E-7D481301AF36}" type="presParOf" srcId="{1689196C-2DA1-4DA4-9BA2-A36DB2D3912C}" destId="{9BC38D34-72EB-4525-B981-C869D4881929}" srcOrd="3" destOrd="0" presId="urn:microsoft.com/office/officeart/2008/layout/LinedList"/>
    <dgm:cxn modelId="{A89545E2-D0C5-4102-83DF-DA4619636D68}" type="presParOf" srcId="{9BC38D34-72EB-4525-B981-C869D4881929}" destId="{D3C16E9F-0AAE-4F08-9F35-5BA918393E96}" srcOrd="0" destOrd="0" presId="urn:microsoft.com/office/officeart/2008/layout/LinedList"/>
    <dgm:cxn modelId="{B8D5355C-DADB-4E01-9DD2-4598C681B66A}" type="presParOf" srcId="{9BC38D34-72EB-4525-B981-C869D4881929}" destId="{C77C41C1-E33A-4D24-B3B1-7FBAC6B91D3D}" srcOrd="1" destOrd="0" presId="urn:microsoft.com/office/officeart/2008/layout/LinedList"/>
    <dgm:cxn modelId="{13E4785A-586E-4F9D-86CA-F35C35C5280D}" type="presParOf" srcId="{1689196C-2DA1-4DA4-9BA2-A36DB2D3912C}" destId="{287EA654-9DF5-4AAA-83E9-F86B96C4F777}" srcOrd="4" destOrd="0" presId="urn:microsoft.com/office/officeart/2008/layout/LinedList"/>
    <dgm:cxn modelId="{1BFE9A3E-7441-4D3E-83C0-F4C9EFCA3034}" type="presParOf" srcId="{1689196C-2DA1-4DA4-9BA2-A36DB2D3912C}" destId="{D52528BB-61D9-409B-9D00-B4163EE8D69D}" srcOrd="5" destOrd="0" presId="urn:microsoft.com/office/officeart/2008/layout/LinedList"/>
    <dgm:cxn modelId="{24D2FA6F-2E3E-46A4-9A1A-F126EAFCBEE4}" type="presParOf" srcId="{D52528BB-61D9-409B-9D00-B4163EE8D69D}" destId="{78CF7D3A-7161-4E81-B75B-DFE20474D07C}" srcOrd="0" destOrd="0" presId="urn:microsoft.com/office/officeart/2008/layout/LinedList"/>
    <dgm:cxn modelId="{45B6BAC1-02E0-458A-B3D4-D2527960FD41}" type="presParOf" srcId="{D52528BB-61D9-409B-9D00-B4163EE8D69D}" destId="{C6833D73-2E9D-4B73-99A8-2DA3D2DD1C1C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D0427C5-01E0-4A24-AAF0-20FE3BCF906C}">
      <dsp:nvSpPr>
        <dsp:cNvPr id="0" name=""/>
        <dsp:cNvSpPr/>
      </dsp:nvSpPr>
      <dsp:spPr>
        <a:xfrm>
          <a:off x="0" y="389393"/>
          <a:ext cx="5393361" cy="815490"/>
        </a:xfrm>
        <a:prstGeom prst="round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9540" tIns="129540" rIns="129540" bIns="129540" numCol="1" spcCol="1270" anchor="ctr" anchorCtr="0">
          <a:noAutofit/>
        </a:bodyPr>
        <a:lstStyle/>
        <a:p>
          <a:pPr marL="0" lvl="0" indent="0" algn="l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400" kern="1200" dirty="0"/>
            <a:t>TE Guidelines</a:t>
          </a:r>
        </a:p>
      </dsp:txBody>
      <dsp:txXfrm>
        <a:off x="39809" y="429202"/>
        <a:ext cx="5313743" cy="735872"/>
      </dsp:txXfrm>
    </dsp:sp>
    <dsp:sp modelId="{DE8387DE-F798-4346-9F3E-E777D17A04AD}">
      <dsp:nvSpPr>
        <dsp:cNvPr id="0" name=""/>
        <dsp:cNvSpPr/>
      </dsp:nvSpPr>
      <dsp:spPr>
        <a:xfrm>
          <a:off x="0" y="1204884"/>
          <a:ext cx="5393361" cy="56304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1239" tIns="43180" rIns="241808" bIns="43180" numCol="1" spcCol="1270" anchor="t" anchorCtr="0">
          <a:noAutofit/>
        </a:bodyPr>
        <a:lstStyle/>
        <a:p>
          <a:pPr marL="228600" lvl="1" indent="-228600" algn="l" defTabSz="12001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2700" kern="1200" dirty="0"/>
            <a:t>What’s in yours?</a:t>
          </a:r>
        </a:p>
      </dsp:txBody>
      <dsp:txXfrm>
        <a:off x="0" y="1204884"/>
        <a:ext cx="5393361" cy="563040"/>
      </dsp:txXfrm>
    </dsp:sp>
    <dsp:sp modelId="{0E561103-4CEB-4F45-993D-77ED6A292BCE}">
      <dsp:nvSpPr>
        <dsp:cNvPr id="0" name=""/>
        <dsp:cNvSpPr/>
      </dsp:nvSpPr>
      <dsp:spPr>
        <a:xfrm>
          <a:off x="0" y="1767924"/>
          <a:ext cx="5393361" cy="815490"/>
        </a:xfrm>
        <a:prstGeom prst="round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9540" tIns="129540" rIns="129540" bIns="129540" numCol="1" spcCol="1270" anchor="ctr" anchorCtr="0">
          <a:noAutofit/>
        </a:bodyPr>
        <a:lstStyle/>
        <a:p>
          <a:pPr marL="0" lvl="0" indent="0" algn="l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400" kern="1200" dirty="0"/>
            <a:t>Balance Sheet scenarios</a:t>
          </a:r>
        </a:p>
      </dsp:txBody>
      <dsp:txXfrm>
        <a:off x="39809" y="1807733"/>
        <a:ext cx="5313743" cy="735872"/>
      </dsp:txXfrm>
    </dsp:sp>
    <dsp:sp modelId="{CDE455DC-7C16-4D7F-862F-C760F54A8368}">
      <dsp:nvSpPr>
        <dsp:cNvPr id="0" name=""/>
        <dsp:cNvSpPr/>
      </dsp:nvSpPr>
      <dsp:spPr>
        <a:xfrm>
          <a:off x="0" y="2583414"/>
          <a:ext cx="5393361" cy="56304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1239" tIns="43180" rIns="241808" bIns="43180" numCol="1" spcCol="1270" anchor="t" anchorCtr="0">
          <a:noAutofit/>
        </a:bodyPr>
        <a:lstStyle/>
        <a:p>
          <a:pPr marL="228600" lvl="1" indent="-228600" algn="l" defTabSz="12001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2700" kern="1200" dirty="0"/>
            <a:t>Let’s do the Math</a:t>
          </a:r>
        </a:p>
      </dsp:txBody>
      <dsp:txXfrm>
        <a:off x="0" y="2583414"/>
        <a:ext cx="5393361" cy="563040"/>
      </dsp:txXfrm>
    </dsp:sp>
    <dsp:sp modelId="{B57CB1A8-5896-4281-8210-59EDED98F2D5}">
      <dsp:nvSpPr>
        <dsp:cNvPr id="0" name=""/>
        <dsp:cNvSpPr/>
      </dsp:nvSpPr>
      <dsp:spPr>
        <a:xfrm>
          <a:off x="0" y="3146454"/>
          <a:ext cx="5393361" cy="815490"/>
        </a:xfrm>
        <a:prstGeom prst="round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9540" tIns="129540" rIns="129540" bIns="129540" numCol="1" spcCol="1270" anchor="ctr" anchorCtr="0">
          <a:noAutofit/>
        </a:bodyPr>
        <a:lstStyle/>
        <a:p>
          <a:pPr marL="0" lvl="0" indent="0" algn="l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400" kern="1200" dirty="0"/>
            <a:t>Issues of Employee Eligibility</a:t>
          </a:r>
        </a:p>
      </dsp:txBody>
      <dsp:txXfrm>
        <a:off x="39809" y="3186263"/>
        <a:ext cx="5313743" cy="735872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96A3709-A499-4ADF-97CA-34EFFD2FDBE4}">
      <dsp:nvSpPr>
        <dsp:cNvPr id="0" name=""/>
        <dsp:cNvSpPr/>
      </dsp:nvSpPr>
      <dsp:spPr>
        <a:xfrm rot="5400000">
          <a:off x="2281092" y="252336"/>
          <a:ext cx="1498155" cy="1303395"/>
        </a:xfrm>
        <a:prstGeom prst="hexagon">
          <a:avLst>
            <a:gd name="adj" fmla="val 25000"/>
            <a:gd name="vf" fmla="val 11547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 dirty="0"/>
            <a:t>Define</a:t>
          </a:r>
        </a:p>
      </dsp:txBody>
      <dsp:txXfrm rot="-5400000">
        <a:off x="2581584" y="388420"/>
        <a:ext cx="897171" cy="1031230"/>
      </dsp:txXfrm>
    </dsp:sp>
    <dsp:sp modelId="{F14FF1EB-9656-455E-8088-7E84AD601DE5}">
      <dsp:nvSpPr>
        <dsp:cNvPr id="0" name=""/>
        <dsp:cNvSpPr/>
      </dsp:nvSpPr>
      <dsp:spPr>
        <a:xfrm>
          <a:off x="3721419" y="454587"/>
          <a:ext cx="1671941" cy="89889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Define your program inclusions</a:t>
          </a:r>
        </a:p>
      </dsp:txBody>
      <dsp:txXfrm>
        <a:off x="3721419" y="454587"/>
        <a:ext cx="1671941" cy="898893"/>
      </dsp:txXfrm>
    </dsp:sp>
    <dsp:sp modelId="{A94FD64D-8FCB-4D05-A69F-EB3D48D2194A}">
      <dsp:nvSpPr>
        <dsp:cNvPr id="0" name=""/>
        <dsp:cNvSpPr/>
      </dsp:nvSpPr>
      <dsp:spPr>
        <a:xfrm rot="5400000">
          <a:off x="873424" y="252336"/>
          <a:ext cx="1498155" cy="1303395"/>
        </a:xfrm>
        <a:prstGeom prst="hexagon">
          <a:avLst>
            <a:gd name="adj" fmla="val 25000"/>
            <a:gd name="vf" fmla="val 11547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3600" kern="1200" dirty="0"/>
        </a:p>
      </dsp:txBody>
      <dsp:txXfrm rot="-5400000">
        <a:off x="1173916" y="388420"/>
        <a:ext cx="897171" cy="1031230"/>
      </dsp:txXfrm>
    </dsp:sp>
    <dsp:sp modelId="{7EF0D0B0-734F-4358-8E7E-37B3B7629427}">
      <dsp:nvSpPr>
        <dsp:cNvPr id="0" name=""/>
        <dsp:cNvSpPr/>
      </dsp:nvSpPr>
      <dsp:spPr>
        <a:xfrm rot="5400000">
          <a:off x="1574561" y="1523971"/>
          <a:ext cx="1498155" cy="1303395"/>
        </a:xfrm>
        <a:prstGeom prst="hexagon">
          <a:avLst>
            <a:gd name="adj" fmla="val 25000"/>
            <a:gd name="vf" fmla="val 11547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 dirty="0"/>
            <a:t>Define</a:t>
          </a:r>
        </a:p>
      </dsp:txBody>
      <dsp:txXfrm rot="-5400000">
        <a:off x="1875053" y="1660055"/>
        <a:ext cx="897171" cy="1031230"/>
      </dsp:txXfrm>
    </dsp:sp>
    <dsp:sp modelId="{E784A05B-0206-4C2C-B8F6-4CF1D651EC22}">
      <dsp:nvSpPr>
        <dsp:cNvPr id="0" name=""/>
        <dsp:cNvSpPr/>
      </dsp:nvSpPr>
      <dsp:spPr>
        <a:xfrm>
          <a:off x="0" y="1726222"/>
          <a:ext cx="1618008" cy="89889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Define your audience of participants</a:t>
          </a:r>
        </a:p>
      </dsp:txBody>
      <dsp:txXfrm>
        <a:off x="0" y="1726222"/>
        <a:ext cx="1618008" cy="898893"/>
      </dsp:txXfrm>
    </dsp:sp>
    <dsp:sp modelId="{3B65A2B3-FDCA-40E2-B465-CEA75A112453}">
      <dsp:nvSpPr>
        <dsp:cNvPr id="0" name=""/>
        <dsp:cNvSpPr/>
      </dsp:nvSpPr>
      <dsp:spPr>
        <a:xfrm rot="5400000">
          <a:off x="2982229" y="1523971"/>
          <a:ext cx="1498155" cy="1303395"/>
        </a:xfrm>
        <a:prstGeom prst="hexagon">
          <a:avLst>
            <a:gd name="adj" fmla="val 25000"/>
            <a:gd name="vf" fmla="val 11547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3600" kern="1200" dirty="0"/>
        </a:p>
      </dsp:txBody>
      <dsp:txXfrm rot="-5400000">
        <a:off x="3282721" y="1660055"/>
        <a:ext cx="897171" cy="1031230"/>
      </dsp:txXfrm>
    </dsp:sp>
    <dsp:sp modelId="{A0767C25-99AE-4AEF-A034-6F00FE832BDC}">
      <dsp:nvSpPr>
        <dsp:cNvPr id="0" name=""/>
        <dsp:cNvSpPr/>
      </dsp:nvSpPr>
      <dsp:spPr>
        <a:xfrm rot="5400000">
          <a:off x="2281092" y="2795605"/>
          <a:ext cx="1498155" cy="1303395"/>
        </a:xfrm>
        <a:prstGeom prst="hexagon">
          <a:avLst>
            <a:gd name="adj" fmla="val 25000"/>
            <a:gd name="vf" fmla="val 11547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 dirty="0"/>
            <a:t>Define</a:t>
          </a:r>
        </a:p>
      </dsp:txBody>
      <dsp:txXfrm rot="-5400000">
        <a:off x="2581584" y="2931689"/>
        <a:ext cx="897171" cy="1031230"/>
      </dsp:txXfrm>
    </dsp:sp>
    <dsp:sp modelId="{36612A3E-0C1D-4102-93BA-55F91EA04BF7}">
      <dsp:nvSpPr>
        <dsp:cNvPr id="0" name=""/>
        <dsp:cNvSpPr/>
      </dsp:nvSpPr>
      <dsp:spPr>
        <a:xfrm>
          <a:off x="3721419" y="2997856"/>
          <a:ext cx="1671941" cy="89889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Define your process</a:t>
          </a:r>
        </a:p>
      </dsp:txBody>
      <dsp:txXfrm>
        <a:off x="3721419" y="2997856"/>
        <a:ext cx="1671941" cy="898893"/>
      </dsp:txXfrm>
    </dsp:sp>
    <dsp:sp modelId="{431C27EF-FE9A-469A-B3BE-3D8773118A31}">
      <dsp:nvSpPr>
        <dsp:cNvPr id="0" name=""/>
        <dsp:cNvSpPr/>
      </dsp:nvSpPr>
      <dsp:spPr>
        <a:xfrm rot="5400000">
          <a:off x="873424" y="2795605"/>
          <a:ext cx="1498155" cy="1303395"/>
        </a:xfrm>
        <a:prstGeom prst="hexagon">
          <a:avLst>
            <a:gd name="adj" fmla="val 25000"/>
            <a:gd name="vf" fmla="val 11547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3600" kern="1200" dirty="0"/>
        </a:p>
      </dsp:txBody>
      <dsp:txXfrm rot="-5400000">
        <a:off x="1173916" y="2931689"/>
        <a:ext cx="897171" cy="1031230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604F3A8-DBAF-4357-B98A-20B9F620822B}">
      <dsp:nvSpPr>
        <dsp:cNvPr id="0" name=""/>
        <dsp:cNvSpPr/>
      </dsp:nvSpPr>
      <dsp:spPr>
        <a:xfrm rot="5400000">
          <a:off x="2818464" y="-664546"/>
          <a:ext cx="1698041" cy="3451751"/>
        </a:xfrm>
        <a:prstGeom prst="round2SameRect">
          <a:avLst/>
        </a:prstGeom>
        <a:solidFill>
          <a:schemeClr val="dk2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36195" rIns="72390" bIns="36195" numCol="1" spcCol="1270" anchor="ctr" anchorCtr="0">
          <a:noAutofit/>
        </a:bodyPr>
        <a:lstStyle/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900" kern="1200" dirty="0"/>
            <a:t>Undergraduate programs</a:t>
          </a:r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900" kern="1200" dirty="0"/>
            <a:t>Degree-completion programs</a:t>
          </a:r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900" kern="1200" dirty="0"/>
            <a:t>Graduate programs</a:t>
          </a:r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900" kern="1200" dirty="0"/>
            <a:t>Professional degree programs</a:t>
          </a:r>
        </a:p>
      </dsp:txBody>
      <dsp:txXfrm rot="-5400000">
        <a:off x="1941609" y="295201"/>
        <a:ext cx="3368859" cy="1532257"/>
      </dsp:txXfrm>
    </dsp:sp>
    <dsp:sp modelId="{6C5F6558-B09B-48B6-A71C-B76AC3EE05B7}">
      <dsp:nvSpPr>
        <dsp:cNvPr id="0" name=""/>
        <dsp:cNvSpPr/>
      </dsp:nvSpPr>
      <dsp:spPr>
        <a:xfrm>
          <a:off x="0" y="53"/>
          <a:ext cx="1941609" cy="2122552"/>
        </a:xfrm>
        <a:prstGeom prst="round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0490" tIns="55245" rIns="110490" bIns="55245" numCol="1" spcCol="1270" anchor="ctr" anchorCtr="0">
          <a:noAutofit/>
        </a:bodyPr>
        <a:lstStyle/>
        <a:p>
          <a:pPr marL="0" lvl="0" indent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en-US" sz="2900" kern="1200" dirty="0"/>
            <a:t>Program inclusions</a:t>
          </a:r>
        </a:p>
      </dsp:txBody>
      <dsp:txXfrm>
        <a:off x="94782" y="94835"/>
        <a:ext cx="1752045" cy="1932988"/>
      </dsp:txXfrm>
    </dsp:sp>
    <dsp:sp modelId="{36AC219A-28BF-49BB-A420-472D33008805}">
      <dsp:nvSpPr>
        <dsp:cNvPr id="0" name=""/>
        <dsp:cNvSpPr/>
      </dsp:nvSpPr>
      <dsp:spPr>
        <a:xfrm rot="5400000">
          <a:off x="2818464" y="1564133"/>
          <a:ext cx="1698041" cy="3451751"/>
        </a:xfrm>
        <a:prstGeom prst="round2SameRect">
          <a:avLst/>
        </a:prstGeom>
        <a:solidFill>
          <a:schemeClr val="dk2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36195" rIns="72390" bIns="36195" numCol="1" spcCol="1270" anchor="ctr" anchorCtr="0">
          <a:noAutofit/>
        </a:bodyPr>
        <a:lstStyle/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900" kern="1200" dirty="0"/>
            <a:t>Main campus</a:t>
          </a:r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900" kern="1200" dirty="0"/>
            <a:t>Branch campuses</a:t>
          </a:r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900" kern="1200" dirty="0"/>
            <a:t>Online</a:t>
          </a:r>
        </a:p>
      </dsp:txBody>
      <dsp:txXfrm rot="-5400000">
        <a:off x="1941609" y="2523880"/>
        <a:ext cx="3368859" cy="1532257"/>
      </dsp:txXfrm>
    </dsp:sp>
    <dsp:sp modelId="{5F2ECA5C-1419-46D9-883D-95DEAD7B7EA3}">
      <dsp:nvSpPr>
        <dsp:cNvPr id="0" name=""/>
        <dsp:cNvSpPr/>
      </dsp:nvSpPr>
      <dsp:spPr>
        <a:xfrm>
          <a:off x="0" y="2228732"/>
          <a:ext cx="1941609" cy="2122552"/>
        </a:xfrm>
        <a:prstGeom prst="round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0490" tIns="55245" rIns="110490" bIns="55245" numCol="1" spcCol="1270" anchor="ctr" anchorCtr="0">
          <a:noAutofit/>
        </a:bodyPr>
        <a:lstStyle/>
        <a:p>
          <a:pPr marL="0" lvl="0" indent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en-US" sz="2900" kern="1200" dirty="0"/>
            <a:t>Locations</a:t>
          </a:r>
        </a:p>
      </dsp:txBody>
      <dsp:txXfrm>
        <a:off x="94782" y="2323514"/>
        <a:ext cx="1752045" cy="1932988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F5A47FC-F8F4-46EE-9C1A-517B425942EC}">
      <dsp:nvSpPr>
        <dsp:cNvPr id="0" name=""/>
        <dsp:cNvSpPr/>
      </dsp:nvSpPr>
      <dsp:spPr>
        <a:xfrm>
          <a:off x="0" y="516856"/>
          <a:ext cx="5393361" cy="1890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418585" tIns="312420" rIns="418585" bIns="106680" numCol="1" spcCol="1270" anchor="t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500" kern="1200" dirty="0"/>
            <a:t>Full time</a:t>
          </a: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500" kern="1200" dirty="0"/>
            <a:t>Degree seeking</a:t>
          </a: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500" kern="1200" dirty="0"/>
            <a:t>Undergraduate</a:t>
          </a:r>
        </a:p>
        <a:p>
          <a:pPr marL="228600" lvl="2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500" kern="1200" dirty="0"/>
            <a:t>Eight semesters or graduation, whichever comes first</a:t>
          </a: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500" kern="1200" dirty="0"/>
            <a:t>Graduate or Terminal/professional degree</a:t>
          </a:r>
        </a:p>
        <a:p>
          <a:pPr marL="228600" lvl="2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500" kern="1200" dirty="0"/>
            <a:t>Four semesters or graduation, whichever comes first</a:t>
          </a:r>
        </a:p>
      </dsp:txBody>
      <dsp:txXfrm>
        <a:off x="0" y="516856"/>
        <a:ext cx="5393361" cy="1890000"/>
      </dsp:txXfrm>
    </dsp:sp>
    <dsp:sp modelId="{E2063E72-F610-4FF6-B6BD-798B6C85A485}">
      <dsp:nvSpPr>
        <dsp:cNvPr id="0" name=""/>
        <dsp:cNvSpPr/>
      </dsp:nvSpPr>
      <dsp:spPr>
        <a:xfrm>
          <a:off x="269668" y="295456"/>
          <a:ext cx="3775352" cy="442800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42699" tIns="0" rIns="142699" bIns="0" numCol="1" spcCol="1270" anchor="ctr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en-US" sz="1500" kern="1200" dirty="0"/>
            <a:t>Student enrollment expectations</a:t>
          </a:r>
        </a:p>
      </dsp:txBody>
      <dsp:txXfrm>
        <a:off x="291284" y="317072"/>
        <a:ext cx="3732120" cy="399568"/>
      </dsp:txXfrm>
    </dsp:sp>
    <dsp:sp modelId="{506EB7E1-BE84-434F-B3D9-9A18DBF33EF5}">
      <dsp:nvSpPr>
        <dsp:cNvPr id="0" name=""/>
        <dsp:cNvSpPr/>
      </dsp:nvSpPr>
      <dsp:spPr>
        <a:xfrm>
          <a:off x="0" y="2709256"/>
          <a:ext cx="5393361" cy="1346625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418585" tIns="312420" rIns="418585" bIns="106680" numCol="1" spcCol="1270" anchor="t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500" kern="1200" dirty="0"/>
            <a:t>Less than full time enrollment</a:t>
          </a: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500" kern="1200" dirty="0"/>
            <a:t>TE scholars wanting to transfer</a:t>
          </a: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500" kern="1200" dirty="0"/>
            <a:t>TE scholars taking a leave of absence for more than one consecutive semester</a:t>
          </a:r>
        </a:p>
      </dsp:txBody>
      <dsp:txXfrm>
        <a:off x="0" y="2709256"/>
        <a:ext cx="5393361" cy="1346625"/>
      </dsp:txXfrm>
    </dsp:sp>
    <dsp:sp modelId="{F1D6C864-094C-4BAD-83DB-F7351CF57478}">
      <dsp:nvSpPr>
        <dsp:cNvPr id="0" name=""/>
        <dsp:cNvSpPr/>
      </dsp:nvSpPr>
      <dsp:spPr>
        <a:xfrm>
          <a:off x="269668" y="2487856"/>
          <a:ext cx="3775352" cy="442800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42699" tIns="0" rIns="142699" bIns="0" numCol="1" spcCol="1270" anchor="ctr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en-US" sz="1500" kern="1200" dirty="0"/>
            <a:t>Other considerations</a:t>
          </a:r>
        </a:p>
      </dsp:txBody>
      <dsp:txXfrm>
        <a:off x="291284" y="2509472"/>
        <a:ext cx="3732120" cy="399568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673206C-9EDD-42F9-BBE8-1B719A1AB74F}">
      <dsp:nvSpPr>
        <dsp:cNvPr id="0" name=""/>
        <dsp:cNvSpPr/>
      </dsp:nvSpPr>
      <dsp:spPr>
        <a:xfrm>
          <a:off x="1610371" y="122"/>
          <a:ext cx="2172618" cy="2172618"/>
        </a:xfrm>
        <a:prstGeom prst="downArrow">
          <a:avLst>
            <a:gd name="adj1" fmla="val 50000"/>
            <a:gd name="adj2" fmla="val 35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 dirty="0"/>
            <a:t>Tuition Exchange is not an employee benefit</a:t>
          </a:r>
        </a:p>
      </dsp:txBody>
      <dsp:txXfrm>
        <a:off x="2153526" y="122"/>
        <a:ext cx="1086309" cy="1792410"/>
      </dsp:txXfrm>
    </dsp:sp>
    <dsp:sp modelId="{B8FC015B-08B1-4367-ACF1-B6D2483C1398}">
      <dsp:nvSpPr>
        <dsp:cNvPr id="0" name=""/>
        <dsp:cNvSpPr/>
      </dsp:nvSpPr>
      <dsp:spPr>
        <a:xfrm rot="7200000">
          <a:off x="2868114" y="2178597"/>
          <a:ext cx="2172618" cy="2172618"/>
        </a:xfrm>
        <a:prstGeom prst="downArrow">
          <a:avLst>
            <a:gd name="adj1" fmla="val 50000"/>
            <a:gd name="adj2" fmla="val 35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 dirty="0"/>
            <a:t>Consider mirroring your campus Tuition Remission guidelines</a:t>
          </a:r>
        </a:p>
      </dsp:txBody>
      <dsp:txXfrm rot="-5400000">
        <a:off x="3222853" y="2816803"/>
        <a:ext cx="1792410" cy="1086309"/>
      </dsp:txXfrm>
    </dsp:sp>
    <dsp:sp modelId="{DA64D6D3-04B2-4F67-BC92-E0DA8802A291}">
      <dsp:nvSpPr>
        <dsp:cNvPr id="0" name=""/>
        <dsp:cNvSpPr/>
      </dsp:nvSpPr>
      <dsp:spPr>
        <a:xfrm rot="14400000">
          <a:off x="352628" y="2178597"/>
          <a:ext cx="2172618" cy="2172618"/>
        </a:xfrm>
        <a:prstGeom prst="downArrow">
          <a:avLst>
            <a:gd name="adj1" fmla="val 50000"/>
            <a:gd name="adj2" fmla="val 35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 dirty="0"/>
            <a:t>Tuition Exchange is truly a scholarship program</a:t>
          </a:r>
        </a:p>
      </dsp:txBody>
      <dsp:txXfrm rot="5400000">
        <a:off x="378097" y="2816803"/>
        <a:ext cx="1792410" cy="1086309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ABFC207-707C-485F-873D-10E158BD8446}">
      <dsp:nvSpPr>
        <dsp:cNvPr id="0" name=""/>
        <dsp:cNvSpPr/>
      </dsp:nvSpPr>
      <dsp:spPr>
        <a:xfrm>
          <a:off x="0" y="2124"/>
          <a:ext cx="5393361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5F3C0A6-8727-44EB-885B-2ED0110214BA}">
      <dsp:nvSpPr>
        <dsp:cNvPr id="0" name=""/>
        <dsp:cNvSpPr/>
      </dsp:nvSpPr>
      <dsp:spPr>
        <a:xfrm>
          <a:off x="0" y="2124"/>
          <a:ext cx="5393361" cy="144902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86690" tIns="186690" rIns="186690" bIns="186690" numCol="1" spcCol="1270" anchor="t" anchorCtr="0">
          <a:noAutofit/>
        </a:bodyPr>
        <a:lstStyle/>
        <a:p>
          <a:pPr marL="0" lvl="0" indent="0" algn="l" defTabSz="2178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900" kern="1200" dirty="0"/>
            <a:t>Your school </a:t>
          </a:r>
        </a:p>
      </dsp:txBody>
      <dsp:txXfrm>
        <a:off x="0" y="2124"/>
        <a:ext cx="5393361" cy="1449029"/>
      </dsp:txXfrm>
    </dsp:sp>
    <dsp:sp modelId="{DC71F3E1-8CFC-4A37-A3F1-3C8AFA6F4CAB}">
      <dsp:nvSpPr>
        <dsp:cNvPr id="0" name=""/>
        <dsp:cNvSpPr/>
      </dsp:nvSpPr>
      <dsp:spPr>
        <a:xfrm>
          <a:off x="0" y="1451154"/>
          <a:ext cx="5393361" cy="0"/>
        </a:xfrm>
        <a:prstGeom prst="line">
          <a:avLst/>
        </a:prstGeom>
        <a:solidFill>
          <a:schemeClr val="accent2">
            <a:hueOff val="-727682"/>
            <a:satOff val="-41964"/>
            <a:lumOff val="4314"/>
            <a:alphaOff val="0"/>
          </a:schemeClr>
        </a:solidFill>
        <a:ln w="12700" cap="flat" cmpd="sng" algn="ctr">
          <a:solidFill>
            <a:schemeClr val="accent2">
              <a:hueOff val="-727682"/>
              <a:satOff val="-41964"/>
              <a:lumOff val="4314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3C16E9F-0AAE-4F08-9F35-5BA918393E96}">
      <dsp:nvSpPr>
        <dsp:cNvPr id="0" name=""/>
        <dsp:cNvSpPr/>
      </dsp:nvSpPr>
      <dsp:spPr>
        <a:xfrm>
          <a:off x="0" y="1451154"/>
          <a:ext cx="5393361" cy="144902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86690" tIns="186690" rIns="186690" bIns="186690" numCol="1" spcCol="1270" anchor="t" anchorCtr="0">
          <a:noAutofit/>
        </a:bodyPr>
        <a:lstStyle/>
        <a:p>
          <a:pPr marL="0" lvl="0" indent="0" algn="l" defTabSz="2178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900" kern="1200" dirty="0"/>
            <a:t>An example </a:t>
          </a:r>
        </a:p>
      </dsp:txBody>
      <dsp:txXfrm>
        <a:off x="0" y="1451154"/>
        <a:ext cx="5393361" cy="1449029"/>
      </dsp:txXfrm>
    </dsp:sp>
    <dsp:sp modelId="{287EA654-9DF5-4AAA-83E9-F86B96C4F777}">
      <dsp:nvSpPr>
        <dsp:cNvPr id="0" name=""/>
        <dsp:cNvSpPr/>
      </dsp:nvSpPr>
      <dsp:spPr>
        <a:xfrm>
          <a:off x="0" y="2900183"/>
          <a:ext cx="5393361" cy="0"/>
        </a:xfrm>
        <a:prstGeom prst="line">
          <a:avLst/>
        </a:prstGeom>
        <a:solidFill>
          <a:schemeClr val="accent2">
            <a:hueOff val="-1455363"/>
            <a:satOff val="-83928"/>
            <a:lumOff val="8628"/>
            <a:alphaOff val="0"/>
          </a:schemeClr>
        </a:solidFill>
        <a:ln w="12700" cap="flat" cmpd="sng" algn="ctr">
          <a:solidFill>
            <a:schemeClr val="accent2">
              <a:hueOff val="-1455363"/>
              <a:satOff val="-83928"/>
              <a:lumOff val="8628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8CF7D3A-7161-4E81-B75B-DFE20474D07C}">
      <dsp:nvSpPr>
        <dsp:cNvPr id="0" name=""/>
        <dsp:cNvSpPr/>
      </dsp:nvSpPr>
      <dsp:spPr>
        <a:xfrm>
          <a:off x="0" y="2900183"/>
          <a:ext cx="5393361" cy="144902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86690" tIns="186690" rIns="186690" bIns="186690" numCol="1" spcCol="1270" anchor="t" anchorCtr="0">
          <a:noAutofit/>
        </a:bodyPr>
        <a:lstStyle/>
        <a:p>
          <a:pPr marL="0" lvl="0" indent="0" algn="l" defTabSz="2178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900" kern="1200" dirty="0"/>
            <a:t>Use the cheat sheet</a:t>
          </a:r>
        </a:p>
      </dsp:txBody>
      <dsp:txXfrm>
        <a:off x="0" y="2900183"/>
        <a:ext cx="5393361" cy="144902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AlternatingHexagons">
  <dgm:title val=""/>
  <dgm:desc val=""/>
  <dgm:catLst>
    <dgm:cat type="list" pri="1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1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Name0">
    <dgm:varLst>
      <dgm:chMax/>
      <dgm:chPref/>
      <dgm:dir/>
      <dgm:animLvl val="lvl"/>
    </dgm:varLst>
    <dgm:alg type="lin">
      <dgm:param type="linDir" val="fromT"/>
    </dgm:alg>
    <dgm:shape xmlns:r="http://schemas.openxmlformats.org/officeDocument/2006/relationships" r:blip="">
      <dgm:adjLst/>
    </dgm:shape>
    <dgm:constrLst>
      <dgm:constr type="primFontSz" for="des" forName="Parent1" val="65"/>
      <dgm:constr type="primFontSz" for="des" forName="Childtext1" refType="primFontSz" refFor="des" refForName="Parent1" op="lte"/>
      <dgm:constr type="w" for="ch" forName="composite" refType="w"/>
      <dgm:constr type="h" for="ch" forName="composite" refType="h"/>
      <dgm:constr type="h" for="ch" forName="spaceBetweenRectangles" refType="w" refFor="ch" refForName="composite" fact="-0.042"/>
      <dgm:constr type="sp" refType="h" refFor="ch" refForName="composite" op="equ" fact="0.1"/>
    </dgm:constrLst>
    <dgm:forEach name="nodesForEach" axis="ch" ptType="node">
      <dgm:layoutNode name="composite">
        <dgm:alg type="composite">
          <dgm:param type="ar" val="3.6"/>
        </dgm:alg>
        <dgm:shape xmlns:r="http://schemas.openxmlformats.org/officeDocument/2006/relationships" r:blip="">
          <dgm:adjLst/>
        </dgm:shape>
        <dgm:choose name="Name1">
          <dgm:if name="Name2" func="var" arg="dir" op="equ" val="norm">
            <dgm:choose name="Name3">
              <dgm:if name="Name4" axis="self" ptType="node" func="posOdd" op="equ" val="1">
                <dgm:constrLst>
                  <dgm:constr type="l" for="ch" forName="Accent1" refType="w" fact="0.18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18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44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.69"/>
                  <dgm:constr type="t" for="ch" forName="Childtext1" refType="h" fact="0.2"/>
                  <dgm:constr type="w" for="ch" forName="Childtext1" refType="w" fact="0.31"/>
                  <dgm:constr type="h" for="ch" forName="Childtext1" refType="h" fact="0.6"/>
                  <dgm:constr type="l" for="ch" forName="BalanceSpacing" refType="w" fact="0"/>
                  <dgm:constr type="t" for="ch" forName="BalanceSpacing" refType="h" fact="0"/>
                  <dgm:constr type="w" for="ch" forName="BalanceSpacing" refType="w"/>
                  <dgm:constr type="h" for="ch" forName="BalanceSpacing" refType="h" fact="0.1"/>
                  <dgm:constr type="l" for="ch" forName="BalanceSpacing1" refType="w" fact="0.69"/>
                  <dgm:constr type="t" for="ch" forName="BalanceSpacing1" refType="h" fact="0.2"/>
                  <dgm:constr type="w" for="ch" forName="BalanceSpacing1" refType="w" fact="0.31"/>
                  <dgm:constr type="h" for="ch" forName="BalanceSpacing1" refType="h" fact="0.6"/>
                </dgm:constrLst>
              </dgm:if>
              <dgm:else name="Name5">
                <dgm:constrLst>
                  <dgm:constr type="l" for="ch" forName="Accent1" refType="w" fact="0.571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571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3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"/>
                  <dgm:constr type="t" for="ch" forName="Childtext1" refType="h" fact="0.2"/>
                  <dgm:constr type="w" for="ch" forName="Childtext1" refType="w" fact="0.3"/>
                  <dgm:constr type="h" for="ch" forName="Childtext1" refType="h" fact="0.6"/>
                  <dgm:constr type="l" for="ch" forName="BalanceSpacing" refType="w" fact="0.82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  <dgm:constr type="l" for="ch" forName="BalanceSpacing1" refType="w" fact="0"/>
                  <dgm:constr type="t" for="ch" forName="BalanceSpacing1" refType="h" fact="0.2"/>
                  <dgm:constr type="w" for="ch" forName="BalanceSpacing1" refType="w" fact="0.3"/>
                  <dgm:constr type="h" for="ch" forName="BalanceSpacing1" refType="h" fact="0.6"/>
                </dgm:constrLst>
              </dgm:else>
            </dgm:choose>
          </dgm:if>
          <dgm:else name="Name6">
            <dgm:choose name="Name7">
              <dgm:if name="Name8" axis="self" ptType="node" func="posOdd" op="equ" val="1">
                <dgm:constrLst>
                  <dgm:constr type="l" for="ch" forName="Accent1" refType="w" fact="0.571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571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3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"/>
                  <dgm:constr type="t" for="ch" forName="Childtext1" refType="h" fact="0.2"/>
                  <dgm:constr type="w" for="ch" forName="Childtext1" refType="w" fact="0.3"/>
                  <dgm:constr type="h" for="ch" forName="Childtext1" refType="h" fact="0.6"/>
                  <dgm:constr type="l" for="ch" forName="BalanceSpacing" refType="w" fact="0.82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</dgm:constrLst>
              </dgm:if>
              <dgm:else name="Name9">
                <dgm:constrLst>
                  <dgm:constr type="l" for="ch" forName="Accent1" refType="w" fact="0.18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18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44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.69"/>
                  <dgm:constr type="t" for="ch" forName="Childtext1" refType="h" fact="0.2"/>
                  <dgm:constr type="w" for="ch" forName="Childtext1" refType="w" fact="0.31"/>
                  <dgm:constr type="h" for="ch" forName="Childtext1" refType="h" fact="0.6"/>
                  <dgm:constr type="l" for="ch" forName="BalanceSpacing" refType="w" fact="0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</dgm:constrLst>
              </dgm:else>
            </dgm:choose>
          </dgm:else>
        </dgm:choose>
        <dgm:layoutNode name="Parent1" styleLbl="node1">
          <dgm:varLst>
            <dgm:chMax val="1"/>
            <dgm:chPref val="1"/>
            <dgm:bulletEnabled val="1"/>
          </dgm:varLst>
          <dgm:alg type="tx"/>
          <dgm:shape xmlns:r="http://schemas.openxmlformats.org/officeDocument/2006/relationships" rot="90" type="hexagon" r:blip="">
            <dgm:adjLst>
              <dgm:adj idx="1" val="0.25"/>
              <dgm:adj idx="2" val="1.1547"/>
            </dgm:adjLst>
          </dgm:shape>
          <dgm:presOf axis="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hildtext1" styleLbl="revTx">
          <dgm:varLst>
            <dgm:chMax val="0"/>
            <dgm:chPref val="0"/>
            <dgm:bulletEnabled val="1"/>
          </dgm:varLst>
          <dgm:choose name="Name10">
            <dgm:if name="Name11" func="var" arg="dir" op="equ" val="norm">
              <dgm:choose name="Name12">
                <dgm:if name="Name13" axis="self" ptType="node" func="posOdd" op="equ" val="1">
                  <dgm:alg type="tx">
                    <dgm:param type="parTxLTRAlign" val="l"/>
                  </dgm:alg>
                </dgm:if>
                <dgm:else name="Name14">
                  <dgm:alg type="tx">
                    <dgm:param type="parTxLTRAlign" val="r"/>
                  </dgm:alg>
                </dgm:else>
              </dgm:choose>
            </dgm:if>
            <dgm:else name="Name15">
              <dgm:choose name="Name16">
                <dgm:if name="Name17" axis="self" ptType="node" func="posOdd" op="equ" val="1">
                  <dgm:alg type="tx">
                    <dgm:param type="parTxLTRAlign" val="r"/>
                  </dgm:alg>
                </dgm:if>
                <dgm:else name="Name18">
                  <dgm:alg type="tx">
                    <dgm:param type="parTxLTRAlign" val="l"/>
                  </dgm:alg>
                </dgm:else>
              </dgm:choose>
            </dgm:else>
          </dgm:choose>
          <dgm:shape xmlns:r="http://schemas.openxmlformats.org/officeDocument/2006/relationships" type="rect" r:blip="">
            <dgm:adjLst/>
          </dgm:shape>
          <dgm:presOf axis="des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BalanceSpacing">
          <dgm:alg type="sp"/>
          <dgm:shape xmlns:r="http://schemas.openxmlformats.org/officeDocument/2006/relationships" r:blip="">
            <dgm:adjLst/>
          </dgm:shape>
        </dgm:layoutNode>
        <dgm:layoutNode name="BalanceSpacing1">
          <dgm:alg type="sp"/>
          <dgm:shape xmlns:r="http://schemas.openxmlformats.org/officeDocument/2006/relationships" r:blip="">
            <dgm:adjLst/>
          </dgm:shape>
        </dgm:layoutNode>
        <dgm:forEach name="Name19" axis="followSib" ptType="sibTrans" hideLastTrans="0" cnt="1">
          <dgm:layoutNode name="Accent1Text" styleLbl="node1">
            <dgm:alg type="tx"/>
            <dgm:shape xmlns:r="http://schemas.openxmlformats.org/officeDocument/2006/relationships" rot="90" type="hexagon" r:blip="">
              <dgm:adjLst>
                <dgm:adj idx="1" val="0.25"/>
                <dgm:adj idx="2" val="1.1547"/>
              </dgm:adjLst>
            </dgm:shape>
            <dgm:presOf axis="self" ptType="sibTrans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forEach>
      </dgm:layoutNode>
      <dgm:forEach name="Name2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arrow5">
  <dgm:title val=""/>
  <dgm:desc val=""/>
  <dgm:catLst>
    <dgm:cat type="relationship" pri="6000"/>
    <dgm:cat type="process" pri="3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4" srcId="0" destId="1" srcOrd="0" destOrd="0"/>
        <dgm:cxn modelId="5" srcId="0" destId="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axis="ch" ptType="node" func="cnt" op="equ" val="2">
        <dgm:choose name="Name2">
          <dgm:if name="Name3" func="var" arg="dir" op="equ" val="norm">
            <dgm:alg type="cycle">
              <dgm:param type="rotPath" val="alongPath"/>
              <dgm:param type="stAng" val="270"/>
            </dgm:alg>
          </dgm:if>
          <dgm:else name="Name4">
            <dgm:alg type="cycle">
              <dgm:param type="rotPath" val="alongPath"/>
              <dgm:param type="stAng" val="90"/>
              <dgm:param type="spanAng" val="-360"/>
            </dgm:alg>
          </dgm:else>
        </dgm:choose>
      </dgm:if>
      <dgm:else name="Name5">
        <dgm:choose name="Name6">
          <dgm:if name="Name7" func="var" arg="dir" op="equ" val="norm">
            <dgm:alg type="cycle">
              <dgm:param type="rotPath" val="alongPath"/>
            </dgm:alg>
          </dgm:if>
          <dgm:else name="Name8">
            <dgm:alg type="cycle">
              <dgm:param type="rotPath" val="alongPath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lte" val="2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0.1"/>
          <dgm:constr type="sibSp" refType="h" op="lte" fact="0.1"/>
          <dgm:constr type="diam" refType="w" refFor="ch" refPtType="node" op="equ" fact="1.1"/>
        </dgm:constrLst>
      </dgm:if>
      <dgm:if name="Name11" axis="ch" ptType="node" func="cnt" op="equ" val="5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2"/>
          <dgm:constr type="sibSp" refType="h" op="lte" fact="0.1"/>
        </dgm:constrLst>
      </dgm:if>
      <dgm:if name="Name12" axis="ch" ptType="node" func="cnt" op="equ" val="6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1"/>
          <dgm:constr type="sibSp" refType="h" op="lte" fact="0.1"/>
        </dgm:constrLst>
      </dgm:if>
      <dgm:if name="Name13" axis="ch" ptType="node" func="cnt" op="equ" val="7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1"/>
          <dgm:constr type="sibSp" refType="h" op="lte" fact="0.1"/>
        </dgm:constrLst>
      </dgm:if>
      <dgm:if name="Name14" axis="ch" ptType="node" func="cnt" op="equ" val="8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/>
          <dgm:constr type="sibSp" refType="h" op="lte" fact="0.1"/>
        </dgm:constrLst>
      </dgm:if>
      <dgm:if name="Name15" axis="ch" ptType="node" func="cnt" op="gte" val="9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1"/>
          <dgm:constr type="sibSp" refType="h" op="lte" fact="0.1"/>
        </dgm:constrLst>
      </dgm:if>
      <dgm:else name="Name16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35"/>
        </dgm:constrLst>
      </dgm:else>
    </dgm:choose>
    <dgm:ruleLst/>
    <dgm:forEach name="Name17" axis="ch" ptType="node">
      <dgm:layoutNode name="arrow">
        <dgm:varLst>
          <dgm:bulletEnabled val="1"/>
        </dgm:varLst>
        <dgm:alg type="tx"/>
        <dgm:shape xmlns:r="http://schemas.openxmlformats.org/officeDocument/2006/relationships" type="downArrow" r:blip="">
          <dgm:adjLst>
            <dgm:adj idx="2" val="0.35"/>
          </dgm:adjLst>
        </dgm:shape>
        <dgm:presOf axis="desOrSelf" ptType="node"/>
        <dgm:constrLst/>
        <dgm:ruleLst>
          <dgm:rule type="primFontSz" val="5" fact="NaN" max="NaN"/>
        </dgm:ruleLst>
      </dgm:layoutNod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7739" cy="471054"/>
          </a:xfrm>
          <a:prstGeom prst="rect">
            <a:avLst/>
          </a:prstGeom>
        </p:spPr>
        <p:txBody>
          <a:bodyPr vert="horz" lIns="94229" tIns="47114" rIns="94229" bIns="47114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023092" y="0"/>
            <a:ext cx="3077739" cy="471054"/>
          </a:xfrm>
          <a:prstGeom prst="rect">
            <a:avLst/>
          </a:prstGeom>
        </p:spPr>
        <p:txBody>
          <a:bodyPr vert="horz" lIns="94229" tIns="47114" rIns="94229" bIns="47114" rtlCol="0"/>
          <a:lstStyle>
            <a:lvl1pPr algn="r">
              <a:defRPr sz="1200"/>
            </a:lvl1pPr>
          </a:lstStyle>
          <a:p>
            <a:fld id="{0A4FFA12-1D98-4AF2-BA23-BEDF5EBA9976}" type="datetimeFigureOut">
              <a:rPr lang="en-US" smtClean="0"/>
              <a:t>4/20/2020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35013" y="1173163"/>
            <a:ext cx="5632450" cy="31686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4229" tIns="47114" rIns="94229" bIns="47114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10248" y="4518204"/>
            <a:ext cx="5681980" cy="3696712"/>
          </a:xfrm>
          <a:prstGeom prst="rect">
            <a:avLst/>
          </a:prstGeom>
        </p:spPr>
        <p:txBody>
          <a:bodyPr vert="horz" lIns="94229" tIns="47114" rIns="94229" bIns="47114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917422"/>
            <a:ext cx="3077739" cy="471053"/>
          </a:xfrm>
          <a:prstGeom prst="rect">
            <a:avLst/>
          </a:prstGeom>
        </p:spPr>
        <p:txBody>
          <a:bodyPr vert="horz" lIns="94229" tIns="47114" rIns="94229" bIns="47114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023092" y="8917422"/>
            <a:ext cx="3077739" cy="471053"/>
          </a:xfrm>
          <a:prstGeom prst="rect">
            <a:avLst/>
          </a:prstGeom>
        </p:spPr>
        <p:txBody>
          <a:bodyPr vert="horz" lIns="94229" tIns="47114" rIns="94229" bIns="47114" rtlCol="0" anchor="b"/>
          <a:lstStyle>
            <a:lvl1pPr algn="r">
              <a:defRPr sz="1200"/>
            </a:lvl1pPr>
          </a:lstStyle>
          <a:p>
            <a:fld id="{DE078B60-7FEA-4124-91C6-7A16ECD20A4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3696783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E078B60-7FEA-4124-91C6-7A16ECD20A4E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4751895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E078B60-7FEA-4124-91C6-7A16ECD20A4E}" type="slidenum">
              <a:rPr lang="en-US" smtClean="0"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5831583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E078B60-7FEA-4124-91C6-7A16ECD20A4E}" type="slidenum">
              <a:rPr lang="en-US" smtClean="0"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3185928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E078B60-7FEA-4124-91C6-7A16ECD20A4E}" type="slidenum">
              <a:rPr lang="en-US" smtClean="0"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6581435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E078B60-7FEA-4124-91C6-7A16ECD20A4E}" type="slidenum">
              <a:rPr lang="en-US" smtClean="0"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066266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E078B60-7FEA-4124-91C6-7A16ECD20A4E}" type="slidenum">
              <a:rPr lang="en-US" smtClean="0"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8057083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E078B60-7FEA-4124-91C6-7A16ECD20A4E}" type="slidenum">
              <a:rPr lang="en-US" smtClean="0"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103760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E078B60-7FEA-4124-91C6-7A16ECD20A4E}" type="slidenum">
              <a:rPr lang="en-US" smtClean="0"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2988913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E078B60-7FEA-4124-91C6-7A16ECD20A4E}" type="slidenum">
              <a:rPr lang="en-US" smtClean="0"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9023302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E078B60-7FEA-4124-91C6-7A16ECD20A4E}" type="slidenum">
              <a:rPr lang="en-US" smtClean="0"/>
              <a:t>27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7812570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E078B60-7FEA-4124-91C6-7A16ECD20A4E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4211769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E078B60-7FEA-4124-91C6-7A16ECD20A4E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760491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E078B60-7FEA-4124-91C6-7A16ECD20A4E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7697987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E078B60-7FEA-4124-91C6-7A16ECD20A4E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8037566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E078B60-7FEA-4124-91C6-7A16ECD20A4E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5597494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E078B60-7FEA-4124-91C6-7A16ECD20A4E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8864900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E078B60-7FEA-4124-91C6-7A16ECD20A4E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972120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E078B60-7FEA-4124-91C6-7A16ECD20A4E}" type="slidenum">
              <a:rPr lang="en-US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7092075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6EDB0E-4424-4996-84F9-5F8A7E74D72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43C4348-DB42-4DF8-98B7-8D4F7895FE7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6CAE49D-7D7D-4BD4-AD77-E52CD7F794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486F7B-2A47-464C-87DC-C519E58B9484}" type="datetime1">
              <a:rPr lang="en-US" smtClean="0"/>
              <a:t>4/20/2020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1913C38-8277-49F2-8A4E-905B5B2669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3AB3D3C-0AE1-42D8-8B98-6EEE06E1B8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609797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5CBAC8-1CFA-4BA4-84D4-01701D1909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98D212B-F09B-4383-8F04-518753FBDC8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4439E29-9035-4D47-97F9-3530428700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8ACDA7-7375-47F9-9A71-9CFB1FEBB03D}" type="datetime1">
              <a:rPr lang="en-US" smtClean="0"/>
              <a:t>4/20/2020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388AD94-9F59-4CF8-BF5E-08203FA6EC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5A0E8DD-A0BE-411A-83F0-A643E66DC4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307969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BA99F829-0FC6-42BF-95BA-F39C78A3774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080B058-1756-4893-81FB-16D1FB7FE9F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2759256-F944-42B3-AAFB-DFB7766C4A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4419C0-13C6-4D04-ADA7-503419D0FB38}" type="datetime1">
              <a:rPr lang="en-US" smtClean="0"/>
              <a:t>4/20/2020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FFB0700-15A4-464B-8DEB-F2BC397708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64D6814-6F98-441F-855F-7FCCFEDEC4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201178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B3989D-809A-4EC0-BC90-7AA60DED3B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7E8568B-3E0C-4C43-8A22-8E1BC9B15D8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2DB6219-742B-4157-AC9A-8C1CC448C7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5AC782-483A-4117-B120-F3E32FAE45DD}" type="datetime1">
              <a:rPr lang="en-US" smtClean="0"/>
              <a:t>4/20/2020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4F28C8D-DBF1-40A0-B133-BC794B5D66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D780114-5664-4A8E-913C-BE013B6AE8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667136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70DED5-28ED-449D-BBC6-4CFF854471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9BD259E-5FB8-4848-9548-388957AD1B7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F9ED985-4D47-4C87-B67A-EEB12FBFE0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3285CD-4AF8-433E-BBC6-ED2ACB459D9F}" type="datetime1">
              <a:rPr lang="en-US" smtClean="0"/>
              <a:t>4/20/2020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7D87188-B8F8-4211-9F6E-CF0AEC5931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CCF97EC-82F6-4CDF-9511-9D0EC5D701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29372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9EDCED-B700-4020-A6B0-3724743DDB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3F0308F-5CED-4C07-AA42-791D852D75B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BA960F5-90CB-43DB-AD9B-0127809DFC4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069E13B-5423-459A-BBDB-B74294DA40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9BCD8B-5545-41F2-B44C-D12BBE0CD680}" type="datetime1">
              <a:rPr lang="en-US" smtClean="0"/>
              <a:t>4/20/2020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3939D08-FBEC-4B69-A456-D9B53C3981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0EE6A74-B041-4204-BD59-1AAC33B8A2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29670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69BDC1-E3E0-4D1B-B617-50C3A84525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5A476B4-3420-450B-831B-9C6C1C985B7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862A767-6BC2-4C04-B0B2-B83AE8E7B52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F6D8728-FFDD-4330-A375-3A364880DC1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F3B782C-A32E-4524-8E1B-F51B2543BE2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1EF911E-4D7B-4951-9B15-C421ADD31F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4FA4F4-4964-46E9-9616-0D080F45376D}" type="datetime1">
              <a:rPr lang="en-US" smtClean="0"/>
              <a:t>4/20/2020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DA51ED7-4D45-4F17-8249-4EF8217026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3AB3DCA-8BEF-422C-99B5-EE2EA14880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948778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D9C94D-1A4E-4712-A148-5FE3E4840D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FC6B4A7-FD90-4758-9558-498CBD9A5A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2DC607-69DB-4196-8E5B-15E2A7BECB6C}" type="datetime1">
              <a:rPr lang="en-US" smtClean="0"/>
              <a:t>4/20/2020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3C9A1D3-1623-43B7-95F3-FA1A4D058F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FD4F2E0-5622-43F6-9A65-E28C95B013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442252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E166C28-4A44-4823-83C3-2E5741C743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88FC69-F230-43C3-B333-5C5C1596183F}" type="datetime1">
              <a:rPr lang="en-US" smtClean="0"/>
              <a:t>4/20/2020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64AE54E-855D-476B-A303-FE0243FB76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155C732-6934-47DE-9B53-99742BC874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932034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CD1CB6-8C62-466A-9C54-0601DF11D4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018AADB-95E9-453F-8C28-96FEBAAB786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BE30C6C-AB57-4B96-8E9E-0447754D05A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2141F83-8896-4DF7-92B7-463A039624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2B9A27-A08D-4F0F-97D2-0A06C0721D2E}" type="datetime1">
              <a:rPr lang="en-US" smtClean="0"/>
              <a:t>4/20/2020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21871AF-6555-43A1-8358-0F600335A4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93D5AFF-CA0B-4018-AF75-72624DE6E1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333146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291D90-F27C-498C-82BB-F53EA78311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274966E-5ACB-48DC-926B-73B2B758F4C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058445D-0D66-4F32-B6A0-D93571E753E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3C5EDB5-9357-4E9F-A507-151BB0E5F1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DE1EFA-B891-47B0-BD0A-7D76C2129D8B}" type="datetime1">
              <a:rPr lang="en-US" smtClean="0"/>
              <a:t>4/20/2020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175C9EA-7302-4D29-B919-83ECCFC3DC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553618F-E793-4F6F-94D8-6831278D54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409059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7BF12F6-20AC-4F35-87EB-2BC0315A44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90A4223-E6DC-4BE1-94AE-A4E4B2D7523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876234D-C55A-4CC9-9120-980B077DC98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5F85013-1DB3-4A26-A45A-054D9A2F551A}" type="datetime1">
              <a:rPr lang="en-US" smtClean="0"/>
              <a:t>4/20/2020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21B4A8A-191C-44E4-9ED2-B919C73DF5A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2EC541F-C28F-47FB-8566-F91CABFD129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38042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hf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random.org/" TargetMode="Externa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tuitionexchange.org/" TargetMode="Externa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5" Type="http://schemas.openxmlformats.org/officeDocument/2006/relationships/hyperlink" Target="mailto:Telo@tuitionexchange.org" TargetMode="External"/><Relationship Id="rId4" Type="http://schemas.openxmlformats.org/officeDocument/2006/relationships/image" Target="../media/image6.png"/></Relationships>
</file>

<file path=ppt/slides/_rels/slide16.xml.rels><?xml version="1.0" encoding="UTF-8" standalone="yes"?>
<Relationships xmlns="http://schemas.openxmlformats.org/package/2006/relationships"><Relationship Id="rId8" Type="http://schemas.microsoft.com/office/2007/relationships/diagramDrawing" Target="../diagrams/drawing6.xml"/><Relationship Id="rId3" Type="http://schemas.openxmlformats.org/officeDocument/2006/relationships/image" Target="../media/image7.jpeg"/><Relationship Id="rId7" Type="http://schemas.openxmlformats.org/officeDocument/2006/relationships/diagramColors" Target="../diagrams/colors6.xm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6.xml"/><Relationship Id="rId5" Type="http://schemas.openxmlformats.org/officeDocument/2006/relationships/diagramLayout" Target="../diagrams/layout6.xml"/><Relationship Id="rId4" Type="http://schemas.openxmlformats.org/officeDocument/2006/relationships/diagramData" Target="../diagrams/data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1.jpeg"/><Relationship Id="rId7" Type="http://schemas.openxmlformats.org/officeDocument/2006/relationships/diagramColors" Target="../diagrams/colors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facebook.com/1402625299/videos/10217656429548184/" TargetMode="Externa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.xml"/><Relationship Id="rId3" Type="http://schemas.openxmlformats.org/officeDocument/2006/relationships/image" Target="../media/image2.jpeg"/><Relationship Id="rId7" Type="http://schemas.openxmlformats.org/officeDocument/2006/relationships/diagramColors" Target="../diagrams/colors2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2.xml"/><Relationship Id="rId5" Type="http://schemas.openxmlformats.org/officeDocument/2006/relationships/diagramLayout" Target="../diagrams/layout2.xml"/><Relationship Id="rId4" Type="http://schemas.openxmlformats.org/officeDocument/2006/relationships/diagramData" Target="../diagrams/data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facebook.com/trippandtyler/videos/2635428640080308/" TargetMode="Externa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8" Type="http://schemas.microsoft.com/office/2007/relationships/diagramDrawing" Target="../diagrams/drawing3.xml"/><Relationship Id="rId3" Type="http://schemas.openxmlformats.org/officeDocument/2006/relationships/image" Target="../media/image3.jpeg"/><Relationship Id="rId7" Type="http://schemas.openxmlformats.org/officeDocument/2006/relationships/diagramColors" Target="../diagrams/colors3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3.xml"/><Relationship Id="rId5" Type="http://schemas.openxmlformats.org/officeDocument/2006/relationships/diagramLayout" Target="../diagrams/layout3.xml"/><Relationship Id="rId4" Type="http://schemas.openxmlformats.org/officeDocument/2006/relationships/diagramData" Target="../diagrams/data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microsoft.com/office/2007/relationships/diagramDrawing" Target="../diagrams/drawing4.xml"/><Relationship Id="rId3" Type="http://schemas.openxmlformats.org/officeDocument/2006/relationships/image" Target="../media/image4.jpeg"/><Relationship Id="rId7" Type="http://schemas.openxmlformats.org/officeDocument/2006/relationships/diagramColors" Target="../diagrams/colors4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4.xml"/><Relationship Id="rId5" Type="http://schemas.openxmlformats.org/officeDocument/2006/relationships/diagramLayout" Target="../diagrams/layout4.xml"/><Relationship Id="rId4" Type="http://schemas.openxmlformats.org/officeDocument/2006/relationships/diagramData" Target="../diagrams/data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microsoft.com/office/2007/relationships/diagramDrawing" Target="../diagrams/drawing5.xml"/><Relationship Id="rId3" Type="http://schemas.openxmlformats.org/officeDocument/2006/relationships/image" Target="../media/image5.jpeg"/><Relationship Id="rId7" Type="http://schemas.openxmlformats.org/officeDocument/2006/relationships/diagramColors" Target="../diagrams/colors5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5.xml"/><Relationship Id="rId5" Type="http://schemas.openxmlformats.org/officeDocument/2006/relationships/diagramLayout" Target="../diagrams/layout5.xml"/><Relationship Id="rId4" Type="http://schemas.openxmlformats.org/officeDocument/2006/relationships/diagramData" Target="../diagrams/data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3" name="Rectangle 32">
            <a:extLst>
              <a:ext uri="{FF2B5EF4-FFF2-40B4-BE49-F238E27FC236}">
                <a16:creationId xmlns:a16="http://schemas.microsoft.com/office/drawing/2014/main" id="{46F1F2C8-798B-4CCE-A851-94AFAF350B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26DB8B2-A59A-4AB3-A09B-9DE2FB27C80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70908" y="1220919"/>
            <a:ext cx="5425781" cy="2387600"/>
          </a:xfrm>
        </p:spPr>
        <p:txBody>
          <a:bodyPr>
            <a:normAutofit/>
          </a:bodyPr>
          <a:lstStyle/>
          <a:p>
            <a:pPr algn="l"/>
            <a:r>
              <a:rPr lang="en-US" dirty="0"/>
              <a:t>TE 103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F47B164-DAFA-499E-94A2-147A6D43633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70908" y="3700594"/>
            <a:ext cx="5425781" cy="1655762"/>
          </a:xfrm>
        </p:spPr>
        <p:txBody>
          <a:bodyPr>
            <a:normAutofit/>
          </a:bodyPr>
          <a:lstStyle/>
          <a:p>
            <a:pPr algn="l">
              <a:spcAft>
                <a:spcPts val="600"/>
              </a:spcAft>
            </a:pPr>
            <a:r>
              <a:rPr lang="en-US" dirty="0"/>
              <a:t>Janet Hanson and Bob Shorb</a:t>
            </a:r>
          </a:p>
          <a:p>
            <a:pPr algn="l">
              <a:spcAft>
                <a:spcPts val="600"/>
              </a:spcAft>
            </a:pPr>
            <a:r>
              <a:rPr lang="en-US" dirty="0"/>
              <a:t>April 2020</a:t>
            </a:r>
          </a:p>
          <a:p>
            <a:pPr algn="l">
              <a:spcAft>
                <a:spcPts val="600"/>
              </a:spcAft>
            </a:pPr>
            <a:endParaRPr lang="en-US" dirty="0"/>
          </a:p>
        </p:txBody>
      </p:sp>
      <p:sp>
        <p:nvSpPr>
          <p:cNvPr id="35" name="Freeform: Shape 34">
            <a:extLst>
              <a:ext uri="{FF2B5EF4-FFF2-40B4-BE49-F238E27FC236}">
                <a16:creationId xmlns:a16="http://schemas.microsoft.com/office/drawing/2014/main" id="{755E9CD0-04B0-4A3C-B291-AD913379C71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208695" y="1"/>
            <a:ext cx="1135066" cy="477997"/>
          </a:xfrm>
          <a:custGeom>
            <a:avLst/>
            <a:gdLst>
              <a:gd name="connsiteX0" fmla="*/ 0 w 1135066"/>
              <a:gd name="connsiteY0" fmla="*/ 0 h 477997"/>
              <a:gd name="connsiteX1" fmla="*/ 1135066 w 1135066"/>
              <a:gd name="connsiteY1" fmla="*/ 0 h 477997"/>
              <a:gd name="connsiteX2" fmla="*/ 1133370 w 1135066"/>
              <a:gd name="connsiteY2" fmla="*/ 16827 h 477997"/>
              <a:gd name="connsiteX3" fmla="*/ 567533 w 1135066"/>
              <a:gd name="connsiteY3" fmla="*/ 477997 h 477997"/>
              <a:gd name="connsiteX4" fmla="*/ 1696 w 1135066"/>
              <a:gd name="connsiteY4" fmla="*/ 16827 h 47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37" name="Oval 36">
            <a:extLst>
              <a:ext uri="{FF2B5EF4-FFF2-40B4-BE49-F238E27FC236}">
                <a16:creationId xmlns:a16="http://schemas.microsoft.com/office/drawing/2014/main" id="{1DD8BF3B-6066-418C-8D1A-75C5E396FC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821310" y="2624479"/>
            <a:ext cx="812427" cy="812427"/>
          </a:xfrm>
          <a:prstGeom prst="ellipse">
            <a:avLst/>
          </a:prstGeom>
          <a:noFill/>
          <a:ln w="127000"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9" name="Block Arc 38">
            <a:extLst>
              <a:ext uri="{FF2B5EF4-FFF2-40B4-BE49-F238E27FC236}">
                <a16:creationId xmlns:a16="http://schemas.microsoft.com/office/drawing/2014/main" id="{80BC66F9-7A74-4286-AD22-1174052CC22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8912417" y="1202394"/>
            <a:ext cx="2387600" cy="2387600"/>
          </a:xfrm>
          <a:prstGeom prst="blockArc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1" name="Freeform: Shape 40">
            <a:extLst>
              <a:ext uri="{FF2B5EF4-FFF2-40B4-BE49-F238E27FC236}">
                <a16:creationId xmlns:a16="http://schemas.microsoft.com/office/drawing/2014/main" id="{D8142CC3-2B5C-48E6-9DF0-6C8ACBAF23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821310" y="0"/>
            <a:ext cx="2315251" cy="1550992"/>
          </a:xfrm>
          <a:custGeom>
            <a:avLst/>
            <a:gdLst>
              <a:gd name="connsiteX0" fmla="*/ 0 w 2315251"/>
              <a:gd name="connsiteY0" fmla="*/ 0 h 1550992"/>
              <a:gd name="connsiteX1" fmla="*/ 138700 w 2315251"/>
              <a:gd name="connsiteY1" fmla="*/ 0 h 1550992"/>
              <a:gd name="connsiteX2" fmla="*/ 138700 w 2315251"/>
              <a:gd name="connsiteY2" fmla="*/ 1361400 h 1550992"/>
              <a:gd name="connsiteX3" fmla="*/ 2107387 w 2315251"/>
              <a:gd name="connsiteY3" fmla="*/ 222673 h 1550992"/>
              <a:gd name="connsiteX4" fmla="*/ 1722420 w 2315251"/>
              <a:gd name="connsiteY4" fmla="*/ 0 h 1550992"/>
              <a:gd name="connsiteX5" fmla="*/ 1999436 w 2315251"/>
              <a:gd name="connsiteY5" fmla="*/ 0 h 1550992"/>
              <a:gd name="connsiteX6" fmla="*/ 2280549 w 2315251"/>
              <a:gd name="connsiteY6" fmla="*/ 162605 h 1550992"/>
              <a:gd name="connsiteX7" fmla="*/ 2305953 w 2315251"/>
              <a:gd name="connsiteY7" fmla="*/ 257336 h 1550992"/>
              <a:gd name="connsiteX8" fmla="*/ 2280549 w 2315251"/>
              <a:gd name="connsiteY8" fmla="*/ 282740 h 1550992"/>
              <a:gd name="connsiteX9" fmla="*/ 104026 w 2315251"/>
              <a:gd name="connsiteY9" fmla="*/ 1541710 h 1550992"/>
              <a:gd name="connsiteX10" fmla="*/ 69351 w 2315251"/>
              <a:gd name="connsiteY10" fmla="*/ 1550992 h 1550992"/>
              <a:gd name="connsiteX11" fmla="*/ 0 w 2315251"/>
              <a:gd name="connsiteY11" fmla="*/ 1481643 h 15509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315251" h="1550992">
                <a:moveTo>
                  <a:pt x="0" y="0"/>
                </a:moveTo>
                <a:lnTo>
                  <a:pt x="138700" y="0"/>
                </a:lnTo>
                <a:lnTo>
                  <a:pt x="138700" y="1361400"/>
                </a:lnTo>
                <a:lnTo>
                  <a:pt x="2107387" y="222673"/>
                </a:lnTo>
                <a:lnTo>
                  <a:pt x="1722420" y="0"/>
                </a:lnTo>
                <a:lnTo>
                  <a:pt x="1999436" y="0"/>
                </a:lnTo>
                <a:lnTo>
                  <a:pt x="2280549" y="162605"/>
                </a:lnTo>
                <a:cubicBezTo>
                  <a:pt x="2313720" y="181745"/>
                  <a:pt x="2325104" y="224155"/>
                  <a:pt x="2305953" y="257336"/>
                </a:cubicBezTo>
                <a:cubicBezTo>
                  <a:pt x="2299872" y="267889"/>
                  <a:pt x="2291101" y="276648"/>
                  <a:pt x="2280549" y="282740"/>
                </a:cubicBezTo>
                <a:lnTo>
                  <a:pt x="104026" y="1541710"/>
                </a:lnTo>
                <a:cubicBezTo>
                  <a:pt x="93484" y="1547802"/>
                  <a:pt x="81523" y="1551003"/>
                  <a:pt x="69351" y="1550992"/>
                </a:cubicBezTo>
                <a:cubicBezTo>
                  <a:pt x="31049" y="1550992"/>
                  <a:pt x="0" y="1519944"/>
                  <a:pt x="0" y="1481643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cxnSp>
        <p:nvCxnSpPr>
          <p:cNvPr id="43" name="Straight Connector 42">
            <a:extLst>
              <a:ext uri="{FF2B5EF4-FFF2-40B4-BE49-F238E27FC236}">
                <a16:creationId xmlns:a16="http://schemas.microsoft.com/office/drawing/2014/main" id="{7B2D303B-3DD0-4319-9EAD-361847FEC71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1724638" y="1331572"/>
            <a:ext cx="0" cy="1597708"/>
          </a:xfrm>
          <a:prstGeom prst="line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Freeform: Shape 44">
            <a:extLst>
              <a:ext uri="{FF2B5EF4-FFF2-40B4-BE49-F238E27FC236}">
                <a16:creationId xmlns:a16="http://schemas.microsoft.com/office/drawing/2014/main" id="{46A89C79-8EF3-4AF9-B3D9-59A883F41C8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005550" y="4112081"/>
            <a:ext cx="1186451" cy="1771650"/>
          </a:xfrm>
          <a:custGeom>
            <a:avLst/>
            <a:gdLst>
              <a:gd name="connsiteX0" fmla="*/ 61913 w 1186451"/>
              <a:gd name="connsiteY0" fmla="*/ 0 h 1771650"/>
              <a:gd name="connsiteX1" fmla="*/ 1186451 w 1186451"/>
              <a:gd name="connsiteY1" fmla="*/ 0 h 1771650"/>
              <a:gd name="connsiteX2" fmla="*/ 1186451 w 1186451"/>
              <a:gd name="connsiteY2" fmla="*/ 123825 h 1771650"/>
              <a:gd name="connsiteX3" fmla="*/ 123825 w 1186451"/>
              <a:gd name="connsiteY3" fmla="*/ 123825 h 1771650"/>
              <a:gd name="connsiteX4" fmla="*/ 123825 w 1186451"/>
              <a:gd name="connsiteY4" fmla="*/ 1647825 h 1771650"/>
              <a:gd name="connsiteX5" fmla="*/ 1186451 w 1186451"/>
              <a:gd name="connsiteY5" fmla="*/ 1647825 h 1771650"/>
              <a:gd name="connsiteX6" fmla="*/ 1186451 w 1186451"/>
              <a:gd name="connsiteY6" fmla="*/ 1771650 h 1771650"/>
              <a:gd name="connsiteX7" fmla="*/ 61913 w 1186451"/>
              <a:gd name="connsiteY7" fmla="*/ 1771650 h 1771650"/>
              <a:gd name="connsiteX8" fmla="*/ 0 w 1186451"/>
              <a:gd name="connsiteY8" fmla="*/ 1709738 h 1771650"/>
              <a:gd name="connsiteX9" fmla="*/ 0 w 1186451"/>
              <a:gd name="connsiteY9" fmla="*/ 61913 h 1771650"/>
              <a:gd name="connsiteX10" fmla="*/ 61913 w 1186451"/>
              <a:gd name="connsiteY10" fmla="*/ 0 h 17716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186451" h="1771650">
                <a:moveTo>
                  <a:pt x="61913" y="0"/>
                </a:moveTo>
                <a:lnTo>
                  <a:pt x="1186451" y="0"/>
                </a:lnTo>
                <a:lnTo>
                  <a:pt x="1186451" y="123825"/>
                </a:lnTo>
                <a:lnTo>
                  <a:pt x="123825" y="123825"/>
                </a:lnTo>
                <a:lnTo>
                  <a:pt x="123825" y="1647825"/>
                </a:lnTo>
                <a:lnTo>
                  <a:pt x="1186451" y="1647825"/>
                </a:lnTo>
                <a:lnTo>
                  <a:pt x="1186451" y="1771650"/>
                </a:lnTo>
                <a:lnTo>
                  <a:pt x="61913" y="1771650"/>
                </a:lnTo>
                <a:cubicBezTo>
                  <a:pt x="27719" y="1771650"/>
                  <a:pt x="0" y="1743932"/>
                  <a:pt x="0" y="1709738"/>
                </a:cubicBezTo>
                <a:lnTo>
                  <a:pt x="0" y="61913"/>
                </a:lnTo>
                <a:cubicBezTo>
                  <a:pt x="0" y="27719"/>
                  <a:pt x="27719" y="0"/>
                  <a:pt x="61913" y="0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65F39B6-CF6C-4CE6-B436-F17AEA9BA91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1723827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3870457A-1878-4D4C-9ACE-3F526BBB8EAF}" type="datetime1">
              <a:rPr lang="en-US">
                <a:solidFill>
                  <a:schemeClr val="tx1">
                    <a:lumMod val="50000"/>
                    <a:lumOff val="50000"/>
                  </a:schemeClr>
                </a:solidFill>
              </a:rPr>
              <a:pPr>
                <a:spcAft>
                  <a:spcPts val="600"/>
                </a:spcAft>
              </a:pPr>
              <a:t>4/20/2020</a:t>
            </a:fld>
            <a:endParaRPr lang="en-US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B9CAACC-B9B1-47C9-9B36-47D601D34D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853972" y="6356350"/>
            <a:ext cx="1499828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6D22F896-40B5-4ADD-8801-0D06FADFA095}" type="slidenum">
              <a:rPr lang="en-US">
                <a:solidFill>
                  <a:schemeClr val="tx1">
                    <a:lumMod val="50000"/>
                    <a:lumOff val="50000"/>
                  </a:schemeClr>
                </a:solidFill>
              </a:rPr>
              <a:pPr>
                <a:spcAft>
                  <a:spcPts val="600"/>
                </a:spcAft>
              </a:pPr>
              <a:t>1</a:t>
            </a:fld>
            <a:endParaRPr lang="en-US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47" name="Arc 46">
            <a:extLst>
              <a:ext uri="{FF2B5EF4-FFF2-40B4-BE49-F238E27FC236}">
                <a16:creationId xmlns:a16="http://schemas.microsoft.com/office/drawing/2014/main" id="{EFE5CE34-4543-42E5-B82C-1F3D12422CD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992895">
            <a:off x="6086940" y="4145122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9" name="Freeform: Shape 48">
            <a:extLst>
              <a:ext uri="{FF2B5EF4-FFF2-40B4-BE49-F238E27FC236}">
                <a16:creationId xmlns:a16="http://schemas.microsoft.com/office/drawing/2014/main" id="{72AF41FE-63D7-4695-81D2-66D2510E448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821310" y="4962670"/>
            <a:ext cx="2643352" cy="1895331"/>
          </a:xfrm>
          <a:custGeom>
            <a:avLst/>
            <a:gdLst>
              <a:gd name="connsiteX0" fmla="*/ 1321676 w 2643352"/>
              <a:gd name="connsiteY0" fmla="*/ 0 h 1895331"/>
              <a:gd name="connsiteX1" fmla="*/ 2643352 w 2643352"/>
              <a:gd name="connsiteY1" fmla="*/ 1321676 h 1895331"/>
              <a:gd name="connsiteX2" fmla="*/ 2539488 w 2643352"/>
              <a:gd name="connsiteY2" fmla="*/ 1836132 h 1895331"/>
              <a:gd name="connsiteX3" fmla="*/ 2510970 w 2643352"/>
              <a:gd name="connsiteY3" fmla="*/ 1895331 h 1895331"/>
              <a:gd name="connsiteX4" fmla="*/ 132382 w 2643352"/>
              <a:gd name="connsiteY4" fmla="*/ 1895331 h 1895331"/>
              <a:gd name="connsiteX5" fmla="*/ 103864 w 2643352"/>
              <a:gd name="connsiteY5" fmla="*/ 1836132 h 1895331"/>
              <a:gd name="connsiteX6" fmla="*/ 0 w 2643352"/>
              <a:gd name="connsiteY6" fmla="*/ 1321676 h 1895331"/>
              <a:gd name="connsiteX7" fmla="*/ 1321676 w 2643352"/>
              <a:gd name="connsiteY7" fmla="*/ 0 h 18953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643352" h="1895331">
                <a:moveTo>
                  <a:pt x="1321676" y="0"/>
                </a:moveTo>
                <a:cubicBezTo>
                  <a:pt x="2051617" y="0"/>
                  <a:pt x="2643352" y="591735"/>
                  <a:pt x="2643352" y="1321676"/>
                </a:cubicBezTo>
                <a:cubicBezTo>
                  <a:pt x="2643352" y="1504161"/>
                  <a:pt x="2606369" y="1678009"/>
                  <a:pt x="2539488" y="1836132"/>
                </a:cubicBezTo>
                <a:lnTo>
                  <a:pt x="2510970" y="1895331"/>
                </a:lnTo>
                <a:lnTo>
                  <a:pt x="132382" y="1895331"/>
                </a:lnTo>
                <a:lnTo>
                  <a:pt x="103864" y="1836132"/>
                </a:lnTo>
                <a:cubicBezTo>
                  <a:pt x="36984" y="1678009"/>
                  <a:pt x="0" y="1504161"/>
                  <a:pt x="0" y="1321676"/>
                </a:cubicBezTo>
                <a:cubicBezTo>
                  <a:pt x="0" y="591735"/>
                  <a:pt x="591735" y="0"/>
                  <a:pt x="1321676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1091410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F837543A-6020-4505-A233-C9DB4BF740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64F2777-797B-41B3-BB50-A4C3529963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5558489" cy="1325563"/>
          </a:xfrm>
        </p:spPr>
        <p:txBody>
          <a:bodyPr>
            <a:normAutofit/>
          </a:bodyPr>
          <a:lstStyle/>
          <a:p>
            <a:r>
              <a:rPr lang="en-US" dirty="0"/>
              <a:t>TE Guidelines</a:t>
            </a:r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35B16301-FB18-48BA-A6DD-C37CAF6F9A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208695" y="1"/>
            <a:ext cx="1135066" cy="477997"/>
          </a:xfrm>
          <a:custGeom>
            <a:avLst/>
            <a:gdLst>
              <a:gd name="connsiteX0" fmla="*/ 0 w 1135066"/>
              <a:gd name="connsiteY0" fmla="*/ 0 h 477997"/>
              <a:gd name="connsiteX1" fmla="*/ 1135066 w 1135066"/>
              <a:gd name="connsiteY1" fmla="*/ 0 h 477997"/>
              <a:gd name="connsiteX2" fmla="*/ 1133370 w 1135066"/>
              <a:gd name="connsiteY2" fmla="*/ 16827 h 477997"/>
              <a:gd name="connsiteX3" fmla="*/ 567533 w 1135066"/>
              <a:gd name="connsiteY3" fmla="*/ 477997 h 477997"/>
              <a:gd name="connsiteX4" fmla="*/ 1696 w 1135066"/>
              <a:gd name="connsiteY4" fmla="*/ 16827 h 47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356E825-2DD3-4192-AC67-B09C820BB06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5558489" cy="4351338"/>
          </a:xfrm>
        </p:spPr>
        <p:txBody>
          <a:bodyPr>
            <a:normAutofit/>
          </a:bodyPr>
          <a:lstStyle/>
          <a:p>
            <a:r>
              <a:rPr lang="en-US" sz="1400" dirty="0"/>
              <a:t>Exports</a:t>
            </a:r>
          </a:p>
          <a:p>
            <a:pPr lvl="1"/>
            <a:r>
              <a:rPr lang="en-US" sz="1400" dirty="0"/>
              <a:t>Explain how employees are approved</a:t>
            </a:r>
          </a:p>
          <a:p>
            <a:pPr lvl="2"/>
            <a:r>
              <a:rPr lang="en-US" sz="1400" dirty="0"/>
              <a:t>Years of service</a:t>
            </a:r>
          </a:p>
          <a:p>
            <a:pPr lvl="2"/>
            <a:r>
              <a:rPr lang="en-US" sz="1400" dirty="0"/>
              <a:t>First-come, first-serve</a:t>
            </a:r>
          </a:p>
          <a:p>
            <a:pPr lvl="2"/>
            <a:r>
              <a:rPr lang="en-US" sz="1400" dirty="0"/>
              <a:t>Every application is assigned a number and on X date, using </a:t>
            </a:r>
            <a:r>
              <a:rPr lang="en-US" sz="1400" dirty="0">
                <a:hlinkClick r:id="rId3"/>
              </a:rPr>
              <a:t>www.random.org</a:t>
            </a:r>
            <a:r>
              <a:rPr lang="en-US" sz="1400" dirty="0"/>
              <a:t> a pre-determined number of applications are approved and entered into the TE system for Import consideration </a:t>
            </a:r>
          </a:p>
          <a:p>
            <a:pPr lvl="1"/>
            <a:r>
              <a:rPr lang="en-US" sz="1400" dirty="0"/>
              <a:t>Consider implementing an application priority date</a:t>
            </a:r>
          </a:p>
          <a:p>
            <a:pPr lvl="1"/>
            <a:r>
              <a:rPr lang="en-US" sz="1400" dirty="0"/>
              <a:t>Keep employees informed</a:t>
            </a:r>
          </a:p>
          <a:p>
            <a:pPr lvl="1"/>
            <a:r>
              <a:rPr lang="en-US" sz="1400" dirty="0"/>
              <a:t>Don’t forget mitigating circumstances occur</a:t>
            </a:r>
          </a:p>
          <a:p>
            <a:pPr lvl="2"/>
            <a:r>
              <a:rPr lang="en-US" sz="1400" dirty="0"/>
              <a:t>Consider allowing prior higher education experience in your years of service calculation</a:t>
            </a:r>
          </a:p>
          <a:p>
            <a:pPr lvl="1"/>
            <a:endParaRPr lang="en-US" sz="1400" dirty="0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C3C0D90E-074A-4F52-9B11-B52BEF4BCBE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821310" y="2624479"/>
            <a:ext cx="812427" cy="812427"/>
          </a:xfrm>
          <a:prstGeom prst="ellipse">
            <a:avLst/>
          </a:prstGeom>
          <a:noFill/>
          <a:ln w="127000"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Block Arc 15">
            <a:extLst>
              <a:ext uri="{FF2B5EF4-FFF2-40B4-BE49-F238E27FC236}">
                <a16:creationId xmlns:a16="http://schemas.microsoft.com/office/drawing/2014/main" id="{CABBD4C1-E6F8-46F6-8152-A8A97490BF4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8912417" y="1218531"/>
            <a:ext cx="2387600" cy="2387600"/>
          </a:xfrm>
          <a:prstGeom prst="blockArc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83BA5EF5-1FE9-4BF9-83BB-269BCDDF61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821310" y="0"/>
            <a:ext cx="2315251" cy="1550992"/>
          </a:xfrm>
          <a:custGeom>
            <a:avLst/>
            <a:gdLst>
              <a:gd name="connsiteX0" fmla="*/ 0 w 2315251"/>
              <a:gd name="connsiteY0" fmla="*/ 0 h 1550992"/>
              <a:gd name="connsiteX1" fmla="*/ 138700 w 2315251"/>
              <a:gd name="connsiteY1" fmla="*/ 0 h 1550992"/>
              <a:gd name="connsiteX2" fmla="*/ 138700 w 2315251"/>
              <a:gd name="connsiteY2" fmla="*/ 1361400 h 1550992"/>
              <a:gd name="connsiteX3" fmla="*/ 2107387 w 2315251"/>
              <a:gd name="connsiteY3" fmla="*/ 222673 h 1550992"/>
              <a:gd name="connsiteX4" fmla="*/ 1722420 w 2315251"/>
              <a:gd name="connsiteY4" fmla="*/ 0 h 1550992"/>
              <a:gd name="connsiteX5" fmla="*/ 1999436 w 2315251"/>
              <a:gd name="connsiteY5" fmla="*/ 0 h 1550992"/>
              <a:gd name="connsiteX6" fmla="*/ 2280549 w 2315251"/>
              <a:gd name="connsiteY6" fmla="*/ 162605 h 1550992"/>
              <a:gd name="connsiteX7" fmla="*/ 2305953 w 2315251"/>
              <a:gd name="connsiteY7" fmla="*/ 257336 h 1550992"/>
              <a:gd name="connsiteX8" fmla="*/ 2280549 w 2315251"/>
              <a:gd name="connsiteY8" fmla="*/ 282740 h 1550992"/>
              <a:gd name="connsiteX9" fmla="*/ 104026 w 2315251"/>
              <a:gd name="connsiteY9" fmla="*/ 1541710 h 1550992"/>
              <a:gd name="connsiteX10" fmla="*/ 69351 w 2315251"/>
              <a:gd name="connsiteY10" fmla="*/ 1550992 h 1550992"/>
              <a:gd name="connsiteX11" fmla="*/ 0 w 2315251"/>
              <a:gd name="connsiteY11" fmla="*/ 1481643 h 15509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315251" h="1550992">
                <a:moveTo>
                  <a:pt x="0" y="0"/>
                </a:moveTo>
                <a:lnTo>
                  <a:pt x="138700" y="0"/>
                </a:lnTo>
                <a:lnTo>
                  <a:pt x="138700" y="1361400"/>
                </a:lnTo>
                <a:lnTo>
                  <a:pt x="2107387" y="222673"/>
                </a:lnTo>
                <a:lnTo>
                  <a:pt x="1722420" y="0"/>
                </a:lnTo>
                <a:lnTo>
                  <a:pt x="1999436" y="0"/>
                </a:lnTo>
                <a:lnTo>
                  <a:pt x="2280549" y="162605"/>
                </a:lnTo>
                <a:cubicBezTo>
                  <a:pt x="2313720" y="181745"/>
                  <a:pt x="2325104" y="224155"/>
                  <a:pt x="2305953" y="257336"/>
                </a:cubicBezTo>
                <a:cubicBezTo>
                  <a:pt x="2299872" y="267889"/>
                  <a:pt x="2291101" y="276648"/>
                  <a:pt x="2280549" y="282740"/>
                </a:cubicBezTo>
                <a:lnTo>
                  <a:pt x="104026" y="1541710"/>
                </a:lnTo>
                <a:cubicBezTo>
                  <a:pt x="93484" y="1547802"/>
                  <a:pt x="81523" y="1551003"/>
                  <a:pt x="69351" y="1550992"/>
                </a:cubicBezTo>
                <a:cubicBezTo>
                  <a:pt x="31049" y="1550992"/>
                  <a:pt x="0" y="1519944"/>
                  <a:pt x="0" y="1481643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4B3BCACB-5880-460B-9606-8C433A9AF99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1724638" y="1331572"/>
            <a:ext cx="0" cy="1597708"/>
          </a:xfrm>
          <a:prstGeom prst="line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Freeform: Shape 21">
            <a:extLst>
              <a:ext uri="{FF2B5EF4-FFF2-40B4-BE49-F238E27FC236}">
                <a16:creationId xmlns:a16="http://schemas.microsoft.com/office/drawing/2014/main" id="{88853921-7BC9-4BDE-ACAB-133C683C82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005550" y="4112081"/>
            <a:ext cx="1186451" cy="1771650"/>
          </a:xfrm>
          <a:custGeom>
            <a:avLst/>
            <a:gdLst>
              <a:gd name="connsiteX0" fmla="*/ 61913 w 1186451"/>
              <a:gd name="connsiteY0" fmla="*/ 0 h 1771650"/>
              <a:gd name="connsiteX1" fmla="*/ 1186451 w 1186451"/>
              <a:gd name="connsiteY1" fmla="*/ 0 h 1771650"/>
              <a:gd name="connsiteX2" fmla="*/ 1186451 w 1186451"/>
              <a:gd name="connsiteY2" fmla="*/ 123825 h 1771650"/>
              <a:gd name="connsiteX3" fmla="*/ 123825 w 1186451"/>
              <a:gd name="connsiteY3" fmla="*/ 123825 h 1771650"/>
              <a:gd name="connsiteX4" fmla="*/ 123825 w 1186451"/>
              <a:gd name="connsiteY4" fmla="*/ 1647825 h 1771650"/>
              <a:gd name="connsiteX5" fmla="*/ 1186451 w 1186451"/>
              <a:gd name="connsiteY5" fmla="*/ 1647825 h 1771650"/>
              <a:gd name="connsiteX6" fmla="*/ 1186451 w 1186451"/>
              <a:gd name="connsiteY6" fmla="*/ 1771650 h 1771650"/>
              <a:gd name="connsiteX7" fmla="*/ 61913 w 1186451"/>
              <a:gd name="connsiteY7" fmla="*/ 1771650 h 1771650"/>
              <a:gd name="connsiteX8" fmla="*/ 0 w 1186451"/>
              <a:gd name="connsiteY8" fmla="*/ 1709738 h 1771650"/>
              <a:gd name="connsiteX9" fmla="*/ 0 w 1186451"/>
              <a:gd name="connsiteY9" fmla="*/ 61913 h 1771650"/>
              <a:gd name="connsiteX10" fmla="*/ 61913 w 1186451"/>
              <a:gd name="connsiteY10" fmla="*/ 0 h 17716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186451" h="1771650">
                <a:moveTo>
                  <a:pt x="61913" y="0"/>
                </a:moveTo>
                <a:lnTo>
                  <a:pt x="1186451" y="0"/>
                </a:lnTo>
                <a:lnTo>
                  <a:pt x="1186451" y="123825"/>
                </a:lnTo>
                <a:lnTo>
                  <a:pt x="123825" y="123825"/>
                </a:lnTo>
                <a:lnTo>
                  <a:pt x="123825" y="1647825"/>
                </a:lnTo>
                <a:lnTo>
                  <a:pt x="1186451" y="1647825"/>
                </a:lnTo>
                <a:lnTo>
                  <a:pt x="1186451" y="1771650"/>
                </a:lnTo>
                <a:lnTo>
                  <a:pt x="61913" y="1771650"/>
                </a:lnTo>
                <a:cubicBezTo>
                  <a:pt x="27719" y="1771650"/>
                  <a:pt x="0" y="1743932"/>
                  <a:pt x="0" y="1709738"/>
                </a:cubicBezTo>
                <a:lnTo>
                  <a:pt x="0" y="61913"/>
                </a:lnTo>
                <a:cubicBezTo>
                  <a:pt x="0" y="27719"/>
                  <a:pt x="27719" y="0"/>
                  <a:pt x="61913" y="0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2DA31CC-3A49-466B-BEB6-70116778E13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1" y="6356350"/>
            <a:ext cx="1706216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92C69DB7-C526-4F29-84D9-01D3BF71516A}" type="datetime1">
              <a:rPr lang="en-US" smtClean="0"/>
              <a:t>4/20/2020</a:t>
            </a:fld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1BB32EF-F816-4740-A803-55B5353E2A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780104" y="6356350"/>
            <a:ext cx="1573696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6D22F896-40B5-4ADD-8801-0D06FADFA095}" type="slidenum">
              <a:rPr lang="en-US"/>
              <a:pPr>
                <a:spcAft>
                  <a:spcPts val="600"/>
                </a:spcAft>
              </a:pPr>
              <a:t>10</a:t>
            </a:fld>
            <a:endParaRPr lang="en-US" dirty="0"/>
          </a:p>
        </p:txBody>
      </p:sp>
      <p:sp>
        <p:nvSpPr>
          <p:cNvPr id="24" name="Arc 23">
            <a:extLst>
              <a:ext uri="{FF2B5EF4-FFF2-40B4-BE49-F238E27FC236}">
                <a16:creationId xmlns:a16="http://schemas.microsoft.com/office/drawing/2014/main" id="{09192968-3AE7-4470-A61C-97294BB9273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992895">
            <a:off x="6086940" y="4145122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6" name="Freeform: Shape 25">
            <a:extLst>
              <a:ext uri="{FF2B5EF4-FFF2-40B4-BE49-F238E27FC236}">
                <a16:creationId xmlns:a16="http://schemas.microsoft.com/office/drawing/2014/main" id="{3AB72E55-43E4-4356-BFE8-E2102CB0B50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821310" y="4962670"/>
            <a:ext cx="2643352" cy="1895331"/>
          </a:xfrm>
          <a:custGeom>
            <a:avLst/>
            <a:gdLst>
              <a:gd name="connsiteX0" fmla="*/ 1321676 w 2643352"/>
              <a:gd name="connsiteY0" fmla="*/ 0 h 1895331"/>
              <a:gd name="connsiteX1" fmla="*/ 2643352 w 2643352"/>
              <a:gd name="connsiteY1" fmla="*/ 1321676 h 1895331"/>
              <a:gd name="connsiteX2" fmla="*/ 2539488 w 2643352"/>
              <a:gd name="connsiteY2" fmla="*/ 1836132 h 1895331"/>
              <a:gd name="connsiteX3" fmla="*/ 2510970 w 2643352"/>
              <a:gd name="connsiteY3" fmla="*/ 1895331 h 1895331"/>
              <a:gd name="connsiteX4" fmla="*/ 132382 w 2643352"/>
              <a:gd name="connsiteY4" fmla="*/ 1895331 h 1895331"/>
              <a:gd name="connsiteX5" fmla="*/ 103864 w 2643352"/>
              <a:gd name="connsiteY5" fmla="*/ 1836132 h 1895331"/>
              <a:gd name="connsiteX6" fmla="*/ 0 w 2643352"/>
              <a:gd name="connsiteY6" fmla="*/ 1321676 h 1895331"/>
              <a:gd name="connsiteX7" fmla="*/ 1321676 w 2643352"/>
              <a:gd name="connsiteY7" fmla="*/ 0 h 18953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643352" h="1895331">
                <a:moveTo>
                  <a:pt x="1321676" y="0"/>
                </a:moveTo>
                <a:cubicBezTo>
                  <a:pt x="2051617" y="0"/>
                  <a:pt x="2643352" y="591735"/>
                  <a:pt x="2643352" y="1321676"/>
                </a:cubicBezTo>
                <a:cubicBezTo>
                  <a:pt x="2643352" y="1504161"/>
                  <a:pt x="2606369" y="1678009"/>
                  <a:pt x="2539488" y="1836132"/>
                </a:cubicBezTo>
                <a:lnTo>
                  <a:pt x="2510970" y="1895331"/>
                </a:lnTo>
                <a:lnTo>
                  <a:pt x="132382" y="1895331"/>
                </a:lnTo>
                <a:lnTo>
                  <a:pt x="103864" y="1836132"/>
                </a:lnTo>
                <a:cubicBezTo>
                  <a:pt x="36984" y="1678009"/>
                  <a:pt x="0" y="1504161"/>
                  <a:pt x="0" y="1321676"/>
                </a:cubicBezTo>
                <a:cubicBezTo>
                  <a:pt x="0" y="591735"/>
                  <a:pt x="591735" y="0"/>
                  <a:pt x="1321676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5367827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F837543A-6020-4505-A233-C9DB4BF740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B0ED2A7-C1A7-41A1-BF3D-FE94D112A4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5558489" cy="1325563"/>
          </a:xfrm>
        </p:spPr>
        <p:txBody>
          <a:bodyPr>
            <a:normAutofit/>
          </a:bodyPr>
          <a:lstStyle/>
          <a:p>
            <a:r>
              <a:rPr lang="en-US" dirty="0"/>
              <a:t>TE Guidelines</a:t>
            </a:r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35B16301-FB18-48BA-A6DD-C37CAF6F9A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208695" y="1"/>
            <a:ext cx="1135066" cy="477997"/>
          </a:xfrm>
          <a:custGeom>
            <a:avLst/>
            <a:gdLst>
              <a:gd name="connsiteX0" fmla="*/ 0 w 1135066"/>
              <a:gd name="connsiteY0" fmla="*/ 0 h 477997"/>
              <a:gd name="connsiteX1" fmla="*/ 1135066 w 1135066"/>
              <a:gd name="connsiteY1" fmla="*/ 0 h 477997"/>
              <a:gd name="connsiteX2" fmla="*/ 1133370 w 1135066"/>
              <a:gd name="connsiteY2" fmla="*/ 16827 h 477997"/>
              <a:gd name="connsiteX3" fmla="*/ 567533 w 1135066"/>
              <a:gd name="connsiteY3" fmla="*/ 477997 h 477997"/>
              <a:gd name="connsiteX4" fmla="*/ 1696 w 1135066"/>
              <a:gd name="connsiteY4" fmla="*/ 16827 h 47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04EC2D5-5FEE-4208-A201-70403BE1337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5558489" cy="4351338"/>
          </a:xfrm>
        </p:spPr>
        <p:txBody>
          <a:bodyPr>
            <a:normAutofit/>
          </a:bodyPr>
          <a:lstStyle/>
          <a:p>
            <a:pPr lvl="0">
              <a:buClr>
                <a:srgbClr val="10B6F4"/>
              </a:buClr>
            </a:pPr>
            <a:r>
              <a:rPr lang="en-US" sz="1700" dirty="0"/>
              <a:t>Imports</a:t>
            </a:r>
          </a:p>
          <a:p>
            <a:pPr lvl="1">
              <a:buClr>
                <a:srgbClr val="10B6F4"/>
              </a:buClr>
            </a:pPr>
            <a:r>
              <a:rPr lang="en-US" sz="1700" dirty="0"/>
              <a:t>Explain how students are approved</a:t>
            </a:r>
          </a:p>
          <a:p>
            <a:pPr lvl="2">
              <a:buClr>
                <a:srgbClr val="10B6F4"/>
              </a:buClr>
            </a:pPr>
            <a:r>
              <a:rPr lang="en-US" sz="1700" dirty="0"/>
              <a:t>First-come, first-serve</a:t>
            </a:r>
          </a:p>
          <a:p>
            <a:pPr lvl="2">
              <a:buClr>
                <a:srgbClr val="10B6F4"/>
              </a:buClr>
            </a:pPr>
            <a:r>
              <a:rPr lang="en-US" sz="1700" dirty="0"/>
              <a:t>Academic requirement</a:t>
            </a:r>
          </a:p>
          <a:p>
            <a:pPr lvl="2">
              <a:buClr>
                <a:srgbClr val="10B6F4"/>
              </a:buClr>
            </a:pPr>
            <a:r>
              <a:rPr lang="en-US" sz="1700" dirty="0"/>
              <a:t>Geographic footprint</a:t>
            </a:r>
          </a:p>
          <a:p>
            <a:pPr lvl="2">
              <a:buClr>
                <a:srgbClr val="10B6F4"/>
              </a:buClr>
            </a:pPr>
            <a:r>
              <a:rPr lang="en-US" sz="1700" dirty="0"/>
              <a:t>Wait list considerations</a:t>
            </a:r>
          </a:p>
          <a:p>
            <a:pPr lvl="1">
              <a:buClr>
                <a:srgbClr val="10B6F4"/>
              </a:buClr>
            </a:pPr>
            <a:r>
              <a:rPr lang="en-US" sz="1700" dirty="0"/>
              <a:t>Consider implementing an application priority date</a:t>
            </a:r>
          </a:p>
          <a:p>
            <a:pPr lvl="1">
              <a:buClr>
                <a:srgbClr val="10B6F4"/>
              </a:buClr>
            </a:pPr>
            <a:r>
              <a:rPr lang="en-US" sz="1700" dirty="0"/>
              <a:t>Keep applicants informed</a:t>
            </a:r>
          </a:p>
          <a:p>
            <a:pPr lvl="1">
              <a:buClr>
                <a:srgbClr val="10B6F4"/>
              </a:buClr>
            </a:pPr>
            <a:endParaRPr lang="en-US" sz="1700" dirty="0"/>
          </a:p>
          <a:p>
            <a:pPr lvl="1">
              <a:buClr>
                <a:srgbClr val="10B6F4"/>
              </a:buClr>
            </a:pPr>
            <a:r>
              <a:rPr lang="en-US" sz="1700" dirty="0"/>
              <a:t>Don’t forget mitigating circumstances happen</a:t>
            </a:r>
          </a:p>
          <a:p>
            <a:endParaRPr lang="en-US" sz="1700" dirty="0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C3C0D90E-074A-4F52-9B11-B52BEF4BCBE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821310" y="2624479"/>
            <a:ext cx="812427" cy="812427"/>
          </a:xfrm>
          <a:prstGeom prst="ellipse">
            <a:avLst/>
          </a:prstGeom>
          <a:noFill/>
          <a:ln w="127000"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Block Arc 15">
            <a:extLst>
              <a:ext uri="{FF2B5EF4-FFF2-40B4-BE49-F238E27FC236}">
                <a16:creationId xmlns:a16="http://schemas.microsoft.com/office/drawing/2014/main" id="{CABBD4C1-E6F8-46F6-8152-A8A97490BF4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8912417" y="1218531"/>
            <a:ext cx="2387600" cy="2387600"/>
          </a:xfrm>
          <a:prstGeom prst="blockArc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83BA5EF5-1FE9-4BF9-83BB-269BCDDF61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821310" y="0"/>
            <a:ext cx="2315251" cy="1550992"/>
          </a:xfrm>
          <a:custGeom>
            <a:avLst/>
            <a:gdLst>
              <a:gd name="connsiteX0" fmla="*/ 0 w 2315251"/>
              <a:gd name="connsiteY0" fmla="*/ 0 h 1550992"/>
              <a:gd name="connsiteX1" fmla="*/ 138700 w 2315251"/>
              <a:gd name="connsiteY1" fmla="*/ 0 h 1550992"/>
              <a:gd name="connsiteX2" fmla="*/ 138700 w 2315251"/>
              <a:gd name="connsiteY2" fmla="*/ 1361400 h 1550992"/>
              <a:gd name="connsiteX3" fmla="*/ 2107387 w 2315251"/>
              <a:gd name="connsiteY3" fmla="*/ 222673 h 1550992"/>
              <a:gd name="connsiteX4" fmla="*/ 1722420 w 2315251"/>
              <a:gd name="connsiteY4" fmla="*/ 0 h 1550992"/>
              <a:gd name="connsiteX5" fmla="*/ 1999436 w 2315251"/>
              <a:gd name="connsiteY5" fmla="*/ 0 h 1550992"/>
              <a:gd name="connsiteX6" fmla="*/ 2280549 w 2315251"/>
              <a:gd name="connsiteY6" fmla="*/ 162605 h 1550992"/>
              <a:gd name="connsiteX7" fmla="*/ 2305953 w 2315251"/>
              <a:gd name="connsiteY7" fmla="*/ 257336 h 1550992"/>
              <a:gd name="connsiteX8" fmla="*/ 2280549 w 2315251"/>
              <a:gd name="connsiteY8" fmla="*/ 282740 h 1550992"/>
              <a:gd name="connsiteX9" fmla="*/ 104026 w 2315251"/>
              <a:gd name="connsiteY9" fmla="*/ 1541710 h 1550992"/>
              <a:gd name="connsiteX10" fmla="*/ 69351 w 2315251"/>
              <a:gd name="connsiteY10" fmla="*/ 1550992 h 1550992"/>
              <a:gd name="connsiteX11" fmla="*/ 0 w 2315251"/>
              <a:gd name="connsiteY11" fmla="*/ 1481643 h 15509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315251" h="1550992">
                <a:moveTo>
                  <a:pt x="0" y="0"/>
                </a:moveTo>
                <a:lnTo>
                  <a:pt x="138700" y="0"/>
                </a:lnTo>
                <a:lnTo>
                  <a:pt x="138700" y="1361400"/>
                </a:lnTo>
                <a:lnTo>
                  <a:pt x="2107387" y="222673"/>
                </a:lnTo>
                <a:lnTo>
                  <a:pt x="1722420" y="0"/>
                </a:lnTo>
                <a:lnTo>
                  <a:pt x="1999436" y="0"/>
                </a:lnTo>
                <a:lnTo>
                  <a:pt x="2280549" y="162605"/>
                </a:lnTo>
                <a:cubicBezTo>
                  <a:pt x="2313720" y="181745"/>
                  <a:pt x="2325104" y="224155"/>
                  <a:pt x="2305953" y="257336"/>
                </a:cubicBezTo>
                <a:cubicBezTo>
                  <a:pt x="2299872" y="267889"/>
                  <a:pt x="2291101" y="276648"/>
                  <a:pt x="2280549" y="282740"/>
                </a:cubicBezTo>
                <a:lnTo>
                  <a:pt x="104026" y="1541710"/>
                </a:lnTo>
                <a:cubicBezTo>
                  <a:pt x="93484" y="1547802"/>
                  <a:pt x="81523" y="1551003"/>
                  <a:pt x="69351" y="1550992"/>
                </a:cubicBezTo>
                <a:cubicBezTo>
                  <a:pt x="31049" y="1550992"/>
                  <a:pt x="0" y="1519944"/>
                  <a:pt x="0" y="1481643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4B3BCACB-5880-460B-9606-8C433A9AF99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1724638" y="1331572"/>
            <a:ext cx="0" cy="1597708"/>
          </a:xfrm>
          <a:prstGeom prst="line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Freeform: Shape 21">
            <a:extLst>
              <a:ext uri="{FF2B5EF4-FFF2-40B4-BE49-F238E27FC236}">
                <a16:creationId xmlns:a16="http://schemas.microsoft.com/office/drawing/2014/main" id="{88853921-7BC9-4BDE-ACAB-133C683C82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005550" y="4112081"/>
            <a:ext cx="1186451" cy="1771650"/>
          </a:xfrm>
          <a:custGeom>
            <a:avLst/>
            <a:gdLst>
              <a:gd name="connsiteX0" fmla="*/ 61913 w 1186451"/>
              <a:gd name="connsiteY0" fmla="*/ 0 h 1771650"/>
              <a:gd name="connsiteX1" fmla="*/ 1186451 w 1186451"/>
              <a:gd name="connsiteY1" fmla="*/ 0 h 1771650"/>
              <a:gd name="connsiteX2" fmla="*/ 1186451 w 1186451"/>
              <a:gd name="connsiteY2" fmla="*/ 123825 h 1771650"/>
              <a:gd name="connsiteX3" fmla="*/ 123825 w 1186451"/>
              <a:gd name="connsiteY3" fmla="*/ 123825 h 1771650"/>
              <a:gd name="connsiteX4" fmla="*/ 123825 w 1186451"/>
              <a:gd name="connsiteY4" fmla="*/ 1647825 h 1771650"/>
              <a:gd name="connsiteX5" fmla="*/ 1186451 w 1186451"/>
              <a:gd name="connsiteY5" fmla="*/ 1647825 h 1771650"/>
              <a:gd name="connsiteX6" fmla="*/ 1186451 w 1186451"/>
              <a:gd name="connsiteY6" fmla="*/ 1771650 h 1771650"/>
              <a:gd name="connsiteX7" fmla="*/ 61913 w 1186451"/>
              <a:gd name="connsiteY7" fmla="*/ 1771650 h 1771650"/>
              <a:gd name="connsiteX8" fmla="*/ 0 w 1186451"/>
              <a:gd name="connsiteY8" fmla="*/ 1709738 h 1771650"/>
              <a:gd name="connsiteX9" fmla="*/ 0 w 1186451"/>
              <a:gd name="connsiteY9" fmla="*/ 61913 h 1771650"/>
              <a:gd name="connsiteX10" fmla="*/ 61913 w 1186451"/>
              <a:gd name="connsiteY10" fmla="*/ 0 h 17716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186451" h="1771650">
                <a:moveTo>
                  <a:pt x="61913" y="0"/>
                </a:moveTo>
                <a:lnTo>
                  <a:pt x="1186451" y="0"/>
                </a:lnTo>
                <a:lnTo>
                  <a:pt x="1186451" y="123825"/>
                </a:lnTo>
                <a:lnTo>
                  <a:pt x="123825" y="123825"/>
                </a:lnTo>
                <a:lnTo>
                  <a:pt x="123825" y="1647825"/>
                </a:lnTo>
                <a:lnTo>
                  <a:pt x="1186451" y="1647825"/>
                </a:lnTo>
                <a:lnTo>
                  <a:pt x="1186451" y="1771650"/>
                </a:lnTo>
                <a:lnTo>
                  <a:pt x="61913" y="1771650"/>
                </a:lnTo>
                <a:cubicBezTo>
                  <a:pt x="27719" y="1771650"/>
                  <a:pt x="0" y="1743932"/>
                  <a:pt x="0" y="1709738"/>
                </a:cubicBezTo>
                <a:lnTo>
                  <a:pt x="0" y="61913"/>
                </a:lnTo>
                <a:cubicBezTo>
                  <a:pt x="0" y="27719"/>
                  <a:pt x="27719" y="0"/>
                  <a:pt x="61913" y="0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FF564D7-D281-4E84-81BD-24FFE072FF9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1" y="6356350"/>
            <a:ext cx="1706216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B7DA034E-0363-4646-BACD-FAEA620B5895}" type="datetime1">
              <a:rPr lang="en-US" smtClean="0"/>
              <a:t>4/20/2020</a:t>
            </a:fld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D1A9D2A-51D8-461C-8DA4-01A9E46A61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780104" y="6356350"/>
            <a:ext cx="1573696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6D22F896-40B5-4ADD-8801-0D06FADFA095}" type="slidenum">
              <a:rPr lang="en-US"/>
              <a:pPr>
                <a:spcAft>
                  <a:spcPts val="600"/>
                </a:spcAft>
              </a:pPr>
              <a:t>11</a:t>
            </a:fld>
            <a:endParaRPr lang="en-US" dirty="0"/>
          </a:p>
        </p:txBody>
      </p:sp>
      <p:sp>
        <p:nvSpPr>
          <p:cNvPr id="24" name="Arc 23">
            <a:extLst>
              <a:ext uri="{FF2B5EF4-FFF2-40B4-BE49-F238E27FC236}">
                <a16:creationId xmlns:a16="http://schemas.microsoft.com/office/drawing/2014/main" id="{09192968-3AE7-4470-A61C-97294BB9273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992895">
            <a:off x="6086940" y="4145122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6" name="Freeform: Shape 25">
            <a:extLst>
              <a:ext uri="{FF2B5EF4-FFF2-40B4-BE49-F238E27FC236}">
                <a16:creationId xmlns:a16="http://schemas.microsoft.com/office/drawing/2014/main" id="{3AB72E55-43E4-4356-BFE8-E2102CB0B50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821310" y="4962670"/>
            <a:ext cx="2643352" cy="1895331"/>
          </a:xfrm>
          <a:custGeom>
            <a:avLst/>
            <a:gdLst>
              <a:gd name="connsiteX0" fmla="*/ 1321676 w 2643352"/>
              <a:gd name="connsiteY0" fmla="*/ 0 h 1895331"/>
              <a:gd name="connsiteX1" fmla="*/ 2643352 w 2643352"/>
              <a:gd name="connsiteY1" fmla="*/ 1321676 h 1895331"/>
              <a:gd name="connsiteX2" fmla="*/ 2539488 w 2643352"/>
              <a:gd name="connsiteY2" fmla="*/ 1836132 h 1895331"/>
              <a:gd name="connsiteX3" fmla="*/ 2510970 w 2643352"/>
              <a:gd name="connsiteY3" fmla="*/ 1895331 h 1895331"/>
              <a:gd name="connsiteX4" fmla="*/ 132382 w 2643352"/>
              <a:gd name="connsiteY4" fmla="*/ 1895331 h 1895331"/>
              <a:gd name="connsiteX5" fmla="*/ 103864 w 2643352"/>
              <a:gd name="connsiteY5" fmla="*/ 1836132 h 1895331"/>
              <a:gd name="connsiteX6" fmla="*/ 0 w 2643352"/>
              <a:gd name="connsiteY6" fmla="*/ 1321676 h 1895331"/>
              <a:gd name="connsiteX7" fmla="*/ 1321676 w 2643352"/>
              <a:gd name="connsiteY7" fmla="*/ 0 h 18953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643352" h="1895331">
                <a:moveTo>
                  <a:pt x="1321676" y="0"/>
                </a:moveTo>
                <a:cubicBezTo>
                  <a:pt x="2051617" y="0"/>
                  <a:pt x="2643352" y="591735"/>
                  <a:pt x="2643352" y="1321676"/>
                </a:cubicBezTo>
                <a:cubicBezTo>
                  <a:pt x="2643352" y="1504161"/>
                  <a:pt x="2606369" y="1678009"/>
                  <a:pt x="2539488" y="1836132"/>
                </a:cubicBezTo>
                <a:lnTo>
                  <a:pt x="2510970" y="1895331"/>
                </a:lnTo>
                <a:lnTo>
                  <a:pt x="132382" y="1895331"/>
                </a:lnTo>
                <a:lnTo>
                  <a:pt x="103864" y="1836132"/>
                </a:lnTo>
                <a:cubicBezTo>
                  <a:pt x="36984" y="1678009"/>
                  <a:pt x="0" y="1504161"/>
                  <a:pt x="0" y="1321676"/>
                </a:cubicBezTo>
                <a:cubicBezTo>
                  <a:pt x="0" y="591735"/>
                  <a:pt x="591735" y="0"/>
                  <a:pt x="1321676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0358849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F837543A-6020-4505-A233-C9DB4BF740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3266890-124D-4D5D-8FDA-50E0F0AFEC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5558489" cy="1325563"/>
          </a:xfrm>
        </p:spPr>
        <p:txBody>
          <a:bodyPr>
            <a:normAutofit/>
          </a:bodyPr>
          <a:lstStyle/>
          <a:p>
            <a:r>
              <a:rPr lang="en-US" dirty="0"/>
              <a:t>TE Guidelines</a:t>
            </a:r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35B16301-FB18-48BA-A6DD-C37CAF6F9A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208695" y="1"/>
            <a:ext cx="1135066" cy="477997"/>
          </a:xfrm>
          <a:custGeom>
            <a:avLst/>
            <a:gdLst>
              <a:gd name="connsiteX0" fmla="*/ 0 w 1135066"/>
              <a:gd name="connsiteY0" fmla="*/ 0 h 477997"/>
              <a:gd name="connsiteX1" fmla="*/ 1135066 w 1135066"/>
              <a:gd name="connsiteY1" fmla="*/ 0 h 477997"/>
              <a:gd name="connsiteX2" fmla="*/ 1133370 w 1135066"/>
              <a:gd name="connsiteY2" fmla="*/ 16827 h 477997"/>
              <a:gd name="connsiteX3" fmla="*/ 567533 w 1135066"/>
              <a:gd name="connsiteY3" fmla="*/ 477997 h 477997"/>
              <a:gd name="connsiteX4" fmla="*/ 1696 w 1135066"/>
              <a:gd name="connsiteY4" fmla="*/ 16827 h 47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4F8F027-8847-4619-9CB6-706DE2509D5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5558489" cy="4351338"/>
          </a:xfrm>
        </p:spPr>
        <p:txBody>
          <a:bodyPr>
            <a:normAutofit/>
          </a:bodyPr>
          <a:lstStyle/>
          <a:p>
            <a:endParaRPr lang="en-US" sz="1100" dirty="0"/>
          </a:p>
          <a:p>
            <a:r>
              <a:rPr lang="en-US" sz="1100" dirty="0"/>
              <a:t>Continuing student renewal</a:t>
            </a:r>
          </a:p>
          <a:p>
            <a:pPr lvl="1"/>
            <a:r>
              <a:rPr lang="en-US" sz="1100" dirty="0"/>
              <a:t>Exports</a:t>
            </a:r>
          </a:p>
          <a:p>
            <a:pPr lvl="2"/>
            <a:r>
              <a:rPr lang="en-US" sz="1100" dirty="0"/>
              <a:t>Continued eligible employees</a:t>
            </a:r>
          </a:p>
          <a:p>
            <a:pPr lvl="3"/>
            <a:r>
              <a:rPr lang="en-US" sz="1100" dirty="0"/>
              <a:t>Recertify</a:t>
            </a:r>
          </a:p>
          <a:p>
            <a:pPr lvl="2"/>
            <a:r>
              <a:rPr lang="en-US" sz="1100" dirty="0"/>
              <a:t>Employees who</a:t>
            </a:r>
          </a:p>
          <a:p>
            <a:pPr lvl="3"/>
            <a:r>
              <a:rPr lang="en-US" sz="1100" dirty="0"/>
              <a:t>Resign</a:t>
            </a:r>
          </a:p>
          <a:p>
            <a:pPr lvl="4"/>
            <a:r>
              <a:rPr lang="en-US" sz="1100" dirty="0"/>
              <a:t>Loose eligibility immediately or at the beginning of the next enrollment period</a:t>
            </a:r>
          </a:p>
          <a:p>
            <a:pPr lvl="3"/>
            <a:r>
              <a:rPr lang="en-US" sz="1100" dirty="0"/>
              <a:t>Retire</a:t>
            </a:r>
          </a:p>
          <a:p>
            <a:pPr lvl="4"/>
            <a:r>
              <a:rPr lang="en-US" sz="1100" dirty="0"/>
              <a:t>depends</a:t>
            </a:r>
          </a:p>
          <a:p>
            <a:pPr lvl="3"/>
            <a:r>
              <a:rPr lang="en-US" sz="1100" dirty="0"/>
              <a:t>Reduction in Force (RIF)</a:t>
            </a:r>
          </a:p>
          <a:p>
            <a:pPr lvl="4"/>
            <a:r>
              <a:rPr lang="en-US" sz="1100" dirty="0"/>
              <a:t>depends</a:t>
            </a:r>
          </a:p>
          <a:p>
            <a:pPr lvl="3"/>
            <a:r>
              <a:rPr lang="en-US" sz="1100" dirty="0"/>
              <a:t>Pass-away while employed or on long-term disability</a:t>
            </a:r>
          </a:p>
          <a:p>
            <a:pPr lvl="4"/>
            <a:r>
              <a:rPr lang="en-US" sz="1100" dirty="0"/>
              <a:t>TE Central encourages maintaining employment eligibility</a:t>
            </a:r>
          </a:p>
          <a:p>
            <a:r>
              <a:rPr lang="en-US" sz="1100" dirty="0"/>
              <a:t>Be sure to cover yourself with a mitigating clause</a:t>
            </a:r>
          </a:p>
          <a:p>
            <a:pPr lvl="3"/>
            <a:endParaRPr lang="en-US" sz="1100" dirty="0"/>
          </a:p>
          <a:p>
            <a:pPr lvl="2"/>
            <a:endParaRPr lang="en-US" sz="1100" dirty="0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C3C0D90E-074A-4F52-9B11-B52BEF4BCBE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821310" y="2624479"/>
            <a:ext cx="812427" cy="812427"/>
          </a:xfrm>
          <a:prstGeom prst="ellipse">
            <a:avLst/>
          </a:prstGeom>
          <a:noFill/>
          <a:ln w="127000"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Block Arc 15">
            <a:extLst>
              <a:ext uri="{FF2B5EF4-FFF2-40B4-BE49-F238E27FC236}">
                <a16:creationId xmlns:a16="http://schemas.microsoft.com/office/drawing/2014/main" id="{CABBD4C1-E6F8-46F6-8152-A8A97490BF4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8912417" y="1218531"/>
            <a:ext cx="2387600" cy="2387600"/>
          </a:xfrm>
          <a:prstGeom prst="blockArc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83BA5EF5-1FE9-4BF9-83BB-269BCDDF61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821310" y="0"/>
            <a:ext cx="2315251" cy="1550992"/>
          </a:xfrm>
          <a:custGeom>
            <a:avLst/>
            <a:gdLst>
              <a:gd name="connsiteX0" fmla="*/ 0 w 2315251"/>
              <a:gd name="connsiteY0" fmla="*/ 0 h 1550992"/>
              <a:gd name="connsiteX1" fmla="*/ 138700 w 2315251"/>
              <a:gd name="connsiteY1" fmla="*/ 0 h 1550992"/>
              <a:gd name="connsiteX2" fmla="*/ 138700 w 2315251"/>
              <a:gd name="connsiteY2" fmla="*/ 1361400 h 1550992"/>
              <a:gd name="connsiteX3" fmla="*/ 2107387 w 2315251"/>
              <a:gd name="connsiteY3" fmla="*/ 222673 h 1550992"/>
              <a:gd name="connsiteX4" fmla="*/ 1722420 w 2315251"/>
              <a:gd name="connsiteY4" fmla="*/ 0 h 1550992"/>
              <a:gd name="connsiteX5" fmla="*/ 1999436 w 2315251"/>
              <a:gd name="connsiteY5" fmla="*/ 0 h 1550992"/>
              <a:gd name="connsiteX6" fmla="*/ 2280549 w 2315251"/>
              <a:gd name="connsiteY6" fmla="*/ 162605 h 1550992"/>
              <a:gd name="connsiteX7" fmla="*/ 2305953 w 2315251"/>
              <a:gd name="connsiteY7" fmla="*/ 257336 h 1550992"/>
              <a:gd name="connsiteX8" fmla="*/ 2280549 w 2315251"/>
              <a:gd name="connsiteY8" fmla="*/ 282740 h 1550992"/>
              <a:gd name="connsiteX9" fmla="*/ 104026 w 2315251"/>
              <a:gd name="connsiteY9" fmla="*/ 1541710 h 1550992"/>
              <a:gd name="connsiteX10" fmla="*/ 69351 w 2315251"/>
              <a:gd name="connsiteY10" fmla="*/ 1550992 h 1550992"/>
              <a:gd name="connsiteX11" fmla="*/ 0 w 2315251"/>
              <a:gd name="connsiteY11" fmla="*/ 1481643 h 15509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315251" h="1550992">
                <a:moveTo>
                  <a:pt x="0" y="0"/>
                </a:moveTo>
                <a:lnTo>
                  <a:pt x="138700" y="0"/>
                </a:lnTo>
                <a:lnTo>
                  <a:pt x="138700" y="1361400"/>
                </a:lnTo>
                <a:lnTo>
                  <a:pt x="2107387" y="222673"/>
                </a:lnTo>
                <a:lnTo>
                  <a:pt x="1722420" y="0"/>
                </a:lnTo>
                <a:lnTo>
                  <a:pt x="1999436" y="0"/>
                </a:lnTo>
                <a:lnTo>
                  <a:pt x="2280549" y="162605"/>
                </a:lnTo>
                <a:cubicBezTo>
                  <a:pt x="2313720" y="181745"/>
                  <a:pt x="2325104" y="224155"/>
                  <a:pt x="2305953" y="257336"/>
                </a:cubicBezTo>
                <a:cubicBezTo>
                  <a:pt x="2299872" y="267889"/>
                  <a:pt x="2291101" y="276648"/>
                  <a:pt x="2280549" y="282740"/>
                </a:cubicBezTo>
                <a:lnTo>
                  <a:pt x="104026" y="1541710"/>
                </a:lnTo>
                <a:cubicBezTo>
                  <a:pt x="93484" y="1547802"/>
                  <a:pt x="81523" y="1551003"/>
                  <a:pt x="69351" y="1550992"/>
                </a:cubicBezTo>
                <a:cubicBezTo>
                  <a:pt x="31049" y="1550992"/>
                  <a:pt x="0" y="1519944"/>
                  <a:pt x="0" y="1481643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4B3BCACB-5880-460B-9606-8C433A9AF99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1724638" y="1331572"/>
            <a:ext cx="0" cy="1597708"/>
          </a:xfrm>
          <a:prstGeom prst="line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Freeform: Shape 21">
            <a:extLst>
              <a:ext uri="{FF2B5EF4-FFF2-40B4-BE49-F238E27FC236}">
                <a16:creationId xmlns:a16="http://schemas.microsoft.com/office/drawing/2014/main" id="{88853921-7BC9-4BDE-ACAB-133C683C82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005550" y="4112081"/>
            <a:ext cx="1186451" cy="1771650"/>
          </a:xfrm>
          <a:custGeom>
            <a:avLst/>
            <a:gdLst>
              <a:gd name="connsiteX0" fmla="*/ 61913 w 1186451"/>
              <a:gd name="connsiteY0" fmla="*/ 0 h 1771650"/>
              <a:gd name="connsiteX1" fmla="*/ 1186451 w 1186451"/>
              <a:gd name="connsiteY1" fmla="*/ 0 h 1771650"/>
              <a:gd name="connsiteX2" fmla="*/ 1186451 w 1186451"/>
              <a:gd name="connsiteY2" fmla="*/ 123825 h 1771650"/>
              <a:gd name="connsiteX3" fmla="*/ 123825 w 1186451"/>
              <a:gd name="connsiteY3" fmla="*/ 123825 h 1771650"/>
              <a:gd name="connsiteX4" fmla="*/ 123825 w 1186451"/>
              <a:gd name="connsiteY4" fmla="*/ 1647825 h 1771650"/>
              <a:gd name="connsiteX5" fmla="*/ 1186451 w 1186451"/>
              <a:gd name="connsiteY5" fmla="*/ 1647825 h 1771650"/>
              <a:gd name="connsiteX6" fmla="*/ 1186451 w 1186451"/>
              <a:gd name="connsiteY6" fmla="*/ 1771650 h 1771650"/>
              <a:gd name="connsiteX7" fmla="*/ 61913 w 1186451"/>
              <a:gd name="connsiteY7" fmla="*/ 1771650 h 1771650"/>
              <a:gd name="connsiteX8" fmla="*/ 0 w 1186451"/>
              <a:gd name="connsiteY8" fmla="*/ 1709738 h 1771650"/>
              <a:gd name="connsiteX9" fmla="*/ 0 w 1186451"/>
              <a:gd name="connsiteY9" fmla="*/ 61913 h 1771650"/>
              <a:gd name="connsiteX10" fmla="*/ 61913 w 1186451"/>
              <a:gd name="connsiteY10" fmla="*/ 0 h 17716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186451" h="1771650">
                <a:moveTo>
                  <a:pt x="61913" y="0"/>
                </a:moveTo>
                <a:lnTo>
                  <a:pt x="1186451" y="0"/>
                </a:lnTo>
                <a:lnTo>
                  <a:pt x="1186451" y="123825"/>
                </a:lnTo>
                <a:lnTo>
                  <a:pt x="123825" y="123825"/>
                </a:lnTo>
                <a:lnTo>
                  <a:pt x="123825" y="1647825"/>
                </a:lnTo>
                <a:lnTo>
                  <a:pt x="1186451" y="1647825"/>
                </a:lnTo>
                <a:lnTo>
                  <a:pt x="1186451" y="1771650"/>
                </a:lnTo>
                <a:lnTo>
                  <a:pt x="61913" y="1771650"/>
                </a:lnTo>
                <a:cubicBezTo>
                  <a:pt x="27719" y="1771650"/>
                  <a:pt x="0" y="1743932"/>
                  <a:pt x="0" y="1709738"/>
                </a:cubicBezTo>
                <a:lnTo>
                  <a:pt x="0" y="61913"/>
                </a:lnTo>
                <a:cubicBezTo>
                  <a:pt x="0" y="27719"/>
                  <a:pt x="27719" y="0"/>
                  <a:pt x="61913" y="0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EED921D-C633-4A33-8E2E-68A633A4411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1" y="6356350"/>
            <a:ext cx="1706216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F4A055BF-9365-4AC5-A190-A3665177E37D}" type="datetime1">
              <a:rPr lang="en-US" smtClean="0"/>
              <a:t>4/20/2020</a:t>
            </a:fld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45810D4-496D-484D-90C2-4F576F7B42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780104" y="6356350"/>
            <a:ext cx="1573696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6D22F896-40B5-4ADD-8801-0D06FADFA095}" type="slidenum">
              <a:rPr lang="en-US"/>
              <a:pPr>
                <a:spcAft>
                  <a:spcPts val="600"/>
                </a:spcAft>
              </a:pPr>
              <a:t>12</a:t>
            </a:fld>
            <a:endParaRPr lang="en-US" dirty="0"/>
          </a:p>
        </p:txBody>
      </p:sp>
      <p:sp>
        <p:nvSpPr>
          <p:cNvPr id="24" name="Arc 23">
            <a:extLst>
              <a:ext uri="{FF2B5EF4-FFF2-40B4-BE49-F238E27FC236}">
                <a16:creationId xmlns:a16="http://schemas.microsoft.com/office/drawing/2014/main" id="{09192968-3AE7-4470-A61C-97294BB9273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992895">
            <a:off x="6086940" y="4145122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6" name="Freeform: Shape 25">
            <a:extLst>
              <a:ext uri="{FF2B5EF4-FFF2-40B4-BE49-F238E27FC236}">
                <a16:creationId xmlns:a16="http://schemas.microsoft.com/office/drawing/2014/main" id="{3AB72E55-43E4-4356-BFE8-E2102CB0B50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821310" y="4962670"/>
            <a:ext cx="2643352" cy="1895331"/>
          </a:xfrm>
          <a:custGeom>
            <a:avLst/>
            <a:gdLst>
              <a:gd name="connsiteX0" fmla="*/ 1321676 w 2643352"/>
              <a:gd name="connsiteY0" fmla="*/ 0 h 1895331"/>
              <a:gd name="connsiteX1" fmla="*/ 2643352 w 2643352"/>
              <a:gd name="connsiteY1" fmla="*/ 1321676 h 1895331"/>
              <a:gd name="connsiteX2" fmla="*/ 2539488 w 2643352"/>
              <a:gd name="connsiteY2" fmla="*/ 1836132 h 1895331"/>
              <a:gd name="connsiteX3" fmla="*/ 2510970 w 2643352"/>
              <a:gd name="connsiteY3" fmla="*/ 1895331 h 1895331"/>
              <a:gd name="connsiteX4" fmla="*/ 132382 w 2643352"/>
              <a:gd name="connsiteY4" fmla="*/ 1895331 h 1895331"/>
              <a:gd name="connsiteX5" fmla="*/ 103864 w 2643352"/>
              <a:gd name="connsiteY5" fmla="*/ 1836132 h 1895331"/>
              <a:gd name="connsiteX6" fmla="*/ 0 w 2643352"/>
              <a:gd name="connsiteY6" fmla="*/ 1321676 h 1895331"/>
              <a:gd name="connsiteX7" fmla="*/ 1321676 w 2643352"/>
              <a:gd name="connsiteY7" fmla="*/ 0 h 18953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643352" h="1895331">
                <a:moveTo>
                  <a:pt x="1321676" y="0"/>
                </a:moveTo>
                <a:cubicBezTo>
                  <a:pt x="2051617" y="0"/>
                  <a:pt x="2643352" y="591735"/>
                  <a:pt x="2643352" y="1321676"/>
                </a:cubicBezTo>
                <a:cubicBezTo>
                  <a:pt x="2643352" y="1504161"/>
                  <a:pt x="2606369" y="1678009"/>
                  <a:pt x="2539488" y="1836132"/>
                </a:cubicBezTo>
                <a:lnTo>
                  <a:pt x="2510970" y="1895331"/>
                </a:lnTo>
                <a:lnTo>
                  <a:pt x="132382" y="1895331"/>
                </a:lnTo>
                <a:lnTo>
                  <a:pt x="103864" y="1836132"/>
                </a:lnTo>
                <a:cubicBezTo>
                  <a:pt x="36984" y="1678009"/>
                  <a:pt x="0" y="1504161"/>
                  <a:pt x="0" y="1321676"/>
                </a:cubicBezTo>
                <a:cubicBezTo>
                  <a:pt x="0" y="591735"/>
                  <a:pt x="591735" y="0"/>
                  <a:pt x="1321676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904773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F837543A-6020-4505-A233-C9DB4BF740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3096E6A-9AAA-4A89-9BEB-BB45D9D81A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5558489" cy="1325563"/>
          </a:xfrm>
        </p:spPr>
        <p:txBody>
          <a:bodyPr>
            <a:normAutofit/>
          </a:bodyPr>
          <a:lstStyle/>
          <a:p>
            <a:r>
              <a:rPr lang="en-US" dirty="0"/>
              <a:t>TE Guidelines</a:t>
            </a:r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35B16301-FB18-48BA-A6DD-C37CAF6F9A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208695" y="1"/>
            <a:ext cx="1135066" cy="477997"/>
          </a:xfrm>
          <a:custGeom>
            <a:avLst/>
            <a:gdLst>
              <a:gd name="connsiteX0" fmla="*/ 0 w 1135066"/>
              <a:gd name="connsiteY0" fmla="*/ 0 h 477997"/>
              <a:gd name="connsiteX1" fmla="*/ 1135066 w 1135066"/>
              <a:gd name="connsiteY1" fmla="*/ 0 h 477997"/>
              <a:gd name="connsiteX2" fmla="*/ 1133370 w 1135066"/>
              <a:gd name="connsiteY2" fmla="*/ 16827 h 477997"/>
              <a:gd name="connsiteX3" fmla="*/ 567533 w 1135066"/>
              <a:gd name="connsiteY3" fmla="*/ 477997 h 477997"/>
              <a:gd name="connsiteX4" fmla="*/ 1696 w 1135066"/>
              <a:gd name="connsiteY4" fmla="*/ 16827 h 47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D33BAA5-2D9D-4FDC-A688-90CD7138B11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5558489" cy="4351338"/>
          </a:xfrm>
        </p:spPr>
        <p:txBody>
          <a:bodyPr>
            <a:normAutofit/>
          </a:bodyPr>
          <a:lstStyle/>
          <a:p>
            <a:r>
              <a:rPr lang="en-US" sz="1700" dirty="0"/>
              <a:t>Continuing student renewal</a:t>
            </a:r>
          </a:p>
          <a:p>
            <a:pPr lvl="1"/>
            <a:r>
              <a:rPr lang="en-US" sz="1700" dirty="0"/>
              <a:t>Imports</a:t>
            </a:r>
          </a:p>
          <a:p>
            <a:pPr lvl="2"/>
            <a:r>
              <a:rPr lang="en-US" sz="1700" dirty="0"/>
              <a:t>Continuing scholars</a:t>
            </a:r>
          </a:p>
          <a:p>
            <a:pPr lvl="2"/>
            <a:r>
              <a:rPr lang="en-US" sz="1700" dirty="0"/>
              <a:t>Enrollment</a:t>
            </a:r>
          </a:p>
          <a:p>
            <a:pPr lvl="3"/>
            <a:r>
              <a:rPr lang="en-US" sz="1700" dirty="0"/>
              <a:t>Full time each term</a:t>
            </a:r>
          </a:p>
          <a:p>
            <a:pPr lvl="2"/>
            <a:r>
              <a:rPr lang="en-US" sz="1700" dirty="0"/>
              <a:t>Academic credentials</a:t>
            </a:r>
          </a:p>
          <a:p>
            <a:pPr lvl="3"/>
            <a:r>
              <a:rPr lang="en-US" sz="1700" dirty="0"/>
              <a:t>Meet or exceed the credentials</a:t>
            </a:r>
          </a:p>
          <a:p>
            <a:pPr lvl="4"/>
            <a:r>
              <a:rPr lang="en-US" sz="1700" dirty="0"/>
              <a:t>Maintain eligibility</a:t>
            </a:r>
          </a:p>
          <a:p>
            <a:pPr lvl="3"/>
            <a:r>
              <a:rPr lang="en-US" sz="1700" dirty="0"/>
              <a:t>Below the required credentials</a:t>
            </a:r>
          </a:p>
          <a:p>
            <a:pPr lvl="4"/>
            <a:r>
              <a:rPr lang="en-US" sz="1700" dirty="0"/>
              <a:t>Loose funding at the beginning at the next term</a:t>
            </a:r>
          </a:p>
          <a:p>
            <a:r>
              <a:rPr lang="en-US" sz="1700" dirty="0"/>
              <a:t>Be sure to cover yourself with a mitigating clause</a:t>
            </a:r>
          </a:p>
          <a:p>
            <a:pPr marL="0" indent="0">
              <a:buNone/>
            </a:pPr>
            <a:endParaRPr lang="en-US" sz="1700" dirty="0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C3C0D90E-074A-4F52-9B11-B52BEF4BCBE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821310" y="2624479"/>
            <a:ext cx="812427" cy="812427"/>
          </a:xfrm>
          <a:prstGeom prst="ellipse">
            <a:avLst/>
          </a:prstGeom>
          <a:noFill/>
          <a:ln w="127000"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Block Arc 15">
            <a:extLst>
              <a:ext uri="{FF2B5EF4-FFF2-40B4-BE49-F238E27FC236}">
                <a16:creationId xmlns:a16="http://schemas.microsoft.com/office/drawing/2014/main" id="{CABBD4C1-E6F8-46F6-8152-A8A97490BF4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8912417" y="1218531"/>
            <a:ext cx="2387600" cy="2387600"/>
          </a:xfrm>
          <a:prstGeom prst="blockArc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83BA5EF5-1FE9-4BF9-83BB-269BCDDF61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821310" y="0"/>
            <a:ext cx="2315251" cy="1550992"/>
          </a:xfrm>
          <a:custGeom>
            <a:avLst/>
            <a:gdLst>
              <a:gd name="connsiteX0" fmla="*/ 0 w 2315251"/>
              <a:gd name="connsiteY0" fmla="*/ 0 h 1550992"/>
              <a:gd name="connsiteX1" fmla="*/ 138700 w 2315251"/>
              <a:gd name="connsiteY1" fmla="*/ 0 h 1550992"/>
              <a:gd name="connsiteX2" fmla="*/ 138700 w 2315251"/>
              <a:gd name="connsiteY2" fmla="*/ 1361400 h 1550992"/>
              <a:gd name="connsiteX3" fmla="*/ 2107387 w 2315251"/>
              <a:gd name="connsiteY3" fmla="*/ 222673 h 1550992"/>
              <a:gd name="connsiteX4" fmla="*/ 1722420 w 2315251"/>
              <a:gd name="connsiteY4" fmla="*/ 0 h 1550992"/>
              <a:gd name="connsiteX5" fmla="*/ 1999436 w 2315251"/>
              <a:gd name="connsiteY5" fmla="*/ 0 h 1550992"/>
              <a:gd name="connsiteX6" fmla="*/ 2280549 w 2315251"/>
              <a:gd name="connsiteY6" fmla="*/ 162605 h 1550992"/>
              <a:gd name="connsiteX7" fmla="*/ 2305953 w 2315251"/>
              <a:gd name="connsiteY7" fmla="*/ 257336 h 1550992"/>
              <a:gd name="connsiteX8" fmla="*/ 2280549 w 2315251"/>
              <a:gd name="connsiteY8" fmla="*/ 282740 h 1550992"/>
              <a:gd name="connsiteX9" fmla="*/ 104026 w 2315251"/>
              <a:gd name="connsiteY9" fmla="*/ 1541710 h 1550992"/>
              <a:gd name="connsiteX10" fmla="*/ 69351 w 2315251"/>
              <a:gd name="connsiteY10" fmla="*/ 1550992 h 1550992"/>
              <a:gd name="connsiteX11" fmla="*/ 0 w 2315251"/>
              <a:gd name="connsiteY11" fmla="*/ 1481643 h 15509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315251" h="1550992">
                <a:moveTo>
                  <a:pt x="0" y="0"/>
                </a:moveTo>
                <a:lnTo>
                  <a:pt x="138700" y="0"/>
                </a:lnTo>
                <a:lnTo>
                  <a:pt x="138700" y="1361400"/>
                </a:lnTo>
                <a:lnTo>
                  <a:pt x="2107387" y="222673"/>
                </a:lnTo>
                <a:lnTo>
                  <a:pt x="1722420" y="0"/>
                </a:lnTo>
                <a:lnTo>
                  <a:pt x="1999436" y="0"/>
                </a:lnTo>
                <a:lnTo>
                  <a:pt x="2280549" y="162605"/>
                </a:lnTo>
                <a:cubicBezTo>
                  <a:pt x="2313720" y="181745"/>
                  <a:pt x="2325104" y="224155"/>
                  <a:pt x="2305953" y="257336"/>
                </a:cubicBezTo>
                <a:cubicBezTo>
                  <a:pt x="2299872" y="267889"/>
                  <a:pt x="2291101" y="276648"/>
                  <a:pt x="2280549" y="282740"/>
                </a:cubicBezTo>
                <a:lnTo>
                  <a:pt x="104026" y="1541710"/>
                </a:lnTo>
                <a:cubicBezTo>
                  <a:pt x="93484" y="1547802"/>
                  <a:pt x="81523" y="1551003"/>
                  <a:pt x="69351" y="1550992"/>
                </a:cubicBezTo>
                <a:cubicBezTo>
                  <a:pt x="31049" y="1550992"/>
                  <a:pt x="0" y="1519944"/>
                  <a:pt x="0" y="1481643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4B3BCACB-5880-460B-9606-8C433A9AF99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1724638" y="1331572"/>
            <a:ext cx="0" cy="1597708"/>
          </a:xfrm>
          <a:prstGeom prst="line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Freeform: Shape 21">
            <a:extLst>
              <a:ext uri="{FF2B5EF4-FFF2-40B4-BE49-F238E27FC236}">
                <a16:creationId xmlns:a16="http://schemas.microsoft.com/office/drawing/2014/main" id="{88853921-7BC9-4BDE-ACAB-133C683C82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005550" y="4112081"/>
            <a:ext cx="1186451" cy="1771650"/>
          </a:xfrm>
          <a:custGeom>
            <a:avLst/>
            <a:gdLst>
              <a:gd name="connsiteX0" fmla="*/ 61913 w 1186451"/>
              <a:gd name="connsiteY0" fmla="*/ 0 h 1771650"/>
              <a:gd name="connsiteX1" fmla="*/ 1186451 w 1186451"/>
              <a:gd name="connsiteY1" fmla="*/ 0 h 1771650"/>
              <a:gd name="connsiteX2" fmla="*/ 1186451 w 1186451"/>
              <a:gd name="connsiteY2" fmla="*/ 123825 h 1771650"/>
              <a:gd name="connsiteX3" fmla="*/ 123825 w 1186451"/>
              <a:gd name="connsiteY3" fmla="*/ 123825 h 1771650"/>
              <a:gd name="connsiteX4" fmla="*/ 123825 w 1186451"/>
              <a:gd name="connsiteY4" fmla="*/ 1647825 h 1771650"/>
              <a:gd name="connsiteX5" fmla="*/ 1186451 w 1186451"/>
              <a:gd name="connsiteY5" fmla="*/ 1647825 h 1771650"/>
              <a:gd name="connsiteX6" fmla="*/ 1186451 w 1186451"/>
              <a:gd name="connsiteY6" fmla="*/ 1771650 h 1771650"/>
              <a:gd name="connsiteX7" fmla="*/ 61913 w 1186451"/>
              <a:gd name="connsiteY7" fmla="*/ 1771650 h 1771650"/>
              <a:gd name="connsiteX8" fmla="*/ 0 w 1186451"/>
              <a:gd name="connsiteY8" fmla="*/ 1709738 h 1771650"/>
              <a:gd name="connsiteX9" fmla="*/ 0 w 1186451"/>
              <a:gd name="connsiteY9" fmla="*/ 61913 h 1771650"/>
              <a:gd name="connsiteX10" fmla="*/ 61913 w 1186451"/>
              <a:gd name="connsiteY10" fmla="*/ 0 h 17716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186451" h="1771650">
                <a:moveTo>
                  <a:pt x="61913" y="0"/>
                </a:moveTo>
                <a:lnTo>
                  <a:pt x="1186451" y="0"/>
                </a:lnTo>
                <a:lnTo>
                  <a:pt x="1186451" y="123825"/>
                </a:lnTo>
                <a:lnTo>
                  <a:pt x="123825" y="123825"/>
                </a:lnTo>
                <a:lnTo>
                  <a:pt x="123825" y="1647825"/>
                </a:lnTo>
                <a:lnTo>
                  <a:pt x="1186451" y="1647825"/>
                </a:lnTo>
                <a:lnTo>
                  <a:pt x="1186451" y="1771650"/>
                </a:lnTo>
                <a:lnTo>
                  <a:pt x="61913" y="1771650"/>
                </a:lnTo>
                <a:cubicBezTo>
                  <a:pt x="27719" y="1771650"/>
                  <a:pt x="0" y="1743932"/>
                  <a:pt x="0" y="1709738"/>
                </a:cubicBezTo>
                <a:lnTo>
                  <a:pt x="0" y="61913"/>
                </a:lnTo>
                <a:cubicBezTo>
                  <a:pt x="0" y="27719"/>
                  <a:pt x="27719" y="0"/>
                  <a:pt x="61913" y="0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69E4E8A-7356-4176-AFE9-642C3570B5D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1" y="6356350"/>
            <a:ext cx="1706216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8955F0E0-A946-4B60-BC30-2EABE5E41DFD}" type="datetime1">
              <a:rPr lang="en-US" smtClean="0"/>
              <a:t>4/20/2020</a:t>
            </a:fld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6704F80-B87C-4B4F-BDC4-1D5171CB9A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780104" y="6356350"/>
            <a:ext cx="1573696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6D22F896-40B5-4ADD-8801-0D06FADFA095}" type="slidenum">
              <a:rPr lang="en-US"/>
              <a:pPr>
                <a:spcAft>
                  <a:spcPts val="600"/>
                </a:spcAft>
              </a:pPr>
              <a:t>13</a:t>
            </a:fld>
            <a:endParaRPr lang="en-US" dirty="0"/>
          </a:p>
        </p:txBody>
      </p:sp>
      <p:sp>
        <p:nvSpPr>
          <p:cNvPr id="24" name="Arc 23">
            <a:extLst>
              <a:ext uri="{FF2B5EF4-FFF2-40B4-BE49-F238E27FC236}">
                <a16:creationId xmlns:a16="http://schemas.microsoft.com/office/drawing/2014/main" id="{09192968-3AE7-4470-A61C-97294BB9273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992895">
            <a:off x="6086940" y="4145122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6" name="Freeform: Shape 25">
            <a:extLst>
              <a:ext uri="{FF2B5EF4-FFF2-40B4-BE49-F238E27FC236}">
                <a16:creationId xmlns:a16="http://schemas.microsoft.com/office/drawing/2014/main" id="{3AB72E55-43E4-4356-BFE8-E2102CB0B50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821310" y="4962670"/>
            <a:ext cx="2643352" cy="1895331"/>
          </a:xfrm>
          <a:custGeom>
            <a:avLst/>
            <a:gdLst>
              <a:gd name="connsiteX0" fmla="*/ 1321676 w 2643352"/>
              <a:gd name="connsiteY0" fmla="*/ 0 h 1895331"/>
              <a:gd name="connsiteX1" fmla="*/ 2643352 w 2643352"/>
              <a:gd name="connsiteY1" fmla="*/ 1321676 h 1895331"/>
              <a:gd name="connsiteX2" fmla="*/ 2539488 w 2643352"/>
              <a:gd name="connsiteY2" fmla="*/ 1836132 h 1895331"/>
              <a:gd name="connsiteX3" fmla="*/ 2510970 w 2643352"/>
              <a:gd name="connsiteY3" fmla="*/ 1895331 h 1895331"/>
              <a:gd name="connsiteX4" fmla="*/ 132382 w 2643352"/>
              <a:gd name="connsiteY4" fmla="*/ 1895331 h 1895331"/>
              <a:gd name="connsiteX5" fmla="*/ 103864 w 2643352"/>
              <a:gd name="connsiteY5" fmla="*/ 1836132 h 1895331"/>
              <a:gd name="connsiteX6" fmla="*/ 0 w 2643352"/>
              <a:gd name="connsiteY6" fmla="*/ 1321676 h 1895331"/>
              <a:gd name="connsiteX7" fmla="*/ 1321676 w 2643352"/>
              <a:gd name="connsiteY7" fmla="*/ 0 h 18953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643352" h="1895331">
                <a:moveTo>
                  <a:pt x="1321676" y="0"/>
                </a:moveTo>
                <a:cubicBezTo>
                  <a:pt x="2051617" y="0"/>
                  <a:pt x="2643352" y="591735"/>
                  <a:pt x="2643352" y="1321676"/>
                </a:cubicBezTo>
                <a:cubicBezTo>
                  <a:pt x="2643352" y="1504161"/>
                  <a:pt x="2606369" y="1678009"/>
                  <a:pt x="2539488" y="1836132"/>
                </a:cubicBezTo>
                <a:lnTo>
                  <a:pt x="2510970" y="1895331"/>
                </a:lnTo>
                <a:lnTo>
                  <a:pt x="132382" y="1895331"/>
                </a:lnTo>
                <a:lnTo>
                  <a:pt x="103864" y="1836132"/>
                </a:lnTo>
                <a:cubicBezTo>
                  <a:pt x="36984" y="1678009"/>
                  <a:pt x="0" y="1504161"/>
                  <a:pt x="0" y="1321676"/>
                </a:cubicBezTo>
                <a:cubicBezTo>
                  <a:pt x="0" y="591735"/>
                  <a:pt x="591735" y="0"/>
                  <a:pt x="1321676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3549417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F837543A-6020-4505-A233-C9DB4BF740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D0C59A1-6085-4A16-9FE5-80E5807D04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5558489" cy="1325563"/>
          </a:xfrm>
        </p:spPr>
        <p:txBody>
          <a:bodyPr>
            <a:normAutofit/>
          </a:bodyPr>
          <a:lstStyle/>
          <a:p>
            <a:r>
              <a:rPr lang="en-US" dirty="0"/>
              <a:t>TE Guidelines</a:t>
            </a:r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35B16301-FB18-48BA-A6DD-C37CAF6F9A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208695" y="1"/>
            <a:ext cx="1135066" cy="477997"/>
          </a:xfrm>
          <a:custGeom>
            <a:avLst/>
            <a:gdLst>
              <a:gd name="connsiteX0" fmla="*/ 0 w 1135066"/>
              <a:gd name="connsiteY0" fmla="*/ 0 h 477997"/>
              <a:gd name="connsiteX1" fmla="*/ 1135066 w 1135066"/>
              <a:gd name="connsiteY1" fmla="*/ 0 h 477997"/>
              <a:gd name="connsiteX2" fmla="*/ 1133370 w 1135066"/>
              <a:gd name="connsiteY2" fmla="*/ 16827 h 477997"/>
              <a:gd name="connsiteX3" fmla="*/ 567533 w 1135066"/>
              <a:gd name="connsiteY3" fmla="*/ 477997 h 477997"/>
              <a:gd name="connsiteX4" fmla="*/ 1696 w 1135066"/>
              <a:gd name="connsiteY4" fmla="*/ 16827 h 47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5953D35-91A4-45CD-8D15-BCFB8D6D3B8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5558489" cy="4351338"/>
          </a:xfrm>
        </p:spPr>
        <p:txBody>
          <a:bodyPr>
            <a:normAutofit/>
          </a:bodyPr>
          <a:lstStyle/>
          <a:p>
            <a:r>
              <a:rPr lang="en-US" sz="1700" dirty="0"/>
              <a:t>Where are TE Guidelines published?</a:t>
            </a:r>
          </a:p>
          <a:p>
            <a:pPr lvl="1"/>
            <a:r>
              <a:rPr lang="en-US" sz="1700" dirty="0"/>
              <a:t>Employee Handbook</a:t>
            </a:r>
          </a:p>
          <a:p>
            <a:pPr lvl="1"/>
            <a:r>
              <a:rPr lang="en-US" sz="1700" dirty="0"/>
              <a:t>College Catalogue</a:t>
            </a:r>
          </a:p>
          <a:p>
            <a:pPr lvl="1"/>
            <a:r>
              <a:rPr lang="en-US" sz="1700" dirty="0"/>
              <a:t>Student Handbook</a:t>
            </a:r>
          </a:p>
          <a:p>
            <a:r>
              <a:rPr lang="en-US" sz="1700" dirty="0"/>
              <a:t>How do you ensure EXPORT families understand program expectations?</a:t>
            </a:r>
          </a:p>
          <a:p>
            <a:pPr lvl="1"/>
            <a:r>
              <a:rPr lang="en-US" sz="1700" dirty="0"/>
              <a:t>Memo of Understanding</a:t>
            </a:r>
          </a:p>
          <a:p>
            <a:r>
              <a:rPr lang="en-US" sz="1700" dirty="0"/>
              <a:t>How do you ensure IMPORT students understand program requirements?</a:t>
            </a:r>
          </a:p>
          <a:p>
            <a:pPr lvl="1"/>
            <a:r>
              <a:rPr lang="en-US" sz="1700" dirty="0"/>
              <a:t>College catalogue</a:t>
            </a:r>
          </a:p>
          <a:p>
            <a:pPr lvl="1"/>
            <a:r>
              <a:rPr lang="en-US" sz="1700" dirty="0"/>
              <a:t>Student handbook</a:t>
            </a: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C3C0D90E-074A-4F52-9B11-B52BEF4BCBE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821310" y="2624479"/>
            <a:ext cx="812427" cy="812427"/>
          </a:xfrm>
          <a:prstGeom prst="ellipse">
            <a:avLst/>
          </a:prstGeom>
          <a:noFill/>
          <a:ln w="127000"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Block Arc 15">
            <a:extLst>
              <a:ext uri="{FF2B5EF4-FFF2-40B4-BE49-F238E27FC236}">
                <a16:creationId xmlns:a16="http://schemas.microsoft.com/office/drawing/2014/main" id="{CABBD4C1-E6F8-46F6-8152-A8A97490BF4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8912417" y="1218531"/>
            <a:ext cx="2387600" cy="2387600"/>
          </a:xfrm>
          <a:prstGeom prst="blockArc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83BA5EF5-1FE9-4BF9-83BB-269BCDDF61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821310" y="0"/>
            <a:ext cx="2315251" cy="1550992"/>
          </a:xfrm>
          <a:custGeom>
            <a:avLst/>
            <a:gdLst>
              <a:gd name="connsiteX0" fmla="*/ 0 w 2315251"/>
              <a:gd name="connsiteY0" fmla="*/ 0 h 1550992"/>
              <a:gd name="connsiteX1" fmla="*/ 138700 w 2315251"/>
              <a:gd name="connsiteY1" fmla="*/ 0 h 1550992"/>
              <a:gd name="connsiteX2" fmla="*/ 138700 w 2315251"/>
              <a:gd name="connsiteY2" fmla="*/ 1361400 h 1550992"/>
              <a:gd name="connsiteX3" fmla="*/ 2107387 w 2315251"/>
              <a:gd name="connsiteY3" fmla="*/ 222673 h 1550992"/>
              <a:gd name="connsiteX4" fmla="*/ 1722420 w 2315251"/>
              <a:gd name="connsiteY4" fmla="*/ 0 h 1550992"/>
              <a:gd name="connsiteX5" fmla="*/ 1999436 w 2315251"/>
              <a:gd name="connsiteY5" fmla="*/ 0 h 1550992"/>
              <a:gd name="connsiteX6" fmla="*/ 2280549 w 2315251"/>
              <a:gd name="connsiteY6" fmla="*/ 162605 h 1550992"/>
              <a:gd name="connsiteX7" fmla="*/ 2305953 w 2315251"/>
              <a:gd name="connsiteY7" fmla="*/ 257336 h 1550992"/>
              <a:gd name="connsiteX8" fmla="*/ 2280549 w 2315251"/>
              <a:gd name="connsiteY8" fmla="*/ 282740 h 1550992"/>
              <a:gd name="connsiteX9" fmla="*/ 104026 w 2315251"/>
              <a:gd name="connsiteY9" fmla="*/ 1541710 h 1550992"/>
              <a:gd name="connsiteX10" fmla="*/ 69351 w 2315251"/>
              <a:gd name="connsiteY10" fmla="*/ 1550992 h 1550992"/>
              <a:gd name="connsiteX11" fmla="*/ 0 w 2315251"/>
              <a:gd name="connsiteY11" fmla="*/ 1481643 h 15509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315251" h="1550992">
                <a:moveTo>
                  <a:pt x="0" y="0"/>
                </a:moveTo>
                <a:lnTo>
                  <a:pt x="138700" y="0"/>
                </a:lnTo>
                <a:lnTo>
                  <a:pt x="138700" y="1361400"/>
                </a:lnTo>
                <a:lnTo>
                  <a:pt x="2107387" y="222673"/>
                </a:lnTo>
                <a:lnTo>
                  <a:pt x="1722420" y="0"/>
                </a:lnTo>
                <a:lnTo>
                  <a:pt x="1999436" y="0"/>
                </a:lnTo>
                <a:lnTo>
                  <a:pt x="2280549" y="162605"/>
                </a:lnTo>
                <a:cubicBezTo>
                  <a:pt x="2313720" y="181745"/>
                  <a:pt x="2325104" y="224155"/>
                  <a:pt x="2305953" y="257336"/>
                </a:cubicBezTo>
                <a:cubicBezTo>
                  <a:pt x="2299872" y="267889"/>
                  <a:pt x="2291101" y="276648"/>
                  <a:pt x="2280549" y="282740"/>
                </a:cubicBezTo>
                <a:lnTo>
                  <a:pt x="104026" y="1541710"/>
                </a:lnTo>
                <a:cubicBezTo>
                  <a:pt x="93484" y="1547802"/>
                  <a:pt x="81523" y="1551003"/>
                  <a:pt x="69351" y="1550992"/>
                </a:cubicBezTo>
                <a:cubicBezTo>
                  <a:pt x="31049" y="1550992"/>
                  <a:pt x="0" y="1519944"/>
                  <a:pt x="0" y="1481643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4B3BCACB-5880-460B-9606-8C433A9AF99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1724638" y="1331572"/>
            <a:ext cx="0" cy="1597708"/>
          </a:xfrm>
          <a:prstGeom prst="line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Freeform: Shape 21">
            <a:extLst>
              <a:ext uri="{FF2B5EF4-FFF2-40B4-BE49-F238E27FC236}">
                <a16:creationId xmlns:a16="http://schemas.microsoft.com/office/drawing/2014/main" id="{88853921-7BC9-4BDE-ACAB-133C683C82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005550" y="4112081"/>
            <a:ext cx="1186451" cy="1771650"/>
          </a:xfrm>
          <a:custGeom>
            <a:avLst/>
            <a:gdLst>
              <a:gd name="connsiteX0" fmla="*/ 61913 w 1186451"/>
              <a:gd name="connsiteY0" fmla="*/ 0 h 1771650"/>
              <a:gd name="connsiteX1" fmla="*/ 1186451 w 1186451"/>
              <a:gd name="connsiteY1" fmla="*/ 0 h 1771650"/>
              <a:gd name="connsiteX2" fmla="*/ 1186451 w 1186451"/>
              <a:gd name="connsiteY2" fmla="*/ 123825 h 1771650"/>
              <a:gd name="connsiteX3" fmla="*/ 123825 w 1186451"/>
              <a:gd name="connsiteY3" fmla="*/ 123825 h 1771650"/>
              <a:gd name="connsiteX4" fmla="*/ 123825 w 1186451"/>
              <a:gd name="connsiteY4" fmla="*/ 1647825 h 1771650"/>
              <a:gd name="connsiteX5" fmla="*/ 1186451 w 1186451"/>
              <a:gd name="connsiteY5" fmla="*/ 1647825 h 1771650"/>
              <a:gd name="connsiteX6" fmla="*/ 1186451 w 1186451"/>
              <a:gd name="connsiteY6" fmla="*/ 1771650 h 1771650"/>
              <a:gd name="connsiteX7" fmla="*/ 61913 w 1186451"/>
              <a:gd name="connsiteY7" fmla="*/ 1771650 h 1771650"/>
              <a:gd name="connsiteX8" fmla="*/ 0 w 1186451"/>
              <a:gd name="connsiteY8" fmla="*/ 1709738 h 1771650"/>
              <a:gd name="connsiteX9" fmla="*/ 0 w 1186451"/>
              <a:gd name="connsiteY9" fmla="*/ 61913 h 1771650"/>
              <a:gd name="connsiteX10" fmla="*/ 61913 w 1186451"/>
              <a:gd name="connsiteY10" fmla="*/ 0 h 17716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186451" h="1771650">
                <a:moveTo>
                  <a:pt x="61913" y="0"/>
                </a:moveTo>
                <a:lnTo>
                  <a:pt x="1186451" y="0"/>
                </a:lnTo>
                <a:lnTo>
                  <a:pt x="1186451" y="123825"/>
                </a:lnTo>
                <a:lnTo>
                  <a:pt x="123825" y="123825"/>
                </a:lnTo>
                <a:lnTo>
                  <a:pt x="123825" y="1647825"/>
                </a:lnTo>
                <a:lnTo>
                  <a:pt x="1186451" y="1647825"/>
                </a:lnTo>
                <a:lnTo>
                  <a:pt x="1186451" y="1771650"/>
                </a:lnTo>
                <a:lnTo>
                  <a:pt x="61913" y="1771650"/>
                </a:lnTo>
                <a:cubicBezTo>
                  <a:pt x="27719" y="1771650"/>
                  <a:pt x="0" y="1743932"/>
                  <a:pt x="0" y="1709738"/>
                </a:cubicBezTo>
                <a:lnTo>
                  <a:pt x="0" y="61913"/>
                </a:lnTo>
                <a:cubicBezTo>
                  <a:pt x="0" y="27719"/>
                  <a:pt x="27719" y="0"/>
                  <a:pt x="61913" y="0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2AABB10-E01E-4DE7-8C44-824F834DB94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1" y="6356350"/>
            <a:ext cx="1706216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DA7943AB-7AB4-4368-9D7B-ADE82AB75D2D}" type="datetime1">
              <a:rPr lang="en-US" smtClean="0"/>
              <a:t>4/20/2020</a:t>
            </a:fld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7ACD14D-0D2A-4061-9304-6288C68413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780104" y="6356350"/>
            <a:ext cx="1573696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6D22F896-40B5-4ADD-8801-0D06FADFA095}" type="slidenum">
              <a:rPr lang="en-US"/>
              <a:pPr>
                <a:spcAft>
                  <a:spcPts val="600"/>
                </a:spcAft>
              </a:pPr>
              <a:t>14</a:t>
            </a:fld>
            <a:endParaRPr lang="en-US" dirty="0"/>
          </a:p>
        </p:txBody>
      </p:sp>
      <p:sp>
        <p:nvSpPr>
          <p:cNvPr id="24" name="Arc 23">
            <a:extLst>
              <a:ext uri="{FF2B5EF4-FFF2-40B4-BE49-F238E27FC236}">
                <a16:creationId xmlns:a16="http://schemas.microsoft.com/office/drawing/2014/main" id="{09192968-3AE7-4470-A61C-97294BB9273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992895">
            <a:off x="6086940" y="4145122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6" name="Freeform: Shape 25">
            <a:extLst>
              <a:ext uri="{FF2B5EF4-FFF2-40B4-BE49-F238E27FC236}">
                <a16:creationId xmlns:a16="http://schemas.microsoft.com/office/drawing/2014/main" id="{3AB72E55-43E4-4356-BFE8-E2102CB0B50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821310" y="4962670"/>
            <a:ext cx="2643352" cy="1895331"/>
          </a:xfrm>
          <a:custGeom>
            <a:avLst/>
            <a:gdLst>
              <a:gd name="connsiteX0" fmla="*/ 1321676 w 2643352"/>
              <a:gd name="connsiteY0" fmla="*/ 0 h 1895331"/>
              <a:gd name="connsiteX1" fmla="*/ 2643352 w 2643352"/>
              <a:gd name="connsiteY1" fmla="*/ 1321676 h 1895331"/>
              <a:gd name="connsiteX2" fmla="*/ 2539488 w 2643352"/>
              <a:gd name="connsiteY2" fmla="*/ 1836132 h 1895331"/>
              <a:gd name="connsiteX3" fmla="*/ 2510970 w 2643352"/>
              <a:gd name="connsiteY3" fmla="*/ 1895331 h 1895331"/>
              <a:gd name="connsiteX4" fmla="*/ 132382 w 2643352"/>
              <a:gd name="connsiteY4" fmla="*/ 1895331 h 1895331"/>
              <a:gd name="connsiteX5" fmla="*/ 103864 w 2643352"/>
              <a:gd name="connsiteY5" fmla="*/ 1836132 h 1895331"/>
              <a:gd name="connsiteX6" fmla="*/ 0 w 2643352"/>
              <a:gd name="connsiteY6" fmla="*/ 1321676 h 1895331"/>
              <a:gd name="connsiteX7" fmla="*/ 1321676 w 2643352"/>
              <a:gd name="connsiteY7" fmla="*/ 0 h 18953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643352" h="1895331">
                <a:moveTo>
                  <a:pt x="1321676" y="0"/>
                </a:moveTo>
                <a:cubicBezTo>
                  <a:pt x="2051617" y="0"/>
                  <a:pt x="2643352" y="591735"/>
                  <a:pt x="2643352" y="1321676"/>
                </a:cubicBezTo>
                <a:cubicBezTo>
                  <a:pt x="2643352" y="1504161"/>
                  <a:pt x="2606369" y="1678009"/>
                  <a:pt x="2539488" y="1836132"/>
                </a:cubicBezTo>
                <a:lnTo>
                  <a:pt x="2510970" y="1895331"/>
                </a:lnTo>
                <a:lnTo>
                  <a:pt x="132382" y="1895331"/>
                </a:lnTo>
                <a:lnTo>
                  <a:pt x="103864" y="1836132"/>
                </a:lnTo>
                <a:cubicBezTo>
                  <a:pt x="36984" y="1678009"/>
                  <a:pt x="0" y="1504161"/>
                  <a:pt x="0" y="1321676"/>
                </a:cubicBezTo>
                <a:cubicBezTo>
                  <a:pt x="0" y="591735"/>
                  <a:pt x="591735" y="0"/>
                  <a:pt x="1321676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0183228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D4FB03-02C2-4D82-BBBD-ADFDBE0CC9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38326" y="743282"/>
            <a:ext cx="3498979" cy="2453676"/>
          </a:xfrm>
        </p:spPr>
        <p:txBody>
          <a:bodyPr>
            <a:normAutofit/>
          </a:bodyPr>
          <a:lstStyle/>
          <a:p>
            <a:r>
              <a:rPr lang="en-US" dirty="0"/>
              <a:t>TE Guidelines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9BAD5F6-579C-4E56-A7F9-97DD270EE19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09255" y="574676"/>
            <a:ext cx="6191065" cy="949425"/>
          </a:xfrm>
        </p:spPr>
        <p:txBody>
          <a:bodyPr>
            <a:normAutofit/>
          </a:bodyPr>
          <a:lstStyle/>
          <a:p>
            <a:r>
              <a:rPr lang="en-US" dirty="0">
                <a:hlinkClick r:id="rId3"/>
              </a:rPr>
              <a:t>www.tuitionexchange.org</a:t>
            </a:r>
            <a:endParaRPr lang="en-US" dirty="0"/>
          </a:p>
          <a:p>
            <a:pPr lvl="1"/>
            <a:r>
              <a:rPr lang="en-US" dirty="0"/>
              <a:t>Select the TELO ONLY Resource section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834B6A6-28EE-4DA8-81F8-C6FC65592F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251C2E-CF3F-4548-AC00-7E87528F0B5D}" type="datetime1">
              <a:rPr lang="en-US" smtClean="0"/>
              <a:t>4/20/2020</a:t>
            </a:fld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5361FE3-9985-4E64-9278-5E678EB793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15</a:t>
            </a:fld>
            <a:endParaRPr lang="en-US" dirty="0"/>
          </a:p>
        </p:txBody>
      </p:sp>
      <p:pic>
        <p:nvPicPr>
          <p:cNvPr id="7" name="Content Placeholder 3">
            <a:extLst>
              <a:ext uri="{FF2B5EF4-FFF2-40B4-BE49-F238E27FC236}">
                <a16:creationId xmlns:a16="http://schemas.microsoft.com/office/drawing/2014/main" id="{664794E1-52D1-4BDC-8784-AC365AA9282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49811" y="1368337"/>
            <a:ext cx="5953177" cy="1945134"/>
          </a:xfrm>
          <a:prstGeom prst="rect">
            <a:avLst/>
          </a:prstGeom>
          <a:ln w="9525">
            <a:noFill/>
          </a:ln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0F501642-5770-4A01-9B7C-E359260228B9}"/>
              </a:ext>
            </a:extLst>
          </p:cNvPr>
          <p:cNvSpPr txBox="1"/>
          <p:nvPr/>
        </p:nvSpPr>
        <p:spPr>
          <a:xfrm>
            <a:off x="5121792" y="3974277"/>
            <a:ext cx="4709623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A skeleton template is available inside the </a:t>
            </a:r>
          </a:p>
          <a:p>
            <a:r>
              <a:rPr lang="en-US" dirty="0"/>
              <a:t>Prospective Membership tab</a:t>
            </a:r>
          </a:p>
          <a:p>
            <a:endParaRPr lang="en-US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D4DBCAEB-ED7A-404B-9E82-1E491B838836}"/>
              </a:ext>
            </a:extLst>
          </p:cNvPr>
          <p:cNvSpPr txBox="1"/>
          <p:nvPr/>
        </p:nvSpPr>
        <p:spPr>
          <a:xfrm>
            <a:off x="5121792" y="3587770"/>
            <a:ext cx="61718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Communication folder – look for TE Guidelines template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60041B4-2056-4F1C-A549-1EC47A567827}"/>
              </a:ext>
            </a:extLst>
          </p:cNvPr>
          <p:cNvSpPr txBox="1"/>
          <p:nvPr/>
        </p:nvSpPr>
        <p:spPr>
          <a:xfrm>
            <a:off x="665922" y="3313471"/>
            <a:ext cx="3498979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All use the SAME email and password to access this portal</a:t>
            </a:r>
          </a:p>
          <a:p>
            <a:endParaRPr lang="en-US" dirty="0"/>
          </a:p>
          <a:p>
            <a:r>
              <a:rPr lang="en-US" dirty="0"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Telo@tuitionexchange.org</a:t>
            </a:r>
            <a:endParaRPr lang="en-US" dirty="0"/>
          </a:p>
          <a:p>
            <a:r>
              <a:rPr lang="en-US" dirty="0"/>
              <a:t>TELO14</a:t>
            </a:r>
          </a:p>
        </p:txBody>
      </p:sp>
    </p:spTree>
    <p:extLst>
      <p:ext uri="{BB962C8B-B14F-4D97-AF65-F5344CB8AC3E}">
        <p14:creationId xmlns:p14="http://schemas.microsoft.com/office/powerpoint/2010/main" val="185098193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id="{6A84B152-3496-4C52-AF08-97AFFC09DD2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E069CE7-30A0-43C8-BE32-BDE8217AB2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1" y="365125"/>
            <a:ext cx="5393360" cy="1325563"/>
          </a:xfrm>
        </p:spPr>
        <p:txBody>
          <a:bodyPr>
            <a:normAutofit/>
          </a:bodyPr>
          <a:lstStyle/>
          <a:p>
            <a:r>
              <a:rPr lang="en-US" dirty="0"/>
              <a:t>Balance Sheet</a:t>
            </a:r>
          </a:p>
        </p:txBody>
      </p:sp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6B2ADB95-0FA3-4BD7-A8AC-89D014A83E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198657" y="1"/>
            <a:ext cx="1155142" cy="625027"/>
          </a:xfrm>
          <a:custGeom>
            <a:avLst/>
            <a:gdLst>
              <a:gd name="connsiteX0" fmla="*/ 4784 w 1155142"/>
              <a:gd name="connsiteY0" fmla="*/ 0 h 625027"/>
              <a:gd name="connsiteX1" fmla="*/ 1150358 w 1155142"/>
              <a:gd name="connsiteY1" fmla="*/ 0 h 625027"/>
              <a:gd name="connsiteX2" fmla="*/ 1155142 w 1155142"/>
              <a:gd name="connsiteY2" fmla="*/ 47456 h 625027"/>
              <a:gd name="connsiteX3" fmla="*/ 577571 w 1155142"/>
              <a:gd name="connsiteY3" fmla="*/ 625027 h 625027"/>
              <a:gd name="connsiteX4" fmla="*/ 0 w 1155142"/>
              <a:gd name="connsiteY4" fmla="*/ 47456 h 6250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55142" h="625027">
                <a:moveTo>
                  <a:pt x="4784" y="0"/>
                </a:moveTo>
                <a:lnTo>
                  <a:pt x="1150358" y="0"/>
                </a:lnTo>
                <a:lnTo>
                  <a:pt x="1155142" y="47456"/>
                </a:lnTo>
                <a:cubicBezTo>
                  <a:pt x="1155142" y="366440"/>
                  <a:pt x="896555" y="625027"/>
                  <a:pt x="577571" y="625027"/>
                </a:cubicBezTo>
                <a:cubicBezTo>
                  <a:pt x="258587" y="625027"/>
                  <a:pt x="0" y="366440"/>
                  <a:pt x="0" y="47456"/>
                </a:cubicBezTo>
                <a:close/>
              </a:path>
            </a:pathLst>
          </a:custGeom>
          <a:solidFill>
            <a:schemeClr val="accent1">
              <a:alpha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C924DBCE-E731-4B22-8181-A39C1D86276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808185" y="3423959"/>
            <a:ext cx="630884" cy="630884"/>
          </a:xfrm>
          <a:prstGeom prst="ellipse">
            <a:avLst/>
          </a:prstGeom>
          <a:noFill/>
          <a:ln w="1270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9" name="Freeform: Shape 18">
            <a:extLst>
              <a:ext uri="{FF2B5EF4-FFF2-40B4-BE49-F238E27FC236}">
                <a16:creationId xmlns:a16="http://schemas.microsoft.com/office/drawing/2014/main" id="{4CBF9756-6AC8-4C65-84DF-56FBFFA1D87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463438">
            <a:off x="7450227" y="5166682"/>
            <a:ext cx="1835725" cy="2024785"/>
          </a:xfrm>
          <a:custGeom>
            <a:avLst/>
            <a:gdLst>
              <a:gd name="connsiteX0" fmla="*/ 1801138 w 1835725"/>
              <a:gd name="connsiteY0" fmla="*/ 1622662 h 2024785"/>
              <a:gd name="connsiteX1" fmla="*/ 1835717 w 1835725"/>
              <a:gd name="connsiteY1" fmla="*/ 1680254 h 2024785"/>
              <a:gd name="connsiteX2" fmla="*/ 1812568 w 1835725"/>
              <a:gd name="connsiteY2" fmla="*/ 1877193 h 2024785"/>
              <a:gd name="connsiteX3" fmla="*/ 1776210 w 1835725"/>
              <a:gd name="connsiteY3" fmla="*/ 2024785 h 2024785"/>
              <a:gd name="connsiteX4" fmla="*/ 1655772 w 1835725"/>
              <a:gd name="connsiteY4" fmla="*/ 1983449 h 2024785"/>
              <a:gd name="connsiteX5" fmla="*/ 1687591 w 1835725"/>
              <a:gd name="connsiteY5" fmla="*/ 1854495 h 2024785"/>
              <a:gd name="connsiteX6" fmla="*/ 1708939 w 1835725"/>
              <a:gd name="connsiteY6" fmla="*/ 1673301 h 2024785"/>
              <a:gd name="connsiteX7" fmla="*/ 1778129 w 1835725"/>
              <a:gd name="connsiteY7" fmla="*/ 1615979 h 2024785"/>
              <a:gd name="connsiteX8" fmla="*/ 1801138 w 1835725"/>
              <a:gd name="connsiteY8" fmla="*/ 1622662 h 2024785"/>
              <a:gd name="connsiteX9" fmla="*/ 1585229 w 1835725"/>
              <a:gd name="connsiteY9" fmla="*/ 764759 h 2024785"/>
              <a:gd name="connsiteX10" fmla="*/ 1623024 w 1835725"/>
              <a:gd name="connsiteY10" fmla="*/ 792810 h 2024785"/>
              <a:gd name="connsiteX11" fmla="*/ 1777614 w 1835725"/>
              <a:gd name="connsiteY11" fmla="*/ 1157141 h 2024785"/>
              <a:gd name="connsiteX12" fmla="*/ 1733799 w 1835725"/>
              <a:gd name="connsiteY12" fmla="*/ 1235532 h 2024785"/>
              <a:gd name="connsiteX13" fmla="*/ 1716464 w 1835725"/>
              <a:gd name="connsiteY13" fmla="*/ 1237722 h 2024785"/>
              <a:gd name="connsiteX14" fmla="*/ 1716464 w 1835725"/>
              <a:gd name="connsiteY14" fmla="*/ 1237913 h 2024785"/>
              <a:gd name="connsiteX15" fmla="*/ 1655409 w 1835725"/>
              <a:gd name="connsiteY15" fmla="*/ 1191717 h 2024785"/>
              <a:gd name="connsiteX16" fmla="*/ 1513200 w 1835725"/>
              <a:gd name="connsiteY16" fmla="*/ 856627 h 2024785"/>
              <a:gd name="connsiteX17" fmla="*/ 1538499 w 1835725"/>
              <a:gd name="connsiteY17" fmla="*/ 770415 h 2024785"/>
              <a:gd name="connsiteX18" fmla="*/ 1585229 w 1835725"/>
              <a:gd name="connsiteY18" fmla="*/ 764759 h 2024785"/>
              <a:gd name="connsiteX19" fmla="*/ 477919 w 1835725"/>
              <a:gd name="connsiteY19" fmla="*/ 21437 h 2024785"/>
              <a:gd name="connsiteX20" fmla="*/ 509236 w 1835725"/>
              <a:gd name="connsiteY20" fmla="*/ 84182 h 2024785"/>
              <a:gd name="connsiteX21" fmla="*/ 445829 w 1835725"/>
              <a:gd name="connsiteY21" fmla="*/ 139871 h 2024785"/>
              <a:gd name="connsiteX22" fmla="*/ 437447 w 1835725"/>
              <a:gd name="connsiteY22" fmla="*/ 139395 h 2024785"/>
              <a:gd name="connsiteX23" fmla="*/ 73211 w 1835725"/>
              <a:gd name="connsiteY23" fmla="*/ 137204 h 2024785"/>
              <a:gd name="connsiteX24" fmla="*/ 749 w 1835725"/>
              <a:gd name="connsiteY24" fmla="*/ 84082 h 2024785"/>
              <a:gd name="connsiteX25" fmla="*/ 53871 w 1835725"/>
              <a:gd name="connsiteY25" fmla="*/ 11621 h 2024785"/>
              <a:gd name="connsiteX26" fmla="*/ 58352 w 1835725"/>
              <a:gd name="connsiteY26" fmla="*/ 11093 h 2024785"/>
              <a:gd name="connsiteX27" fmla="*/ 454020 w 1835725"/>
              <a:gd name="connsiteY27" fmla="*/ 13474 h 2024785"/>
              <a:gd name="connsiteX28" fmla="*/ 477919 w 1835725"/>
              <a:gd name="connsiteY28" fmla="*/ 21437 h 2024785"/>
              <a:gd name="connsiteX29" fmla="*/ 957797 w 1835725"/>
              <a:gd name="connsiteY29" fmla="*/ 167970 h 2024785"/>
              <a:gd name="connsiteX30" fmla="*/ 1286982 w 1835725"/>
              <a:gd name="connsiteY30" fmla="*/ 387616 h 2024785"/>
              <a:gd name="connsiteX31" fmla="*/ 1293725 w 1835725"/>
              <a:gd name="connsiteY31" fmla="*/ 477075 h 2024785"/>
              <a:gd name="connsiteX32" fmla="*/ 1245453 w 1835725"/>
              <a:gd name="connsiteY32" fmla="*/ 499154 h 2024785"/>
              <a:gd name="connsiteX33" fmla="*/ 1245167 w 1835725"/>
              <a:gd name="connsiteY33" fmla="*/ 499154 h 2024785"/>
              <a:gd name="connsiteX34" fmla="*/ 1203638 w 1835725"/>
              <a:gd name="connsiteY34" fmla="*/ 484104 h 2024785"/>
              <a:gd name="connsiteX35" fmla="*/ 900647 w 1835725"/>
              <a:gd name="connsiteY35" fmla="*/ 281508 h 2024785"/>
              <a:gd name="connsiteX36" fmla="*/ 872454 w 1835725"/>
              <a:gd name="connsiteY36" fmla="*/ 196164 h 2024785"/>
              <a:gd name="connsiteX37" fmla="*/ 957797 w 1835725"/>
              <a:gd name="connsiteY37" fmla="*/ 167970 h 20247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</a:cxnLst>
            <a:rect l="l" t="t" r="r" b="b"/>
            <a:pathLst>
              <a:path w="1835725" h="2024785">
                <a:moveTo>
                  <a:pt x="1801138" y="1622662"/>
                </a:moveTo>
                <a:cubicBezTo>
                  <a:pt x="1822105" y="1633400"/>
                  <a:pt x="1836117" y="1655372"/>
                  <a:pt x="1835717" y="1680254"/>
                </a:cubicBezTo>
                <a:cubicBezTo>
                  <a:pt x="1832093" y="1746382"/>
                  <a:pt x="1824354" y="1812154"/>
                  <a:pt x="1812568" y="1877193"/>
                </a:cubicBezTo>
                <a:lnTo>
                  <a:pt x="1776210" y="2024785"/>
                </a:lnTo>
                <a:lnTo>
                  <a:pt x="1655772" y="1983449"/>
                </a:lnTo>
                <a:lnTo>
                  <a:pt x="1687591" y="1854495"/>
                </a:lnTo>
                <a:cubicBezTo>
                  <a:pt x="1698455" y="1794657"/>
                  <a:pt x="1705590" y="1734142"/>
                  <a:pt x="1708939" y="1673301"/>
                </a:cubicBezTo>
                <a:cubicBezTo>
                  <a:pt x="1712216" y="1638363"/>
                  <a:pt x="1743190" y="1612703"/>
                  <a:pt x="1778129" y="1615979"/>
                </a:cubicBezTo>
                <a:cubicBezTo>
                  <a:pt x="1786387" y="1616753"/>
                  <a:pt x="1794149" y="1619084"/>
                  <a:pt x="1801138" y="1622662"/>
                </a:cubicBezTo>
                <a:close/>
                <a:moveTo>
                  <a:pt x="1585229" y="764759"/>
                </a:moveTo>
                <a:cubicBezTo>
                  <a:pt x="1600438" y="768789"/>
                  <a:pt x="1614156" y="778436"/>
                  <a:pt x="1623024" y="792810"/>
                </a:cubicBezTo>
                <a:cubicBezTo>
                  <a:pt x="1689575" y="907319"/>
                  <a:pt x="1741505" y="1029715"/>
                  <a:pt x="1777614" y="1157141"/>
                </a:cubicBezTo>
                <a:cubicBezTo>
                  <a:pt x="1787149" y="1190888"/>
                  <a:pt x="1767537" y="1225969"/>
                  <a:pt x="1733799" y="1235532"/>
                </a:cubicBezTo>
                <a:cubicBezTo>
                  <a:pt x="1728151" y="1237046"/>
                  <a:pt x="1722312" y="1237780"/>
                  <a:pt x="1716464" y="1237722"/>
                </a:cubicBezTo>
                <a:lnTo>
                  <a:pt x="1716464" y="1237913"/>
                </a:lnTo>
                <a:cubicBezTo>
                  <a:pt x="1688070" y="1237913"/>
                  <a:pt x="1663124" y="1219044"/>
                  <a:pt x="1655409" y="1191717"/>
                </a:cubicBezTo>
                <a:cubicBezTo>
                  <a:pt x="1622214" y="1074512"/>
                  <a:pt x="1574437" y="961936"/>
                  <a:pt x="1513200" y="856627"/>
                </a:cubicBezTo>
                <a:cubicBezTo>
                  <a:pt x="1496379" y="825834"/>
                  <a:pt x="1507704" y="787236"/>
                  <a:pt x="1538499" y="770415"/>
                </a:cubicBezTo>
                <a:cubicBezTo>
                  <a:pt x="1553325" y="762319"/>
                  <a:pt x="1570022" y="760730"/>
                  <a:pt x="1585229" y="764759"/>
                </a:cubicBezTo>
                <a:close/>
                <a:moveTo>
                  <a:pt x="477919" y="21437"/>
                </a:moveTo>
                <a:cubicBezTo>
                  <a:pt x="499341" y="33775"/>
                  <a:pt x="512445" y="58102"/>
                  <a:pt x="509236" y="84182"/>
                </a:cubicBezTo>
                <a:cubicBezTo>
                  <a:pt x="505303" y="116151"/>
                  <a:pt x="478038" y="140098"/>
                  <a:pt x="445829" y="139871"/>
                </a:cubicBezTo>
                <a:cubicBezTo>
                  <a:pt x="443027" y="139899"/>
                  <a:pt x="440227" y="139740"/>
                  <a:pt x="437447" y="139395"/>
                </a:cubicBezTo>
                <a:cubicBezTo>
                  <a:pt x="316592" y="123615"/>
                  <a:pt x="194247" y="122878"/>
                  <a:pt x="73211" y="137204"/>
                </a:cubicBezTo>
                <a:cubicBezTo>
                  <a:pt x="38532" y="142545"/>
                  <a:pt x="6090" y="118762"/>
                  <a:pt x="749" y="84082"/>
                </a:cubicBezTo>
                <a:cubicBezTo>
                  <a:pt x="-4591" y="49403"/>
                  <a:pt x="19192" y="16961"/>
                  <a:pt x="53871" y="11621"/>
                </a:cubicBezTo>
                <a:cubicBezTo>
                  <a:pt x="55358" y="11392"/>
                  <a:pt x="56852" y="11216"/>
                  <a:pt x="58352" y="11093"/>
                </a:cubicBezTo>
                <a:cubicBezTo>
                  <a:pt x="189834" y="-4456"/>
                  <a:pt x="322735" y="-3656"/>
                  <a:pt x="454020" y="13474"/>
                </a:cubicBezTo>
                <a:cubicBezTo>
                  <a:pt x="462713" y="14543"/>
                  <a:pt x="470778" y="17324"/>
                  <a:pt x="477919" y="21437"/>
                </a:cubicBezTo>
                <a:close/>
                <a:moveTo>
                  <a:pt x="957797" y="167970"/>
                </a:moveTo>
                <a:cubicBezTo>
                  <a:pt x="1076184" y="227289"/>
                  <a:pt x="1186759" y="301068"/>
                  <a:pt x="1286982" y="387616"/>
                </a:cubicBezTo>
                <a:cubicBezTo>
                  <a:pt x="1313547" y="410457"/>
                  <a:pt x="1316566" y="450510"/>
                  <a:pt x="1293725" y="477075"/>
                </a:cubicBezTo>
                <a:cubicBezTo>
                  <a:pt x="1281638" y="491137"/>
                  <a:pt x="1263998" y="499204"/>
                  <a:pt x="1245453" y="499154"/>
                </a:cubicBezTo>
                <a:lnTo>
                  <a:pt x="1245167" y="499154"/>
                </a:lnTo>
                <a:cubicBezTo>
                  <a:pt x="1229965" y="499301"/>
                  <a:pt x="1215220" y="493956"/>
                  <a:pt x="1203638" y="484104"/>
                </a:cubicBezTo>
                <a:cubicBezTo>
                  <a:pt x="1111407" y="404300"/>
                  <a:pt x="1009633" y="336248"/>
                  <a:pt x="900647" y="281508"/>
                </a:cubicBezTo>
                <a:cubicBezTo>
                  <a:pt x="869295" y="265726"/>
                  <a:pt x="856672" y="227516"/>
                  <a:pt x="872454" y="196164"/>
                </a:cubicBezTo>
                <a:cubicBezTo>
                  <a:pt x="888235" y="164811"/>
                  <a:pt x="926445" y="152188"/>
                  <a:pt x="957797" y="167970"/>
                </a:cubicBezTo>
                <a:close/>
              </a:path>
            </a:pathLst>
          </a:custGeom>
          <a:solidFill>
            <a:schemeClr val="accent4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9281F02E-C4F1-438F-806A-0BAB32B09D3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6463" r="8537"/>
          <a:stretch/>
        </p:blipFill>
        <p:spPr>
          <a:xfrm>
            <a:off x="7751975" y="1075239"/>
            <a:ext cx="4128603" cy="4128603"/>
          </a:xfrm>
          <a:custGeom>
            <a:avLst/>
            <a:gdLst/>
            <a:ahLst/>
            <a:cxnLst/>
            <a:rect l="l" t="t" r="r" b="b"/>
            <a:pathLst>
              <a:path w="2663168" h="2663168">
                <a:moveTo>
                  <a:pt x="1331584" y="0"/>
                </a:moveTo>
                <a:cubicBezTo>
                  <a:pt x="2066998" y="0"/>
                  <a:pt x="2663168" y="596170"/>
                  <a:pt x="2663168" y="1331584"/>
                </a:cubicBezTo>
                <a:cubicBezTo>
                  <a:pt x="2663168" y="2066998"/>
                  <a:pt x="2066998" y="2663168"/>
                  <a:pt x="1331584" y="2663168"/>
                </a:cubicBezTo>
                <a:cubicBezTo>
                  <a:pt x="596170" y="2663168"/>
                  <a:pt x="0" y="2066998"/>
                  <a:pt x="0" y="1331584"/>
                </a:cubicBezTo>
                <a:cubicBezTo>
                  <a:pt x="0" y="596170"/>
                  <a:pt x="596170" y="0"/>
                  <a:pt x="1331584" y="0"/>
                </a:cubicBezTo>
                <a:close/>
              </a:path>
            </a:pathLst>
          </a:custGeom>
        </p:spPr>
      </p:pic>
      <p:sp>
        <p:nvSpPr>
          <p:cNvPr id="21" name="Freeform: Shape 20">
            <a:extLst>
              <a:ext uri="{FF2B5EF4-FFF2-40B4-BE49-F238E27FC236}">
                <a16:creationId xmlns:a16="http://schemas.microsoft.com/office/drawing/2014/main" id="{2D385988-EAAF-4C27-AF8A-2BFBECAF3D4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749602" y="1"/>
            <a:ext cx="2066948" cy="1621879"/>
          </a:xfrm>
          <a:custGeom>
            <a:avLst/>
            <a:gdLst>
              <a:gd name="connsiteX0" fmla="*/ 0 w 2066948"/>
              <a:gd name="connsiteY0" fmla="*/ 0 h 1621879"/>
              <a:gd name="connsiteX1" fmla="*/ 123825 w 2066948"/>
              <a:gd name="connsiteY1" fmla="*/ 0 h 1621879"/>
              <a:gd name="connsiteX2" fmla="*/ 123825 w 2066948"/>
              <a:gd name="connsiteY2" fmla="*/ 1452620 h 1621879"/>
              <a:gd name="connsiteX3" fmla="*/ 1881378 w 2066948"/>
              <a:gd name="connsiteY3" fmla="*/ 436017 h 1621879"/>
              <a:gd name="connsiteX4" fmla="*/ 1127572 w 2066948"/>
              <a:gd name="connsiteY4" fmla="*/ 0 h 1621879"/>
              <a:gd name="connsiteX5" fmla="*/ 1374887 w 2066948"/>
              <a:gd name="connsiteY5" fmla="*/ 0 h 1621879"/>
              <a:gd name="connsiteX6" fmla="*/ 2035969 w 2066948"/>
              <a:gd name="connsiteY6" fmla="*/ 382391 h 1621879"/>
              <a:gd name="connsiteX7" fmla="*/ 2058648 w 2066948"/>
              <a:gd name="connsiteY7" fmla="*/ 466963 h 1621879"/>
              <a:gd name="connsiteX8" fmla="*/ 2035969 w 2066948"/>
              <a:gd name="connsiteY8" fmla="*/ 489642 h 1621879"/>
              <a:gd name="connsiteX9" fmla="*/ 92869 w 2066948"/>
              <a:gd name="connsiteY9" fmla="*/ 1613592 h 1621879"/>
              <a:gd name="connsiteX10" fmla="*/ 61913 w 2066948"/>
              <a:gd name="connsiteY10" fmla="*/ 1621879 h 1621879"/>
              <a:gd name="connsiteX11" fmla="*/ 0 w 2066948"/>
              <a:gd name="connsiteY11" fmla="*/ 1559967 h 16218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066948" h="1621879">
                <a:moveTo>
                  <a:pt x="0" y="0"/>
                </a:moveTo>
                <a:lnTo>
                  <a:pt x="123825" y="0"/>
                </a:lnTo>
                <a:lnTo>
                  <a:pt x="123825" y="1452620"/>
                </a:lnTo>
                <a:lnTo>
                  <a:pt x="1881378" y="436017"/>
                </a:lnTo>
                <a:lnTo>
                  <a:pt x="1127572" y="0"/>
                </a:lnTo>
                <a:lnTo>
                  <a:pt x="1374887" y="0"/>
                </a:lnTo>
                <a:lnTo>
                  <a:pt x="2035969" y="382391"/>
                </a:lnTo>
                <a:cubicBezTo>
                  <a:pt x="2065582" y="399479"/>
                  <a:pt x="2075745" y="437340"/>
                  <a:pt x="2058648" y="466963"/>
                </a:cubicBezTo>
                <a:cubicBezTo>
                  <a:pt x="2053219" y="476384"/>
                  <a:pt x="2045389" y="484204"/>
                  <a:pt x="2035969" y="489642"/>
                </a:cubicBezTo>
                <a:lnTo>
                  <a:pt x="92869" y="1613592"/>
                </a:lnTo>
                <a:cubicBezTo>
                  <a:pt x="83458" y="1619031"/>
                  <a:pt x="72780" y="1621889"/>
                  <a:pt x="61913" y="1621879"/>
                </a:cubicBezTo>
                <a:cubicBezTo>
                  <a:pt x="27719" y="1621879"/>
                  <a:pt x="0" y="1594161"/>
                  <a:pt x="0" y="1559967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43621FD4-D14D-45D5-9A57-9A2DE5EA59C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2138745" y="1027906"/>
            <a:ext cx="0" cy="1597708"/>
          </a:xfrm>
          <a:prstGeom prst="line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D7A4829-8B9A-4CA9-9682-F45D1912C5A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1332123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4438318F-0710-46A0-9674-7768444363CE}" type="datetime1">
              <a:rPr lang="en-US" smtClean="0"/>
              <a:t>4/20/2020</a:t>
            </a:fld>
            <a:endParaRPr lang="en-US" dirty="0"/>
          </a:p>
        </p:txBody>
      </p:sp>
      <p:sp>
        <p:nvSpPr>
          <p:cNvPr id="25" name="Freeform: Shape 24">
            <a:extLst>
              <a:ext uri="{FF2B5EF4-FFF2-40B4-BE49-F238E27FC236}">
                <a16:creationId xmlns:a16="http://schemas.microsoft.com/office/drawing/2014/main" id="{B621D332-7329-4994-8836-C429A51B754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809527" y="6033795"/>
            <a:ext cx="1991064" cy="824205"/>
          </a:xfrm>
          <a:custGeom>
            <a:avLst/>
            <a:gdLst>
              <a:gd name="connsiteX0" fmla="*/ 995532 w 1991064"/>
              <a:gd name="connsiteY0" fmla="*/ 0 h 824205"/>
              <a:gd name="connsiteX1" fmla="*/ 1984823 w 1991064"/>
              <a:gd name="connsiteY1" fmla="*/ 784423 h 824205"/>
              <a:gd name="connsiteX2" fmla="*/ 1991064 w 1991064"/>
              <a:gd name="connsiteY2" fmla="*/ 824205 h 824205"/>
              <a:gd name="connsiteX3" fmla="*/ 0 w 1991064"/>
              <a:gd name="connsiteY3" fmla="*/ 824205 h 824205"/>
              <a:gd name="connsiteX4" fmla="*/ 6241 w 1991064"/>
              <a:gd name="connsiteY4" fmla="*/ 784423 h 824205"/>
              <a:gd name="connsiteX5" fmla="*/ 995532 w 1991064"/>
              <a:gd name="connsiteY5" fmla="*/ 0 h 8242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991064" h="824205">
                <a:moveTo>
                  <a:pt x="995532" y="0"/>
                </a:moveTo>
                <a:cubicBezTo>
                  <a:pt x="1483521" y="0"/>
                  <a:pt x="1890663" y="336754"/>
                  <a:pt x="1984823" y="784423"/>
                </a:cubicBezTo>
                <a:lnTo>
                  <a:pt x="1991064" y="824205"/>
                </a:lnTo>
                <a:lnTo>
                  <a:pt x="0" y="824205"/>
                </a:lnTo>
                <a:lnTo>
                  <a:pt x="6241" y="784423"/>
                </a:lnTo>
                <a:cubicBezTo>
                  <a:pt x="100402" y="336754"/>
                  <a:pt x="507544" y="0"/>
                  <a:pt x="995532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1782739-4C91-4A16-9A6F-421E7E6654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6D22F896-40B5-4ADD-8801-0D06FADFA095}" type="slidenum">
              <a:rPr lang="en-US" smtClean="0"/>
              <a:pPr>
                <a:spcAft>
                  <a:spcPts val="600"/>
                </a:spcAft>
              </a:pPr>
              <a:t>16</a:t>
            </a:fld>
            <a:endParaRPr lang="en-US" dirty="0"/>
          </a:p>
        </p:txBody>
      </p:sp>
      <p:sp>
        <p:nvSpPr>
          <p:cNvPr id="27" name="Freeform: Shape 26">
            <a:extLst>
              <a:ext uri="{FF2B5EF4-FFF2-40B4-BE49-F238E27FC236}">
                <a16:creationId xmlns:a16="http://schemas.microsoft.com/office/drawing/2014/main" id="{2D20F754-35A9-4508-BE3C-C59996D1437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851696" y="5519196"/>
            <a:ext cx="1340305" cy="1338805"/>
          </a:xfrm>
          <a:custGeom>
            <a:avLst/>
            <a:gdLst>
              <a:gd name="connsiteX0" fmla="*/ 61913 w 1340305"/>
              <a:gd name="connsiteY0" fmla="*/ 0 h 1338805"/>
              <a:gd name="connsiteX1" fmla="*/ 1340305 w 1340305"/>
              <a:gd name="connsiteY1" fmla="*/ 0 h 1338805"/>
              <a:gd name="connsiteX2" fmla="*/ 1340305 w 1340305"/>
              <a:gd name="connsiteY2" fmla="*/ 123825 h 1338805"/>
              <a:gd name="connsiteX3" fmla="*/ 123825 w 1340305"/>
              <a:gd name="connsiteY3" fmla="*/ 123825 h 1338805"/>
              <a:gd name="connsiteX4" fmla="*/ 123825 w 1340305"/>
              <a:gd name="connsiteY4" fmla="*/ 1338805 h 1338805"/>
              <a:gd name="connsiteX5" fmla="*/ 0 w 1340305"/>
              <a:gd name="connsiteY5" fmla="*/ 1338805 h 1338805"/>
              <a:gd name="connsiteX6" fmla="*/ 0 w 1340305"/>
              <a:gd name="connsiteY6" fmla="*/ 61913 h 1338805"/>
              <a:gd name="connsiteX7" fmla="*/ 61913 w 1340305"/>
              <a:gd name="connsiteY7" fmla="*/ 0 h 13388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340305" h="1338805">
                <a:moveTo>
                  <a:pt x="61913" y="0"/>
                </a:moveTo>
                <a:lnTo>
                  <a:pt x="1340305" y="0"/>
                </a:lnTo>
                <a:lnTo>
                  <a:pt x="1340305" y="123825"/>
                </a:lnTo>
                <a:lnTo>
                  <a:pt x="123825" y="123825"/>
                </a:lnTo>
                <a:lnTo>
                  <a:pt x="123825" y="1338805"/>
                </a:lnTo>
                <a:lnTo>
                  <a:pt x="0" y="1338805"/>
                </a:lnTo>
                <a:lnTo>
                  <a:pt x="0" y="61913"/>
                </a:lnTo>
                <a:cubicBezTo>
                  <a:pt x="0" y="27719"/>
                  <a:pt x="27719" y="0"/>
                  <a:pt x="61913" y="0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graphicFrame>
        <p:nvGraphicFramePr>
          <p:cNvPr id="7" name="Content Placeholder 2">
            <a:extLst>
              <a:ext uri="{FF2B5EF4-FFF2-40B4-BE49-F238E27FC236}">
                <a16:creationId xmlns:a16="http://schemas.microsoft.com/office/drawing/2014/main" id="{CF21BAC0-5FBC-447A-B719-91242B8FFFA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72739144"/>
              </p:ext>
            </p:extLst>
          </p:nvPr>
        </p:nvGraphicFramePr>
        <p:xfrm>
          <a:off x="838200" y="1825625"/>
          <a:ext cx="5393361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382631873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8F619A-534D-436B-8A3D-CC12E511DB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46137" y="727626"/>
            <a:ext cx="4602152" cy="1718225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4100" dirty="0"/>
              <a:t>Scenario One as an E/I 3 school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8DD9111-9D21-461E-B077-24F6FBC5385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54148" y="6184425"/>
            <a:ext cx="2743200" cy="274320"/>
          </a:xfrm>
        </p:spPr>
        <p:txBody>
          <a:bodyPr vert="horz" lIns="91440" tIns="45720" rIns="91440" bIns="45720" rtlCol="0" anchor="b">
            <a:normAutofit/>
          </a:bodyPr>
          <a:lstStyle/>
          <a:p>
            <a:pPr defTabSz="914400">
              <a:spcAft>
                <a:spcPts val="600"/>
              </a:spcAft>
            </a:pPr>
            <a:fld id="{18DF37CA-0F7D-472C-ADF2-670861108653}" type="datetime1">
              <a:rPr lang="en-US">
                <a:solidFill>
                  <a:srgbClr val="FFFFFF"/>
                </a:solidFill>
              </a:rPr>
              <a:pPr defTabSz="914400">
                <a:spcAft>
                  <a:spcPts val="600"/>
                </a:spcAft>
              </a:pPr>
              <a:t>4/20/2020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A17729E-10FC-414E-B72C-71EB034CAB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45367" y="6266135"/>
            <a:ext cx="548640" cy="274320"/>
          </a:xfrm>
        </p:spPr>
        <p:txBody>
          <a:bodyPr vert="horz" lIns="91440" tIns="45720" rIns="91440" bIns="45720" rtlCol="0" anchor="b">
            <a:normAutofit/>
          </a:bodyPr>
          <a:lstStyle/>
          <a:p>
            <a:pPr defTabSz="914400">
              <a:spcAft>
                <a:spcPts val="600"/>
              </a:spcAft>
            </a:pPr>
            <a:fld id="{6D22F896-40B5-4ADD-8801-0D06FADFA095}" type="slidenum">
              <a:rPr lang="en-US"/>
              <a:pPr defTabSz="914400">
                <a:spcAft>
                  <a:spcPts val="600"/>
                </a:spcAft>
              </a:pPr>
              <a:t>17</a:t>
            </a:fld>
            <a:endParaRPr lang="en-US" dirty="0"/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2956B781-7087-43C9-82DD-F5AFAC89849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8007" r="8281"/>
          <a:stretch/>
        </p:blipFill>
        <p:spPr>
          <a:xfrm>
            <a:off x="407432" y="419292"/>
            <a:ext cx="5522976" cy="6053328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953376F1-C607-4BE4-85D0-8260DA19436D}"/>
              </a:ext>
            </a:extLst>
          </p:cNvPr>
          <p:cNvSpPr txBox="1"/>
          <p:nvPr/>
        </p:nvSpPr>
        <p:spPr>
          <a:xfrm>
            <a:off x="6846137" y="2538919"/>
            <a:ext cx="4602152" cy="359688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defTabSz="914400">
              <a:spcAft>
                <a:spcPts val="600"/>
              </a:spcAft>
              <a:buClr>
                <a:schemeClr val="tx1">
                  <a:lumMod val="85000"/>
                  <a:lumOff val="15000"/>
                </a:schemeClr>
              </a:buClr>
            </a:pPr>
            <a:r>
              <a:rPr lang="en-US" dirty="0"/>
              <a:t>22 imports</a:t>
            </a:r>
          </a:p>
          <a:p>
            <a:pPr defTabSz="914400">
              <a:spcAft>
                <a:spcPts val="600"/>
              </a:spcAft>
              <a:buClr>
                <a:schemeClr val="tx1">
                  <a:lumMod val="85000"/>
                  <a:lumOff val="15000"/>
                </a:schemeClr>
              </a:buClr>
            </a:pPr>
            <a:r>
              <a:rPr lang="en-US" u="sng" dirty="0"/>
              <a:t>-46 exports (E/I 3)</a:t>
            </a:r>
          </a:p>
          <a:p>
            <a:pPr defTabSz="914400">
              <a:spcAft>
                <a:spcPts val="600"/>
              </a:spcAft>
              <a:buClr>
                <a:schemeClr val="tx1">
                  <a:lumMod val="85000"/>
                  <a:lumOff val="15000"/>
                </a:schemeClr>
              </a:buClr>
            </a:pPr>
            <a:r>
              <a:rPr lang="en-US" dirty="0"/>
              <a:t>-24 </a:t>
            </a:r>
          </a:p>
          <a:p>
            <a:pPr defTabSz="914400">
              <a:spcAft>
                <a:spcPts val="600"/>
              </a:spcAft>
              <a:buClr>
                <a:schemeClr val="tx1">
                  <a:lumMod val="85000"/>
                  <a:lumOff val="15000"/>
                </a:schemeClr>
              </a:buClr>
            </a:pPr>
            <a:r>
              <a:rPr lang="en-US" dirty="0"/>
              <a:t>(-24/22) x 100 = (109)%</a:t>
            </a:r>
          </a:p>
          <a:p>
            <a:pPr defTabSz="914400">
              <a:spcAft>
                <a:spcPts val="600"/>
              </a:spcAft>
              <a:buClr>
                <a:schemeClr val="tx1">
                  <a:lumMod val="85000"/>
                  <a:lumOff val="15000"/>
                </a:schemeClr>
              </a:buClr>
            </a:pPr>
            <a:r>
              <a:rPr lang="en-US" dirty="0"/>
              <a:t>Still on Restriction but…</a:t>
            </a: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0FFF2463-D86A-4D28-9E8A-F7251D928F7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29378" y="4337359"/>
            <a:ext cx="5464629" cy="1003342"/>
          </a:xfrm>
          <a:prstGeom prst="rect">
            <a:avLst/>
          </a:prstGeom>
        </p:spPr>
      </p:pic>
      <p:sp>
        <p:nvSpPr>
          <p:cNvPr id="19" name="Speech Bubble: Oval 18">
            <a:extLst>
              <a:ext uri="{FF2B5EF4-FFF2-40B4-BE49-F238E27FC236}">
                <a16:creationId xmlns:a16="http://schemas.microsoft.com/office/drawing/2014/main" id="{29A3DF45-33C9-4058-B7D4-7B45BAB415FD}"/>
              </a:ext>
            </a:extLst>
          </p:cNvPr>
          <p:cNvSpPr/>
          <p:nvPr/>
        </p:nvSpPr>
        <p:spPr>
          <a:xfrm>
            <a:off x="9628632" y="3371285"/>
            <a:ext cx="2265375" cy="1219003"/>
          </a:xfrm>
          <a:prstGeom prst="wedgeEllipse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E/I trumps all </a:t>
            </a:r>
          </a:p>
        </p:txBody>
      </p:sp>
    </p:spTree>
    <p:extLst>
      <p:ext uri="{BB962C8B-B14F-4D97-AF65-F5344CB8AC3E}">
        <p14:creationId xmlns:p14="http://schemas.microsoft.com/office/powerpoint/2010/main" val="409507332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BC4D59-8DE8-437B-BD77-3DD894079D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b">
            <a:normAutofit fontScale="90000"/>
          </a:bodyPr>
          <a:lstStyle/>
          <a:p>
            <a:r>
              <a:rPr lang="en-US" sz="51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Let’s do the math</a:t>
            </a:r>
            <a:br>
              <a:rPr lang="en-US" sz="51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</a:br>
            <a:r>
              <a:rPr lang="en-US" sz="51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remember it is the order of operation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A210B393-877E-47C1-9FCD-667F677286B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722312" y="1763486"/>
            <a:ext cx="5157787" cy="4426177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 fontScale="85000" lnSpcReduction="10000"/>
          </a:bodyPr>
          <a:lstStyle/>
          <a:p>
            <a:r>
              <a:rPr lang="en-US" dirty="0"/>
              <a:t>Print out your Balance Sheet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Five-year total </a:t>
            </a:r>
          </a:p>
          <a:p>
            <a:pPr marL="0" indent="0">
              <a:buNone/>
            </a:pPr>
            <a:r>
              <a:rPr lang="en-US" dirty="0"/>
              <a:t>number of Imports  _______________</a:t>
            </a:r>
          </a:p>
          <a:p>
            <a:pPr marL="0" indent="0">
              <a:buNone/>
            </a:pPr>
            <a:r>
              <a:rPr lang="en-US" dirty="0"/>
              <a:t>minus</a:t>
            </a:r>
          </a:p>
          <a:p>
            <a:pPr marL="0" indent="0">
              <a:buNone/>
            </a:pPr>
            <a:r>
              <a:rPr lang="en-US" dirty="0"/>
              <a:t>Five-year total</a:t>
            </a:r>
          </a:p>
          <a:p>
            <a:pPr marL="0" indent="0">
              <a:buNone/>
            </a:pPr>
            <a:r>
              <a:rPr lang="en-US" dirty="0"/>
              <a:t>number of Exports _______________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               this box</a:t>
            </a:r>
          </a:p>
          <a:p>
            <a:pPr marL="0" indent="0">
              <a:buNone/>
            </a:pPr>
            <a:r>
              <a:rPr lang="en-US" dirty="0"/>
              <a:t>               is your X</a:t>
            </a: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14CEBDEA-7340-4D4E-9290-87F58435BE6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0611" y="1763486"/>
            <a:ext cx="5461611" cy="4426177"/>
          </a:xfrm>
        </p:spPr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en-US" dirty="0"/>
              <a:t>(X divided by # 5 year of imports) = ___ ?</a:t>
            </a:r>
          </a:p>
          <a:p>
            <a:pPr marL="0" indent="0">
              <a:buNone/>
            </a:pPr>
            <a:r>
              <a:rPr lang="en-US" dirty="0"/>
              <a:t>? X 100 =____ %</a:t>
            </a:r>
          </a:p>
          <a:p>
            <a:r>
              <a:rPr lang="en-US" dirty="0"/>
              <a:t>Status</a:t>
            </a:r>
          </a:p>
          <a:p>
            <a:pPr lvl="1"/>
            <a:r>
              <a:rPr lang="en-US" dirty="0"/>
              <a:t>Any positive % to -59% is good standing</a:t>
            </a:r>
          </a:p>
          <a:p>
            <a:pPr lvl="1"/>
            <a:r>
              <a:rPr lang="en-US" dirty="0"/>
              <a:t>-60 to -99 is Alert</a:t>
            </a:r>
          </a:p>
          <a:p>
            <a:pPr lvl="1"/>
            <a:r>
              <a:rPr lang="en-US" dirty="0"/>
              <a:t>-100 and beyond is Restriction</a:t>
            </a:r>
          </a:p>
          <a:p>
            <a:pPr marL="457200" lvl="1" indent="0">
              <a:buNone/>
            </a:pPr>
            <a:r>
              <a:rPr lang="en-US" dirty="0"/>
              <a:t>Remember an E/I 3 school can always export three NEW students every year!</a:t>
            </a:r>
          </a:p>
          <a:p>
            <a:pPr marL="457200" lvl="1" indent="0">
              <a:buNone/>
            </a:pPr>
            <a:endParaRPr lang="en-US" dirty="0"/>
          </a:p>
          <a:p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D348EAA-CAC7-42EB-9B5E-B2F76BB836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fld id="{755AC782-483A-4117-B120-F3E32FAE45DD}" type="datetime1">
              <a:rPr lang="en-US">
                <a:solidFill>
                  <a:schemeClr val="tx1">
                    <a:lumMod val="50000"/>
                    <a:lumOff val="50000"/>
                  </a:schemeClr>
                </a:solidFill>
              </a:rPr>
              <a:pPr>
                <a:spcAft>
                  <a:spcPts val="600"/>
                </a:spcAft>
              </a:pPr>
              <a:t>4/20/2020</a:t>
            </a:fld>
            <a:endParaRPr lang="en-US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004F0E5-17BE-4B68-923C-8E48BA4371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fld id="{6D22F896-40B5-4ADD-8801-0D06FADFA095}" type="slidenum">
              <a:rPr lang="en-US">
                <a:solidFill>
                  <a:schemeClr val="tx1">
                    <a:lumMod val="50000"/>
                    <a:lumOff val="50000"/>
                  </a:schemeClr>
                </a:solidFill>
              </a:rPr>
              <a:pPr>
                <a:spcAft>
                  <a:spcPts val="600"/>
                </a:spcAft>
              </a:pPr>
              <a:t>18</a:t>
            </a:fld>
            <a:endParaRPr lang="en-US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A83D362E-4FEF-4E00-AB47-221D62958C23}"/>
              </a:ext>
            </a:extLst>
          </p:cNvPr>
          <p:cNvSpPr/>
          <p:nvPr/>
        </p:nvSpPr>
        <p:spPr>
          <a:xfrm>
            <a:off x="3297115" y="5161085"/>
            <a:ext cx="2004647" cy="808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8266708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F837543A-6020-4505-A233-C9DB4BF740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FF7CBCE2-5541-4FF2-82C6-D597068412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5558489" cy="1325563"/>
          </a:xfrm>
        </p:spPr>
        <p:txBody>
          <a:bodyPr>
            <a:normAutofit/>
          </a:bodyPr>
          <a:lstStyle/>
          <a:p>
            <a:r>
              <a:rPr lang="en-US" dirty="0"/>
              <a:t>Issues of Employee Eligibility </a:t>
            </a:r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35B16301-FB18-48BA-A6DD-C37CAF6F9A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208695" y="1"/>
            <a:ext cx="1135066" cy="477997"/>
          </a:xfrm>
          <a:custGeom>
            <a:avLst/>
            <a:gdLst>
              <a:gd name="connsiteX0" fmla="*/ 0 w 1135066"/>
              <a:gd name="connsiteY0" fmla="*/ 0 h 477997"/>
              <a:gd name="connsiteX1" fmla="*/ 1135066 w 1135066"/>
              <a:gd name="connsiteY1" fmla="*/ 0 h 477997"/>
              <a:gd name="connsiteX2" fmla="*/ 1133370 w 1135066"/>
              <a:gd name="connsiteY2" fmla="*/ 16827 h 477997"/>
              <a:gd name="connsiteX3" fmla="*/ 567533 w 1135066"/>
              <a:gd name="connsiteY3" fmla="*/ 477997 h 477997"/>
              <a:gd name="connsiteX4" fmla="*/ 1696 w 1135066"/>
              <a:gd name="connsiteY4" fmla="*/ 16827 h 47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7EEE33D6-EDDE-44B6-8707-D92620BDC4F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5558489" cy="4351338"/>
          </a:xfrm>
        </p:spPr>
        <p:txBody>
          <a:bodyPr>
            <a:normAutofit/>
          </a:bodyPr>
          <a:lstStyle/>
          <a:p>
            <a:r>
              <a:rPr lang="en-US" dirty="0"/>
              <a:t>Full time employees</a:t>
            </a:r>
          </a:p>
          <a:p>
            <a:r>
              <a:rPr lang="en-US" dirty="0"/>
              <a:t>Less than full time employees</a:t>
            </a:r>
          </a:p>
          <a:p>
            <a:r>
              <a:rPr lang="en-US" dirty="0"/>
              <a:t>Adjunct employees</a:t>
            </a:r>
          </a:p>
          <a:p>
            <a:r>
              <a:rPr lang="en-US" dirty="0"/>
              <a:t>Furloughed employees	</a:t>
            </a:r>
          </a:p>
          <a:p>
            <a:r>
              <a:rPr lang="en-US" dirty="0"/>
              <a:t>Reduction in Force employees</a:t>
            </a:r>
          </a:p>
          <a:p>
            <a:r>
              <a:rPr lang="en-US" dirty="0"/>
              <a:t>Laid-off employees</a:t>
            </a:r>
          </a:p>
          <a:p>
            <a:r>
              <a:rPr lang="en-US" dirty="0"/>
              <a:t>Early Retirement </a:t>
            </a: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C3C0D90E-074A-4F52-9B11-B52BEF4BCBE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821310" y="2624479"/>
            <a:ext cx="812427" cy="812427"/>
          </a:xfrm>
          <a:prstGeom prst="ellipse">
            <a:avLst/>
          </a:prstGeom>
          <a:noFill/>
          <a:ln w="127000"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Block Arc 15">
            <a:extLst>
              <a:ext uri="{FF2B5EF4-FFF2-40B4-BE49-F238E27FC236}">
                <a16:creationId xmlns:a16="http://schemas.microsoft.com/office/drawing/2014/main" id="{CABBD4C1-E6F8-46F6-8152-A8A97490BF4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8912417" y="1218531"/>
            <a:ext cx="2387600" cy="2387600"/>
          </a:xfrm>
          <a:prstGeom prst="blockArc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83BA5EF5-1FE9-4BF9-83BB-269BCDDF61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821310" y="0"/>
            <a:ext cx="2315251" cy="1550992"/>
          </a:xfrm>
          <a:custGeom>
            <a:avLst/>
            <a:gdLst>
              <a:gd name="connsiteX0" fmla="*/ 0 w 2315251"/>
              <a:gd name="connsiteY0" fmla="*/ 0 h 1550992"/>
              <a:gd name="connsiteX1" fmla="*/ 138700 w 2315251"/>
              <a:gd name="connsiteY1" fmla="*/ 0 h 1550992"/>
              <a:gd name="connsiteX2" fmla="*/ 138700 w 2315251"/>
              <a:gd name="connsiteY2" fmla="*/ 1361400 h 1550992"/>
              <a:gd name="connsiteX3" fmla="*/ 2107387 w 2315251"/>
              <a:gd name="connsiteY3" fmla="*/ 222673 h 1550992"/>
              <a:gd name="connsiteX4" fmla="*/ 1722420 w 2315251"/>
              <a:gd name="connsiteY4" fmla="*/ 0 h 1550992"/>
              <a:gd name="connsiteX5" fmla="*/ 1999436 w 2315251"/>
              <a:gd name="connsiteY5" fmla="*/ 0 h 1550992"/>
              <a:gd name="connsiteX6" fmla="*/ 2280549 w 2315251"/>
              <a:gd name="connsiteY6" fmla="*/ 162605 h 1550992"/>
              <a:gd name="connsiteX7" fmla="*/ 2305953 w 2315251"/>
              <a:gd name="connsiteY7" fmla="*/ 257336 h 1550992"/>
              <a:gd name="connsiteX8" fmla="*/ 2280549 w 2315251"/>
              <a:gd name="connsiteY8" fmla="*/ 282740 h 1550992"/>
              <a:gd name="connsiteX9" fmla="*/ 104026 w 2315251"/>
              <a:gd name="connsiteY9" fmla="*/ 1541710 h 1550992"/>
              <a:gd name="connsiteX10" fmla="*/ 69351 w 2315251"/>
              <a:gd name="connsiteY10" fmla="*/ 1550992 h 1550992"/>
              <a:gd name="connsiteX11" fmla="*/ 0 w 2315251"/>
              <a:gd name="connsiteY11" fmla="*/ 1481643 h 15509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315251" h="1550992">
                <a:moveTo>
                  <a:pt x="0" y="0"/>
                </a:moveTo>
                <a:lnTo>
                  <a:pt x="138700" y="0"/>
                </a:lnTo>
                <a:lnTo>
                  <a:pt x="138700" y="1361400"/>
                </a:lnTo>
                <a:lnTo>
                  <a:pt x="2107387" y="222673"/>
                </a:lnTo>
                <a:lnTo>
                  <a:pt x="1722420" y="0"/>
                </a:lnTo>
                <a:lnTo>
                  <a:pt x="1999436" y="0"/>
                </a:lnTo>
                <a:lnTo>
                  <a:pt x="2280549" y="162605"/>
                </a:lnTo>
                <a:cubicBezTo>
                  <a:pt x="2313720" y="181745"/>
                  <a:pt x="2325104" y="224155"/>
                  <a:pt x="2305953" y="257336"/>
                </a:cubicBezTo>
                <a:cubicBezTo>
                  <a:pt x="2299872" y="267889"/>
                  <a:pt x="2291101" y="276648"/>
                  <a:pt x="2280549" y="282740"/>
                </a:cubicBezTo>
                <a:lnTo>
                  <a:pt x="104026" y="1541710"/>
                </a:lnTo>
                <a:cubicBezTo>
                  <a:pt x="93484" y="1547802"/>
                  <a:pt x="81523" y="1551003"/>
                  <a:pt x="69351" y="1550992"/>
                </a:cubicBezTo>
                <a:cubicBezTo>
                  <a:pt x="31049" y="1550992"/>
                  <a:pt x="0" y="1519944"/>
                  <a:pt x="0" y="1481643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4B3BCACB-5880-460B-9606-8C433A9AF99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1724638" y="1331572"/>
            <a:ext cx="0" cy="1597708"/>
          </a:xfrm>
          <a:prstGeom prst="line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Freeform: Shape 21">
            <a:extLst>
              <a:ext uri="{FF2B5EF4-FFF2-40B4-BE49-F238E27FC236}">
                <a16:creationId xmlns:a16="http://schemas.microsoft.com/office/drawing/2014/main" id="{88853921-7BC9-4BDE-ACAB-133C683C82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005550" y="4112081"/>
            <a:ext cx="1186451" cy="1771650"/>
          </a:xfrm>
          <a:custGeom>
            <a:avLst/>
            <a:gdLst>
              <a:gd name="connsiteX0" fmla="*/ 61913 w 1186451"/>
              <a:gd name="connsiteY0" fmla="*/ 0 h 1771650"/>
              <a:gd name="connsiteX1" fmla="*/ 1186451 w 1186451"/>
              <a:gd name="connsiteY1" fmla="*/ 0 h 1771650"/>
              <a:gd name="connsiteX2" fmla="*/ 1186451 w 1186451"/>
              <a:gd name="connsiteY2" fmla="*/ 123825 h 1771650"/>
              <a:gd name="connsiteX3" fmla="*/ 123825 w 1186451"/>
              <a:gd name="connsiteY3" fmla="*/ 123825 h 1771650"/>
              <a:gd name="connsiteX4" fmla="*/ 123825 w 1186451"/>
              <a:gd name="connsiteY4" fmla="*/ 1647825 h 1771650"/>
              <a:gd name="connsiteX5" fmla="*/ 1186451 w 1186451"/>
              <a:gd name="connsiteY5" fmla="*/ 1647825 h 1771650"/>
              <a:gd name="connsiteX6" fmla="*/ 1186451 w 1186451"/>
              <a:gd name="connsiteY6" fmla="*/ 1771650 h 1771650"/>
              <a:gd name="connsiteX7" fmla="*/ 61913 w 1186451"/>
              <a:gd name="connsiteY7" fmla="*/ 1771650 h 1771650"/>
              <a:gd name="connsiteX8" fmla="*/ 0 w 1186451"/>
              <a:gd name="connsiteY8" fmla="*/ 1709738 h 1771650"/>
              <a:gd name="connsiteX9" fmla="*/ 0 w 1186451"/>
              <a:gd name="connsiteY9" fmla="*/ 61913 h 1771650"/>
              <a:gd name="connsiteX10" fmla="*/ 61913 w 1186451"/>
              <a:gd name="connsiteY10" fmla="*/ 0 h 17716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186451" h="1771650">
                <a:moveTo>
                  <a:pt x="61913" y="0"/>
                </a:moveTo>
                <a:lnTo>
                  <a:pt x="1186451" y="0"/>
                </a:lnTo>
                <a:lnTo>
                  <a:pt x="1186451" y="123825"/>
                </a:lnTo>
                <a:lnTo>
                  <a:pt x="123825" y="123825"/>
                </a:lnTo>
                <a:lnTo>
                  <a:pt x="123825" y="1647825"/>
                </a:lnTo>
                <a:lnTo>
                  <a:pt x="1186451" y="1647825"/>
                </a:lnTo>
                <a:lnTo>
                  <a:pt x="1186451" y="1771650"/>
                </a:lnTo>
                <a:lnTo>
                  <a:pt x="61913" y="1771650"/>
                </a:lnTo>
                <a:cubicBezTo>
                  <a:pt x="27719" y="1771650"/>
                  <a:pt x="0" y="1743932"/>
                  <a:pt x="0" y="1709738"/>
                </a:cubicBezTo>
                <a:lnTo>
                  <a:pt x="0" y="61913"/>
                </a:lnTo>
                <a:cubicBezTo>
                  <a:pt x="0" y="27719"/>
                  <a:pt x="27719" y="0"/>
                  <a:pt x="61913" y="0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EAA95AE-921B-48F2-A84B-C4C1152508F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1" y="6356350"/>
            <a:ext cx="1706216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FD88FC69-F230-43C3-B333-5C5C1596183F}" type="datetime1">
              <a:rPr lang="en-US" smtClean="0"/>
              <a:pPr>
                <a:spcAft>
                  <a:spcPts val="600"/>
                </a:spcAft>
              </a:pPr>
              <a:t>4/20/2020</a:t>
            </a:fld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0F321D3-4FBB-4E86-BD6B-347F88A5C8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780104" y="6356350"/>
            <a:ext cx="1573696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6D22F896-40B5-4ADD-8801-0D06FADFA095}" type="slidenum">
              <a:rPr lang="en-US" smtClean="0"/>
              <a:pPr>
                <a:spcAft>
                  <a:spcPts val="600"/>
                </a:spcAft>
              </a:pPr>
              <a:t>19</a:t>
            </a:fld>
            <a:endParaRPr lang="en-US" dirty="0"/>
          </a:p>
        </p:txBody>
      </p:sp>
      <p:sp>
        <p:nvSpPr>
          <p:cNvPr id="24" name="Arc 23">
            <a:extLst>
              <a:ext uri="{FF2B5EF4-FFF2-40B4-BE49-F238E27FC236}">
                <a16:creationId xmlns:a16="http://schemas.microsoft.com/office/drawing/2014/main" id="{09192968-3AE7-4470-A61C-97294BB9273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992895">
            <a:off x="6086940" y="4145122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6" name="Freeform: Shape 25">
            <a:extLst>
              <a:ext uri="{FF2B5EF4-FFF2-40B4-BE49-F238E27FC236}">
                <a16:creationId xmlns:a16="http://schemas.microsoft.com/office/drawing/2014/main" id="{3AB72E55-43E4-4356-BFE8-E2102CB0B50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821310" y="4962670"/>
            <a:ext cx="2643352" cy="1895331"/>
          </a:xfrm>
          <a:custGeom>
            <a:avLst/>
            <a:gdLst>
              <a:gd name="connsiteX0" fmla="*/ 1321676 w 2643352"/>
              <a:gd name="connsiteY0" fmla="*/ 0 h 1895331"/>
              <a:gd name="connsiteX1" fmla="*/ 2643352 w 2643352"/>
              <a:gd name="connsiteY1" fmla="*/ 1321676 h 1895331"/>
              <a:gd name="connsiteX2" fmla="*/ 2539488 w 2643352"/>
              <a:gd name="connsiteY2" fmla="*/ 1836132 h 1895331"/>
              <a:gd name="connsiteX3" fmla="*/ 2510970 w 2643352"/>
              <a:gd name="connsiteY3" fmla="*/ 1895331 h 1895331"/>
              <a:gd name="connsiteX4" fmla="*/ 132382 w 2643352"/>
              <a:gd name="connsiteY4" fmla="*/ 1895331 h 1895331"/>
              <a:gd name="connsiteX5" fmla="*/ 103864 w 2643352"/>
              <a:gd name="connsiteY5" fmla="*/ 1836132 h 1895331"/>
              <a:gd name="connsiteX6" fmla="*/ 0 w 2643352"/>
              <a:gd name="connsiteY6" fmla="*/ 1321676 h 1895331"/>
              <a:gd name="connsiteX7" fmla="*/ 1321676 w 2643352"/>
              <a:gd name="connsiteY7" fmla="*/ 0 h 18953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643352" h="1895331">
                <a:moveTo>
                  <a:pt x="1321676" y="0"/>
                </a:moveTo>
                <a:cubicBezTo>
                  <a:pt x="2051617" y="0"/>
                  <a:pt x="2643352" y="591735"/>
                  <a:pt x="2643352" y="1321676"/>
                </a:cubicBezTo>
                <a:cubicBezTo>
                  <a:pt x="2643352" y="1504161"/>
                  <a:pt x="2606369" y="1678009"/>
                  <a:pt x="2539488" y="1836132"/>
                </a:cubicBezTo>
                <a:lnTo>
                  <a:pt x="2510970" y="1895331"/>
                </a:lnTo>
                <a:lnTo>
                  <a:pt x="132382" y="1895331"/>
                </a:lnTo>
                <a:lnTo>
                  <a:pt x="103864" y="1836132"/>
                </a:lnTo>
                <a:cubicBezTo>
                  <a:pt x="36984" y="1678009"/>
                  <a:pt x="0" y="1504161"/>
                  <a:pt x="0" y="1321676"/>
                </a:cubicBezTo>
                <a:cubicBezTo>
                  <a:pt x="0" y="591735"/>
                  <a:pt x="591735" y="0"/>
                  <a:pt x="1321676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378058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7" name="Rectangle 36">
            <a:extLst>
              <a:ext uri="{FF2B5EF4-FFF2-40B4-BE49-F238E27FC236}">
                <a16:creationId xmlns:a16="http://schemas.microsoft.com/office/drawing/2014/main" id="{6A84B152-3496-4C52-AF08-97AFFC09DD2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6E8764C-0BA5-4BC2-B3E1-B2A91BD8AC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1" y="365125"/>
            <a:ext cx="5393360" cy="1325563"/>
          </a:xfrm>
        </p:spPr>
        <p:txBody>
          <a:bodyPr>
            <a:normAutofit/>
          </a:bodyPr>
          <a:lstStyle/>
          <a:p>
            <a:r>
              <a:rPr lang="en-US" dirty="0"/>
              <a:t>Today’s Focus</a:t>
            </a:r>
          </a:p>
        </p:txBody>
      </p:sp>
      <p:sp>
        <p:nvSpPr>
          <p:cNvPr id="39" name="Freeform: Shape 38">
            <a:extLst>
              <a:ext uri="{FF2B5EF4-FFF2-40B4-BE49-F238E27FC236}">
                <a16:creationId xmlns:a16="http://schemas.microsoft.com/office/drawing/2014/main" id="{6B2ADB95-0FA3-4BD7-A8AC-89D014A83E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198657" y="1"/>
            <a:ext cx="1155142" cy="625027"/>
          </a:xfrm>
          <a:custGeom>
            <a:avLst/>
            <a:gdLst>
              <a:gd name="connsiteX0" fmla="*/ 4784 w 1155142"/>
              <a:gd name="connsiteY0" fmla="*/ 0 h 625027"/>
              <a:gd name="connsiteX1" fmla="*/ 1150358 w 1155142"/>
              <a:gd name="connsiteY1" fmla="*/ 0 h 625027"/>
              <a:gd name="connsiteX2" fmla="*/ 1155142 w 1155142"/>
              <a:gd name="connsiteY2" fmla="*/ 47456 h 625027"/>
              <a:gd name="connsiteX3" fmla="*/ 577571 w 1155142"/>
              <a:gd name="connsiteY3" fmla="*/ 625027 h 625027"/>
              <a:gd name="connsiteX4" fmla="*/ 0 w 1155142"/>
              <a:gd name="connsiteY4" fmla="*/ 47456 h 6250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55142" h="625027">
                <a:moveTo>
                  <a:pt x="4784" y="0"/>
                </a:moveTo>
                <a:lnTo>
                  <a:pt x="1150358" y="0"/>
                </a:lnTo>
                <a:lnTo>
                  <a:pt x="1155142" y="47456"/>
                </a:lnTo>
                <a:cubicBezTo>
                  <a:pt x="1155142" y="366440"/>
                  <a:pt x="896555" y="625027"/>
                  <a:pt x="577571" y="625027"/>
                </a:cubicBezTo>
                <a:cubicBezTo>
                  <a:pt x="258587" y="625027"/>
                  <a:pt x="0" y="366440"/>
                  <a:pt x="0" y="47456"/>
                </a:cubicBezTo>
                <a:close/>
              </a:path>
            </a:pathLst>
          </a:custGeom>
          <a:solidFill>
            <a:schemeClr val="accent1">
              <a:alpha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41" name="Oval 40">
            <a:extLst>
              <a:ext uri="{FF2B5EF4-FFF2-40B4-BE49-F238E27FC236}">
                <a16:creationId xmlns:a16="http://schemas.microsoft.com/office/drawing/2014/main" id="{C924DBCE-E731-4B22-8181-A39C1D86276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808185" y="3423959"/>
            <a:ext cx="630884" cy="630884"/>
          </a:xfrm>
          <a:prstGeom prst="ellipse">
            <a:avLst/>
          </a:prstGeom>
          <a:noFill/>
          <a:ln w="1270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3" name="Freeform: Shape 42">
            <a:extLst>
              <a:ext uri="{FF2B5EF4-FFF2-40B4-BE49-F238E27FC236}">
                <a16:creationId xmlns:a16="http://schemas.microsoft.com/office/drawing/2014/main" id="{4CBF9756-6AC8-4C65-84DF-56FBFFA1D87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463438">
            <a:off x="7450227" y="5166682"/>
            <a:ext cx="1835725" cy="2024785"/>
          </a:xfrm>
          <a:custGeom>
            <a:avLst/>
            <a:gdLst>
              <a:gd name="connsiteX0" fmla="*/ 1801138 w 1835725"/>
              <a:gd name="connsiteY0" fmla="*/ 1622662 h 2024785"/>
              <a:gd name="connsiteX1" fmla="*/ 1835717 w 1835725"/>
              <a:gd name="connsiteY1" fmla="*/ 1680254 h 2024785"/>
              <a:gd name="connsiteX2" fmla="*/ 1812568 w 1835725"/>
              <a:gd name="connsiteY2" fmla="*/ 1877193 h 2024785"/>
              <a:gd name="connsiteX3" fmla="*/ 1776210 w 1835725"/>
              <a:gd name="connsiteY3" fmla="*/ 2024785 h 2024785"/>
              <a:gd name="connsiteX4" fmla="*/ 1655772 w 1835725"/>
              <a:gd name="connsiteY4" fmla="*/ 1983449 h 2024785"/>
              <a:gd name="connsiteX5" fmla="*/ 1687591 w 1835725"/>
              <a:gd name="connsiteY5" fmla="*/ 1854495 h 2024785"/>
              <a:gd name="connsiteX6" fmla="*/ 1708939 w 1835725"/>
              <a:gd name="connsiteY6" fmla="*/ 1673301 h 2024785"/>
              <a:gd name="connsiteX7" fmla="*/ 1778129 w 1835725"/>
              <a:gd name="connsiteY7" fmla="*/ 1615979 h 2024785"/>
              <a:gd name="connsiteX8" fmla="*/ 1801138 w 1835725"/>
              <a:gd name="connsiteY8" fmla="*/ 1622662 h 2024785"/>
              <a:gd name="connsiteX9" fmla="*/ 1585229 w 1835725"/>
              <a:gd name="connsiteY9" fmla="*/ 764759 h 2024785"/>
              <a:gd name="connsiteX10" fmla="*/ 1623024 w 1835725"/>
              <a:gd name="connsiteY10" fmla="*/ 792810 h 2024785"/>
              <a:gd name="connsiteX11" fmla="*/ 1777614 w 1835725"/>
              <a:gd name="connsiteY11" fmla="*/ 1157141 h 2024785"/>
              <a:gd name="connsiteX12" fmla="*/ 1733799 w 1835725"/>
              <a:gd name="connsiteY12" fmla="*/ 1235532 h 2024785"/>
              <a:gd name="connsiteX13" fmla="*/ 1716464 w 1835725"/>
              <a:gd name="connsiteY13" fmla="*/ 1237722 h 2024785"/>
              <a:gd name="connsiteX14" fmla="*/ 1716464 w 1835725"/>
              <a:gd name="connsiteY14" fmla="*/ 1237913 h 2024785"/>
              <a:gd name="connsiteX15" fmla="*/ 1655409 w 1835725"/>
              <a:gd name="connsiteY15" fmla="*/ 1191717 h 2024785"/>
              <a:gd name="connsiteX16" fmla="*/ 1513200 w 1835725"/>
              <a:gd name="connsiteY16" fmla="*/ 856627 h 2024785"/>
              <a:gd name="connsiteX17" fmla="*/ 1538499 w 1835725"/>
              <a:gd name="connsiteY17" fmla="*/ 770415 h 2024785"/>
              <a:gd name="connsiteX18" fmla="*/ 1585229 w 1835725"/>
              <a:gd name="connsiteY18" fmla="*/ 764759 h 2024785"/>
              <a:gd name="connsiteX19" fmla="*/ 477919 w 1835725"/>
              <a:gd name="connsiteY19" fmla="*/ 21437 h 2024785"/>
              <a:gd name="connsiteX20" fmla="*/ 509236 w 1835725"/>
              <a:gd name="connsiteY20" fmla="*/ 84182 h 2024785"/>
              <a:gd name="connsiteX21" fmla="*/ 445829 w 1835725"/>
              <a:gd name="connsiteY21" fmla="*/ 139871 h 2024785"/>
              <a:gd name="connsiteX22" fmla="*/ 437447 w 1835725"/>
              <a:gd name="connsiteY22" fmla="*/ 139395 h 2024785"/>
              <a:gd name="connsiteX23" fmla="*/ 73211 w 1835725"/>
              <a:gd name="connsiteY23" fmla="*/ 137204 h 2024785"/>
              <a:gd name="connsiteX24" fmla="*/ 749 w 1835725"/>
              <a:gd name="connsiteY24" fmla="*/ 84082 h 2024785"/>
              <a:gd name="connsiteX25" fmla="*/ 53871 w 1835725"/>
              <a:gd name="connsiteY25" fmla="*/ 11621 h 2024785"/>
              <a:gd name="connsiteX26" fmla="*/ 58352 w 1835725"/>
              <a:gd name="connsiteY26" fmla="*/ 11093 h 2024785"/>
              <a:gd name="connsiteX27" fmla="*/ 454020 w 1835725"/>
              <a:gd name="connsiteY27" fmla="*/ 13474 h 2024785"/>
              <a:gd name="connsiteX28" fmla="*/ 477919 w 1835725"/>
              <a:gd name="connsiteY28" fmla="*/ 21437 h 2024785"/>
              <a:gd name="connsiteX29" fmla="*/ 957797 w 1835725"/>
              <a:gd name="connsiteY29" fmla="*/ 167970 h 2024785"/>
              <a:gd name="connsiteX30" fmla="*/ 1286982 w 1835725"/>
              <a:gd name="connsiteY30" fmla="*/ 387616 h 2024785"/>
              <a:gd name="connsiteX31" fmla="*/ 1293725 w 1835725"/>
              <a:gd name="connsiteY31" fmla="*/ 477075 h 2024785"/>
              <a:gd name="connsiteX32" fmla="*/ 1245453 w 1835725"/>
              <a:gd name="connsiteY32" fmla="*/ 499154 h 2024785"/>
              <a:gd name="connsiteX33" fmla="*/ 1245167 w 1835725"/>
              <a:gd name="connsiteY33" fmla="*/ 499154 h 2024785"/>
              <a:gd name="connsiteX34" fmla="*/ 1203638 w 1835725"/>
              <a:gd name="connsiteY34" fmla="*/ 484104 h 2024785"/>
              <a:gd name="connsiteX35" fmla="*/ 900647 w 1835725"/>
              <a:gd name="connsiteY35" fmla="*/ 281508 h 2024785"/>
              <a:gd name="connsiteX36" fmla="*/ 872454 w 1835725"/>
              <a:gd name="connsiteY36" fmla="*/ 196164 h 2024785"/>
              <a:gd name="connsiteX37" fmla="*/ 957797 w 1835725"/>
              <a:gd name="connsiteY37" fmla="*/ 167970 h 20247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</a:cxnLst>
            <a:rect l="l" t="t" r="r" b="b"/>
            <a:pathLst>
              <a:path w="1835725" h="2024785">
                <a:moveTo>
                  <a:pt x="1801138" y="1622662"/>
                </a:moveTo>
                <a:cubicBezTo>
                  <a:pt x="1822105" y="1633400"/>
                  <a:pt x="1836117" y="1655372"/>
                  <a:pt x="1835717" y="1680254"/>
                </a:cubicBezTo>
                <a:cubicBezTo>
                  <a:pt x="1832093" y="1746382"/>
                  <a:pt x="1824354" y="1812154"/>
                  <a:pt x="1812568" y="1877193"/>
                </a:cubicBezTo>
                <a:lnTo>
                  <a:pt x="1776210" y="2024785"/>
                </a:lnTo>
                <a:lnTo>
                  <a:pt x="1655772" y="1983449"/>
                </a:lnTo>
                <a:lnTo>
                  <a:pt x="1687591" y="1854495"/>
                </a:lnTo>
                <a:cubicBezTo>
                  <a:pt x="1698455" y="1794657"/>
                  <a:pt x="1705590" y="1734142"/>
                  <a:pt x="1708939" y="1673301"/>
                </a:cubicBezTo>
                <a:cubicBezTo>
                  <a:pt x="1712216" y="1638363"/>
                  <a:pt x="1743190" y="1612703"/>
                  <a:pt x="1778129" y="1615979"/>
                </a:cubicBezTo>
                <a:cubicBezTo>
                  <a:pt x="1786387" y="1616753"/>
                  <a:pt x="1794149" y="1619084"/>
                  <a:pt x="1801138" y="1622662"/>
                </a:cubicBezTo>
                <a:close/>
                <a:moveTo>
                  <a:pt x="1585229" y="764759"/>
                </a:moveTo>
                <a:cubicBezTo>
                  <a:pt x="1600438" y="768789"/>
                  <a:pt x="1614156" y="778436"/>
                  <a:pt x="1623024" y="792810"/>
                </a:cubicBezTo>
                <a:cubicBezTo>
                  <a:pt x="1689575" y="907319"/>
                  <a:pt x="1741505" y="1029715"/>
                  <a:pt x="1777614" y="1157141"/>
                </a:cubicBezTo>
                <a:cubicBezTo>
                  <a:pt x="1787149" y="1190888"/>
                  <a:pt x="1767537" y="1225969"/>
                  <a:pt x="1733799" y="1235532"/>
                </a:cubicBezTo>
                <a:cubicBezTo>
                  <a:pt x="1728151" y="1237046"/>
                  <a:pt x="1722312" y="1237780"/>
                  <a:pt x="1716464" y="1237722"/>
                </a:cubicBezTo>
                <a:lnTo>
                  <a:pt x="1716464" y="1237913"/>
                </a:lnTo>
                <a:cubicBezTo>
                  <a:pt x="1688070" y="1237913"/>
                  <a:pt x="1663124" y="1219044"/>
                  <a:pt x="1655409" y="1191717"/>
                </a:cubicBezTo>
                <a:cubicBezTo>
                  <a:pt x="1622214" y="1074512"/>
                  <a:pt x="1574437" y="961936"/>
                  <a:pt x="1513200" y="856627"/>
                </a:cubicBezTo>
                <a:cubicBezTo>
                  <a:pt x="1496379" y="825834"/>
                  <a:pt x="1507704" y="787236"/>
                  <a:pt x="1538499" y="770415"/>
                </a:cubicBezTo>
                <a:cubicBezTo>
                  <a:pt x="1553325" y="762319"/>
                  <a:pt x="1570022" y="760730"/>
                  <a:pt x="1585229" y="764759"/>
                </a:cubicBezTo>
                <a:close/>
                <a:moveTo>
                  <a:pt x="477919" y="21437"/>
                </a:moveTo>
                <a:cubicBezTo>
                  <a:pt x="499341" y="33775"/>
                  <a:pt x="512445" y="58102"/>
                  <a:pt x="509236" y="84182"/>
                </a:cubicBezTo>
                <a:cubicBezTo>
                  <a:pt x="505303" y="116151"/>
                  <a:pt x="478038" y="140098"/>
                  <a:pt x="445829" y="139871"/>
                </a:cubicBezTo>
                <a:cubicBezTo>
                  <a:pt x="443027" y="139899"/>
                  <a:pt x="440227" y="139740"/>
                  <a:pt x="437447" y="139395"/>
                </a:cubicBezTo>
                <a:cubicBezTo>
                  <a:pt x="316592" y="123615"/>
                  <a:pt x="194247" y="122878"/>
                  <a:pt x="73211" y="137204"/>
                </a:cubicBezTo>
                <a:cubicBezTo>
                  <a:pt x="38532" y="142545"/>
                  <a:pt x="6090" y="118762"/>
                  <a:pt x="749" y="84082"/>
                </a:cubicBezTo>
                <a:cubicBezTo>
                  <a:pt x="-4591" y="49403"/>
                  <a:pt x="19192" y="16961"/>
                  <a:pt x="53871" y="11621"/>
                </a:cubicBezTo>
                <a:cubicBezTo>
                  <a:pt x="55358" y="11392"/>
                  <a:pt x="56852" y="11216"/>
                  <a:pt x="58352" y="11093"/>
                </a:cubicBezTo>
                <a:cubicBezTo>
                  <a:pt x="189834" y="-4456"/>
                  <a:pt x="322735" y="-3656"/>
                  <a:pt x="454020" y="13474"/>
                </a:cubicBezTo>
                <a:cubicBezTo>
                  <a:pt x="462713" y="14543"/>
                  <a:pt x="470778" y="17324"/>
                  <a:pt x="477919" y="21437"/>
                </a:cubicBezTo>
                <a:close/>
                <a:moveTo>
                  <a:pt x="957797" y="167970"/>
                </a:moveTo>
                <a:cubicBezTo>
                  <a:pt x="1076184" y="227289"/>
                  <a:pt x="1186759" y="301068"/>
                  <a:pt x="1286982" y="387616"/>
                </a:cubicBezTo>
                <a:cubicBezTo>
                  <a:pt x="1313547" y="410457"/>
                  <a:pt x="1316566" y="450510"/>
                  <a:pt x="1293725" y="477075"/>
                </a:cubicBezTo>
                <a:cubicBezTo>
                  <a:pt x="1281638" y="491137"/>
                  <a:pt x="1263998" y="499204"/>
                  <a:pt x="1245453" y="499154"/>
                </a:cubicBezTo>
                <a:lnTo>
                  <a:pt x="1245167" y="499154"/>
                </a:lnTo>
                <a:cubicBezTo>
                  <a:pt x="1229965" y="499301"/>
                  <a:pt x="1215220" y="493956"/>
                  <a:pt x="1203638" y="484104"/>
                </a:cubicBezTo>
                <a:cubicBezTo>
                  <a:pt x="1111407" y="404300"/>
                  <a:pt x="1009633" y="336248"/>
                  <a:pt x="900647" y="281508"/>
                </a:cubicBezTo>
                <a:cubicBezTo>
                  <a:pt x="869295" y="265726"/>
                  <a:pt x="856672" y="227516"/>
                  <a:pt x="872454" y="196164"/>
                </a:cubicBezTo>
                <a:cubicBezTo>
                  <a:pt x="888235" y="164811"/>
                  <a:pt x="926445" y="152188"/>
                  <a:pt x="957797" y="167970"/>
                </a:cubicBezTo>
                <a:close/>
              </a:path>
            </a:pathLst>
          </a:custGeom>
          <a:solidFill>
            <a:schemeClr val="accent4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6A16DF02-4D9A-43F0-B4A3-90BF8F4AB4D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5000"/>
          <a:stretch/>
        </p:blipFill>
        <p:spPr>
          <a:xfrm>
            <a:off x="7751975" y="1075239"/>
            <a:ext cx="4128603" cy="4128603"/>
          </a:xfrm>
          <a:custGeom>
            <a:avLst/>
            <a:gdLst/>
            <a:ahLst/>
            <a:cxnLst/>
            <a:rect l="l" t="t" r="r" b="b"/>
            <a:pathLst>
              <a:path w="2663168" h="2663168">
                <a:moveTo>
                  <a:pt x="1331584" y="0"/>
                </a:moveTo>
                <a:cubicBezTo>
                  <a:pt x="2066998" y="0"/>
                  <a:pt x="2663168" y="596170"/>
                  <a:pt x="2663168" y="1331584"/>
                </a:cubicBezTo>
                <a:cubicBezTo>
                  <a:pt x="2663168" y="2066998"/>
                  <a:pt x="2066998" y="2663168"/>
                  <a:pt x="1331584" y="2663168"/>
                </a:cubicBezTo>
                <a:cubicBezTo>
                  <a:pt x="596170" y="2663168"/>
                  <a:pt x="0" y="2066998"/>
                  <a:pt x="0" y="1331584"/>
                </a:cubicBezTo>
                <a:cubicBezTo>
                  <a:pt x="0" y="596170"/>
                  <a:pt x="596170" y="0"/>
                  <a:pt x="1331584" y="0"/>
                </a:cubicBezTo>
                <a:close/>
              </a:path>
            </a:pathLst>
          </a:custGeom>
        </p:spPr>
      </p:pic>
      <p:sp>
        <p:nvSpPr>
          <p:cNvPr id="45" name="Freeform: Shape 44">
            <a:extLst>
              <a:ext uri="{FF2B5EF4-FFF2-40B4-BE49-F238E27FC236}">
                <a16:creationId xmlns:a16="http://schemas.microsoft.com/office/drawing/2014/main" id="{2D385988-EAAF-4C27-AF8A-2BFBECAF3D4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749602" y="1"/>
            <a:ext cx="2066948" cy="1621879"/>
          </a:xfrm>
          <a:custGeom>
            <a:avLst/>
            <a:gdLst>
              <a:gd name="connsiteX0" fmla="*/ 0 w 2066948"/>
              <a:gd name="connsiteY0" fmla="*/ 0 h 1621879"/>
              <a:gd name="connsiteX1" fmla="*/ 123825 w 2066948"/>
              <a:gd name="connsiteY1" fmla="*/ 0 h 1621879"/>
              <a:gd name="connsiteX2" fmla="*/ 123825 w 2066948"/>
              <a:gd name="connsiteY2" fmla="*/ 1452620 h 1621879"/>
              <a:gd name="connsiteX3" fmla="*/ 1881378 w 2066948"/>
              <a:gd name="connsiteY3" fmla="*/ 436017 h 1621879"/>
              <a:gd name="connsiteX4" fmla="*/ 1127572 w 2066948"/>
              <a:gd name="connsiteY4" fmla="*/ 0 h 1621879"/>
              <a:gd name="connsiteX5" fmla="*/ 1374887 w 2066948"/>
              <a:gd name="connsiteY5" fmla="*/ 0 h 1621879"/>
              <a:gd name="connsiteX6" fmla="*/ 2035969 w 2066948"/>
              <a:gd name="connsiteY6" fmla="*/ 382391 h 1621879"/>
              <a:gd name="connsiteX7" fmla="*/ 2058648 w 2066948"/>
              <a:gd name="connsiteY7" fmla="*/ 466963 h 1621879"/>
              <a:gd name="connsiteX8" fmla="*/ 2035969 w 2066948"/>
              <a:gd name="connsiteY8" fmla="*/ 489642 h 1621879"/>
              <a:gd name="connsiteX9" fmla="*/ 92869 w 2066948"/>
              <a:gd name="connsiteY9" fmla="*/ 1613592 h 1621879"/>
              <a:gd name="connsiteX10" fmla="*/ 61913 w 2066948"/>
              <a:gd name="connsiteY10" fmla="*/ 1621879 h 1621879"/>
              <a:gd name="connsiteX11" fmla="*/ 0 w 2066948"/>
              <a:gd name="connsiteY11" fmla="*/ 1559967 h 16218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066948" h="1621879">
                <a:moveTo>
                  <a:pt x="0" y="0"/>
                </a:moveTo>
                <a:lnTo>
                  <a:pt x="123825" y="0"/>
                </a:lnTo>
                <a:lnTo>
                  <a:pt x="123825" y="1452620"/>
                </a:lnTo>
                <a:lnTo>
                  <a:pt x="1881378" y="436017"/>
                </a:lnTo>
                <a:lnTo>
                  <a:pt x="1127572" y="0"/>
                </a:lnTo>
                <a:lnTo>
                  <a:pt x="1374887" y="0"/>
                </a:lnTo>
                <a:lnTo>
                  <a:pt x="2035969" y="382391"/>
                </a:lnTo>
                <a:cubicBezTo>
                  <a:pt x="2065582" y="399479"/>
                  <a:pt x="2075745" y="437340"/>
                  <a:pt x="2058648" y="466963"/>
                </a:cubicBezTo>
                <a:cubicBezTo>
                  <a:pt x="2053219" y="476384"/>
                  <a:pt x="2045389" y="484204"/>
                  <a:pt x="2035969" y="489642"/>
                </a:cubicBezTo>
                <a:lnTo>
                  <a:pt x="92869" y="1613592"/>
                </a:lnTo>
                <a:cubicBezTo>
                  <a:pt x="83458" y="1619031"/>
                  <a:pt x="72780" y="1621889"/>
                  <a:pt x="61913" y="1621879"/>
                </a:cubicBezTo>
                <a:cubicBezTo>
                  <a:pt x="27719" y="1621879"/>
                  <a:pt x="0" y="1594161"/>
                  <a:pt x="0" y="1559967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cxnSp>
        <p:nvCxnSpPr>
          <p:cNvPr id="47" name="Straight Connector 46">
            <a:extLst>
              <a:ext uri="{FF2B5EF4-FFF2-40B4-BE49-F238E27FC236}">
                <a16:creationId xmlns:a16="http://schemas.microsoft.com/office/drawing/2014/main" id="{43621FD4-D14D-45D5-9A57-9A2DE5EA59C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2138745" y="1027906"/>
            <a:ext cx="0" cy="1597708"/>
          </a:xfrm>
          <a:prstGeom prst="line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EC89ACB-1E88-4ED9-A438-7F491797A11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1332123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4849F3BD-97CF-4E06-A093-6655F57700C6}" type="datetime1">
              <a:rPr lang="en-US" smtClean="0"/>
              <a:t>4/20/2020</a:t>
            </a:fld>
            <a:endParaRPr lang="en-US" dirty="0"/>
          </a:p>
        </p:txBody>
      </p:sp>
      <p:sp>
        <p:nvSpPr>
          <p:cNvPr id="49" name="Freeform: Shape 48">
            <a:extLst>
              <a:ext uri="{FF2B5EF4-FFF2-40B4-BE49-F238E27FC236}">
                <a16:creationId xmlns:a16="http://schemas.microsoft.com/office/drawing/2014/main" id="{B621D332-7329-4994-8836-C429A51B754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809527" y="6033795"/>
            <a:ext cx="1991064" cy="824205"/>
          </a:xfrm>
          <a:custGeom>
            <a:avLst/>
            <a:gdLst>
              <a:gd name="connsiteX0" fmla="*/ 995532 w 1991064"/>
              <a:gd name="connsiteY0" fmla="*/ 0 h 824205"/>
              <a:gd name="connsiteX1" fmla="*/ 1984823 w 1991064"/>
              <a:gd name="connsiteY1" fmla="*/ 784423 h 824205"/>
              <a:gd name="connsiteX2" fmla="*/ 1991064 w 1991064"/>
              <a:gd name="connsiteY2" fmla="*/ 824205 h 824205"/>
              <a:gd name="connsiteX3" fmla="*/ 0 w 1991064"/>
              <a:gd name="connsiteY3" fmla="*/ 824205 h 824205"/>
              <a:gd name="connsiteX4" fmla="*/ 6241 w 1991064"/>
              <a:gd name="connsiteY4" fmla="*/ 784423 h 824205"/>
              <a:gd name="connsiteX5" fmla="*/ 995532 w 1991064"/>
              <a:gd name="connsiteY5" fmla="*/ 0 h 8242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991064" h="824205">
                <a:moveTo>
                  <a:pt x="995532" y="0"/>
                </a:moveTo>
                <a:cubicBezTo>
                  <a:pt x="1483521" y="0"/>
                  <a:pt x="1890663" y="336754"/>
                  <a:pt x="1984823" y="784423"/>
                </a:cubicBezTo>
                <a:lnTo>
                  <a:pt x="1991064" y="824205"/>
                </a:lnTo>
                <a:lnTo>
                  <a:pt x="0" y="824205"/>
                </a:lnTo>
                <a:lnTo>
                  <a:pt x="6241" y="784423"/>
                </a:lnTo>
                <a:cubicBezTo>
                  <a:pt x="100402" y="336754"/>
                  <a:pt x="507544" y="0"/>
                  <a:pt x="995532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396DDFE-0E6B-4546-B7DA-FDE4CC5EFE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6D22F896-40B5-4ADD-8801-0D06FADFA095}" type="slidenum">
              <a:rPr lang="en-US"/>
              <a:pPr>
                <a:spcAft>
                  <a:spcPts val="600"/>
                </a:spcAft>
              </a:pPr>
              <a:t>2</a:t>
            </a:fld>
            <a:endParaRPr lang="en-US" dirty="0"/>
          </a:p>
        </p:txBody>
      </p:sp>
      <p:sp>
        <p:nvSpPr>
          <p:cNvPr id="51" name="Freeform: Shape 50">
            <a:extLst>
              <a:ext uri="{FF2B5EF4-FFF2-40B4-BE49-F238E27FC236}">
                <a16:creationId xmlns:a16="http://schemas.microsoft.com/office/drawing/2014/main" id="{2D20F754-35A9-4508-BE3C-C59996D1437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851696" y="5519196"/>
            <a:ext cx="1340305" cy="1338805"/>
          </a:xfrm>
          <a:custGeom>
            <a:avLst/>
            <a:gdLst>
              <a:gd name="connsiteX0" fmla="*/ 61913 w 1340305"/>
              <a:gd name="connsiteY0" fmla="*/ 0 h 1338805"/>
              <a:gd name="connsiteX1" fmla="*/ 1340305 w 1340305"/>
              <a:gd name="connsiteY1" fmla="*/ 0 h 1338805"/>
              <a:gd name="connsiteX2" fmla="*/ 1340305 w 1340305"/>
              <a:gd name="connsiteY2" fmla="*/ 123825 h 1338805"/>
              <a:gd name="connsiteX3" fmla="*/ 123825 w 1340305"/>
              <a:gd name="connsiteY3" fmla="*/ 123825 h 1338805"/>
              <a:gd name="connsiteX4" fmla="*/ 123825 w 1340305"/>
              <a:gd name="connsiteY4" fmla="*/ 1338805 h 1338805"/>
              <a:gd name="connsiteX5" fmla="*/ 0 w 1340305"/>
              <a:gd name="connsiteY5" fmla="*/ 1338805 h 1338805"/>
              <a:gd name="connsiteX6" fmla="*/ 0 w 1340305"/>
              <a:gd name="connsiteY6" fmla="*/ 61913 h 1338805"/>
              <a:gd name="connsiteX7" fmla="*/ 61913 w 1340305"/>
              <a:gd name="connsiteY7" fmla="*/ 0 h 13388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340305" h="1338805">
                <a:moveTo>
                  <a:pt x="61913" y="0"/>
                </a:moveTo>
                <a:lnTo>
                  <a:pt x="1340305" y="0"/>
                </a:lnTo>
                <a:lnTo>
                  <a:pt x="1340305" y="123825"/>
                </a:lnTo>
                <a:lnTo>
                  <a:pt x="123825" y="123825"/>
                </a:lnTo>
                <a:lnTo>
                  <a:pt x="123825" y="1338805"/>
                </a:lnTo>
                <a:lnTo>
                  <a:pt x="0" y="1338805"/>
                </a:lnTo>
                <a:lnTo>
                  <a:pt x="0" y="61913"/>
                </a:lnTo>
                <a:cubicBezTo>
                  <a:pt x="0" y="27719"/>
                  <a:pt x="27719" y="0"/>
                  <a:pt x="61913" y="0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84B88D5C-30DE-4D59-A6E6-FD073D17CCD4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4589722"/>
              </p:ext>
            </p:extLst>
          </p:nvPr>
        </p:nvGraphicFramePr>
        <p:xfrm>
          <a:off x="838200" y="1825625"/>
          <a:ext cx="5393361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301620089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F837543A-6020-4505-A233-C9DB4BF740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D28D297F-1AD1-4C1F-87B5-1D87112510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5558489" cy="1325563"/>
          </a:xfrm>
        </p:spPr>
        <p:txBody>
          <a:bodyPr>
            <a:normAutofit/>
          </a:bodyPr>
          <a:lstStyle/>
          <a:p>
            <a:r>
              <a:rPr lang="en-US" dirty="0"/>
              <a:t>Issues of Employee Eligibility</a:t>
            </a:r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35B16301-FB18-48BA-A6DD-C37CAF6F9A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208695" y="1"/>
            <a:ext cx="1135066" cy="477997"/>
          </a:xfrm>
          <a:custGeom>
            <a:avLst/>
            <a:gdLst>
              <a:gd name="connsiteX0" fmla="*/ 0 w 1135066"/>
              <a:gd name="connsiteY0" fmla="*/ 0 h 477997"/>
              <a:gd name="connsiteX1" fmla="*/ 1135066 w 1135066"/>
              <a:gd name="connsiteY1" fmla="*/ 0 h 477997"/>
              <a:gd name="connsiteX2" fmla="*/ 1133370 w 1135066"/>
              <a:gd name="connsiteY2" fmla="*/ 16827 h 477997"/>
              <a:gd name="connsiteX3" fmla="*/ 567533 w 1135066"/>
              <a:gd name="connsiteY3" fmla="*/ 477997 h 477997"/>
              <a:gd name="connsiteX4" fmla="*/ 1696 w 1135066"/>
              <a:gd name="connsiteY4" fmla="*/ 16827 h 47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163A8AE5-7B7E-47CE-B5A4-8BACD226896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5558489" cy="4351338"/>
          </a:xfrm>
        </p:spPr>
        <p:txBody>
          <a:bodyPr>
            <a:normAutofit/>
          </a:bodyPr>
          <a:lstStyle/>
          <a:p>
            <a:r>
              <a:rPr lang="en-US" dirty="0"/>
              <a:t>Full time – no change but please be sure your TE guidelines outline how long the employee must be employed before she is eligible</a:t>
            </a:r>
          </a:p>
          <a:p>
            <a:r>
              <a:rPr lang="en-US" dirty="0"/>
              <a:t>Less than full time – if always eligible in this status – refer to your guidelines again make sure your TE guidelines outline how long the employee must be employed before she is eligible</a:t>
            </a: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C3C0D90E-074A-4F52-9B11-B52BEF4BCBE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821310" y="2624479"/>
            <a:ext cx="812427" cy="812427"/>
          </a:xfrm>
          <a:prstGeom prst="ellipse">
            <a:avLst/>
          </a:prstGeom>
          <a:noFill/>
          <a:ln w="127000"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Block Arc 15">
            <a:extLst>
              <a:ext uri="{FF2B5EF4-FFF2-40B4-BE49-F238E27FC236}">
                <a16:creationId xmlns:a16="http://schemas.microsoft.com/office/drawing/2014/main" id="{CABBD4C1-E6F8-46F6-8152-A8A97490BF4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8912417" y="1218531"/>
            <a:ext cx="2387600" cy="2387600"/>
          </a:xfrm>
          <a:prstGeom prst="blockArc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83BA5EF5-1FE9-4BF9-83BB-269BCDDF61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821310" y="0"/>
            <a:ext cx="2315251" cy="1550992"/>
          </a:xfrm>
          <a:custGeom>
            <a:avLst/>
            <a:gdLst>
              <a:gd name="connsiteX0" fmla="*/ 0 w 2315251"/>
              <a:gd name="connsiteY0" fmla="*/ 0 h 1550992"/>
              <a:gd name="connsiteX1" fmla="*/ 138700 w 2315251"/>
              <a:gd name="connsiteY1" fmla="*/ 0 h 1550992"/>
              <a:gd name="connsiteX2" fmla="*/ 138700 w 2315251"/>
              <a:gd name="connsiteY2" fmla="*/ 1361400 h 1550992"/>
              <a:gd name="connsiteX3" fmla="*/ 2107387 w 2315251"/>
              <a:gd name="connsiteY3" fmla="*/ 222673 h 1550992"/>
              <a:gd name="connsiteX4" fmla="*/ 1722420 w 2315251"/>
              <a:gd name="connsiteY4" fmla="*/ 0 h 1550992"/>
              <a:gd name="connsiteX5" fmla="*/ 1999436 w 2315251"/>
              <a:gd name="connsiteY5" fmla="*/ 0 h 1550992"/>
              <a:gd name="connsiteX6" fmla="*/ 2280549 w 2315251"/>
              <a:gd name="connsiteY6" fmla="*/ 162605 h 1550992"/>
              <a:gd name="connsiteX7" fmla="*/ 2305953 w 2315251"/>
              <a:gd name="connsiteY7" fmla="*/ 257336 h 1550992"/>
              <a:gd name="connsiteX8" fmla="*/ 2280549 w 2315251"/>
              <a:gd name="connsiteY8" fmla="*/ 282740 h 1550992"/>
              <a:gd name="connsiteX9" fmla="*/ 104026 w 2315251"/>
              <a:gd name="connsiteY9" fmla="*/ 1541710 h 1550992"/>
              <a:gd name="connsiteX10" fmla="*/ 69351 w 2315251"/>
              <a:gd name="connsiteY10" fmla="*/ 1550992 h 1550992"/>
              <a:gd name="connsiteX11" fmla="*/ 0 w 2315251"/>
              <a:gd name="connsiteY11" fmla="*/ 1481643 h 15509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315251" h="1550992">
                <a:moveTo>
                  <a:pt x="0" y="0"/>
                </a:moveTo>
                <a:lnTo>
                  <a:pt x="138700" y="0"/>
                </a:lnTo>
                <a:lnTo>
                  <a:pt x="138700" y="1361400"/>
                </a:lnTo>
                <a:lnTo>
                  <a:pt x="2107387" y="222673"/>
                </a:lnTo>
                <a:lnTo>
                  <a:pt x="1722420" y="0"/>
                </a:lnTo>
                <a:lnTo>
                  <a:pt x="1999436" y="0"/>
                </a:lnTo>
                <a:lnTo>
                  <a:pt x="2280549" y="162605"/>
                </a:lnTo>
                <a:cubicBezTo>
                  <a:pt x="2313720" y="181745"/>
                  <a:pt x="2325104" y="224155"/>
                  <a:pt x="2305953" y="257336"/>
                </a:cubicBezTo>
                <a:cubicBezTo>
                  <a:pt x="2299872" y="267889"/>
                  <a:pt x="2291101" y="276648"/>
                  <a:pt x="2280549" y="282740"/>
                </a:cubicBezTo>
                <a:lnTo>
                  <a:pt x="104026" y="1541710"/>
                </a:lnTo>
                <a:cubicBezTo>
                  <a:pt x="93484" y="1547802"/>
                  <a:pt x="81523" y="1551003"/>
                  <a:pt x="69351" y="1550992"/>
                </a:cubicBezTo>
                <a:cubicBezTo>
                  <a:pt x="31049" y="1550992"/>
                  <a:pt x="0" y="1519944"/>
                  <a:pt x="0" y="1481643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4B3BCACB-5880-460B-9606-8C433A9AF99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1724638" y="1331572"/>
            <a:ext cx="0" cy="1597708"/>
          </a:xfrm>
          <a:prstGeom prst="line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Freeform: Shape 21">
            <a:extLst>
              <a:ext uri="{FF2B5EF4-FFF2-40B4-BE49-F238E27FC236}">
                <a16:creationId xmlns:a16="http://schemas.microsoft.com/office/drawing/2014/main" id="{88853921-7BC9-4BDE-ACAB-133C683C82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005550" y="4112081"/>
            <a:ext cx="1186451" cy="1771650"/>
          </a:xfrm>
          <a:custGeom>
            <a:avLst/>
            <a:gdLst>
              <a:gd name="connsiteX0" fmla="*/ 61913 w 1186451"/>
              <a:gd name="connsiteY0" fmla="*/ 0 h 1771650"/>
              <a:gd name="connsiteX1" fmla="*/ 1186451 w 1186451"/>
              <a:gd name="connsiteY1" fmla="*/ 0 h 1771650"/>
              <a:gd name="connsiteX2" fmla="*/ 1186451 w 1186451"/>
              <a:gd name="connsiteY2" fmla="*/ 123825 h 1771650"/>
              <a:gd name="connsiteX3" fmla="*/ 123825 w 1186451"/>
              <a:gd name="connsiteY3" fmla="*/ 123825 h 1771650"/>
              <a:gd name="connsiteX4" fmla="*/ 123825 w 1186451"/>
              <a:gd name="connsiteY4" fmla="*/ 1647825 h 1771650"/>
              <a:gd name="connsiteX5" fmla="*/ 1186451 w 1186451"/>
              <a:gd name="connsiteY5" fmla="*/ 1647825 h 1771650"/>
              <a:gd name="connsiteX6" fmla="*/ 1186451 w 1186451"/>
              <a:gd name="connsiteY6" fmla="*/ 1771650 h 1771650"/>
              <a:gd name="connsiteX7" fmla="*/ 61913 w 1186451"/>
              <a:gd name="connsiteY7" fmla="*/ 1771650 h 1771650"/>
              <a:gd name="connsiteX8" fmla="*/ 0 w 1186451"/>
              <a:gd name="connsiteY8" fmla="*/ 1709738 h 1771650"/>
              <a:gd name="connsiteX9" fmla="*/ 0 w 1186451"/>
              <a:gd name="connsiteY9" fmla="*/ 61913 h 1771650"/>
              <a:gd name="connsiteX10" fmla="*/ 61913 w 1186451"/>
              <a:gd name="connsiteY10" fmla="*/ 0 h 17716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186451" h="1771650">
                <a:moveTo>
                  <a:pt x="61913" y="0"/>
                </a:moveTo>
                <a:lnTo>
                  <a:pt x="1186451" y="0"/>
                </a:lnTo>
                <a:lnTo>
                  <a:pt x="1186451" y="123825"/>
                </a:lnTo>
                <a:lnTo>
                  <a:pt x="123825" y="123825"/>
                </a:lnTo>
                <a:lnTo>
                  <a:pt x="123825" y="1647825"/>
                </a:lnTo>
                <a:lnTo>
                  <a:pt x="1186451" y="1647825"/>
                </a:lnTo>
                <a:lnTo>
                  <a:pt x="1186451" y="1771650"/>
                </a:lnTo>
                <a:lnTo>
                  <a:pt x="61913" y="1771650"/>
                </a:lnTo>
                <a:cubicBezTo>
                  <a:pt x="27719" y="1771650"/>
                  <a:pt x="0" y="1743932"/>
                  <a:pt x="0" y="1709738"/>
                </a:cubicBezTo>
                <a:lnTo>
                  <a:pt x="0" y="61913"/>
                </a:lnTo>
                <a:cubicBezTo>
                  <a:pt x="0" y="27719"/>
                  <a:pt x="27719" y="0"/>
                  <a:pt x="61913" y="0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91AAF72-A038-4D1C-8A0C-55CF872C593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1" y="6356350"/>
            <a:ext cx="1706216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FD88FC69-F230-43C3-B333-5C5C1596183F}" type="datetime1">
              <a:rPr lang="en-US" smtClean="0"/>
              <a:pPr>
                <a:spcAft>
                  <a:spcPts val="600"/>
                </a:spcAft>
              </a:pPr>
              <a:t>4/20/2020</a:t>
            </a:fld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87234699-333F-47BC-8FD7-CB4C22829A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780104" y="6356350"/>
            <a:ext cx="1573696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6D22F896-40B5-4ADD-8801-0D06FADFA095}" type="slidenum">
              <a:rPr lang="en-US" smtClean="0"/>
              <a:pPr>
                <a:spcAft>
                  <a:spcPts val="600"/>
                </a:spcAft>
              </a:pPr>
              <a:t>20</a:t>
            </a:fld>
            <a:endParaRPr lang="en-US" dirty="0"/>
          </a:p>
        </p:txBody>
      </p:sp>
      <p:sp>
        <p:nvSpPr>
          <p:cNvPr id="24" name="Arc 23">
            <a:extLst>
              <a:ext uri="{FF2B5EF4-FFF2-40B4-BE49-F238E27FC236}">
                <a16:creationId xmlns:a16="http://schemas.microsoft.com/office/drawing/2014/main" id="{09192968-3AE7-4470-A61C-97294BB9273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992895">
            <a:off x="6086940" y="4145122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6" name="Freeform: Shape 25">
            <a:extLst>
              <a:ext uri="{FF2B5EF4-FFF2-40B4-BE49-F238E27FC236}">
                <a16:creationId xmlns:a16="http://schemas.microsoft.com/office/drawing/2014/main" id="{3AB72E55-43E4-4356-BFE8-E2102CB0B50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821310" y="4962670"/>
            <a:ext cx="2643352" cy="1895331"/>
          </a:xfrm>
          <a:custGeom>
            <a:avLst/>
            <a:gdLst>
              <a:gd name="connsiteX0" fmla="*/ 1321676 w 2643352"/>
              <a:gd name="connsiteY0" fmla="*/ 0 h 1895331"/>
              <a:gd name="connsiteX1" fmla="*/ 2643352 w 2643352"/>
              <a:gd name="connsiteY1" fmla="*/ 1321676 h 1895331"/>
              <a:gd name="connsiteX2" fmla="*/ 2539488 w 2643352"/>
              <a:gd name="connsiteY2" fmla="*/ 1836132 h 1895331"/>
              <a:gd name="connsiteX3" fmla="*/ 2510970 w 2643352"/>
              <a:gd name="connsiteY3" fmla="*/ 1895331 h 1895331"/>
              <a:gd name="connsiteX4" fmla="*/ 132382 w 2643352"/>
              <a:gd name="connsiteY4" fmla="*/ 1895331 h 1895331"/>
              <a:gd name="connsiteX5" fmla="*/ 103864 w 2643352"/>
              <a:gd name="connsiteY5" fmla="*/ 1836132 h 1895331"/>
              <a:gd name="connsiteX6" fmla="*/ 0 w 2643352"/>
              <a:gd name="connsiteY6" fmla="*/ 1321676 h 1895331"/>
              <a:gd name="connsiteX7" fmla="*/ 1321676 w 2643352"/>
              <a:gd name="connsiteY7" fmla="*/ 0 h 18953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643352" h="1895331">
                <a:moveTo>
                  <a:pt x="1321676" y="0"/>
                </a:moveTo>
                <a:cubicBezTo>
                  <a:pt x="2051617" y="0"/>
                  <a:pt x="2643352" y="591735"/>
                  <a:pt x="2643352" y="1321676"/>
                </a:cubicBezTo>
                <a:cubicBezTo>
                  <a:pt x="2643352" y="1504161"/>
                  <a:pt x="2606369" y="1678009"/>
                  <a:pt x="2539488" y="1836132"/>
                </a:cubicBezTo>
                <a:lnTo>
                  <a:pt x="2510970" y="1895331"/>
                </a:lnTo>
                <a:lnTo>
                  <a:pt x="132382" y="1895331"/>
                </a:lnTo>
                <a:lnTo>
                  <a:pt x="103864" y="1836132"/>
                </a:lnTo>
                <a:cubicBezTo>
                  <a:pt x="36984" y="1678009"/>
                  <a:pt x="0" y="1504161"/>
                  <a:pt x="0" y="1321676"/>
                </a:cubicBezTo>
                <a:cubicBezTo>
                  <a:pt x="0" y="591735"/>
                  <a:pt x="591735" y="0"/>
                  <a:pt x="1321676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3363944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F837543A-6020-4505-A233-C9DB4BF740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31CA5EA5-C411-4AD5-8AB5-8A7F021610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5558489" cy="1325563"/>
          </a:xfrm>
        </p:spPr>
        <p:txBody>
          <a:bodyPr>
            <a:normAutofit/>
          </a:bodyPr>
          <a:lstStyle/>
          <a:p>
            <a:r>
              <a:rPr lang="en-US" dirty="0"/>
              <a:t>Issues in Employee Eligibility</a:t>
            </a:r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35B16301-FB18-48BA-A6DD-C37CAF6F9A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208695" y="1"/>
            <a:ext cx="1135066" cy="477997"/>
          </a:xfrm>
          <a:custGeom>
            <a:avLst/>
            <a:gdLst>
              <a:gd name="connsiteX0" fmla="*/ 0 w 1135066"/>
              <a:gd name="connsiteY0" fmla="*/ 0 h 477997"/>
              <a:gd name="connsiteX1" fmla="*/ 1135066 w 1135066"/>
              <a:gd name="connsiteY1" fmla="*/ 0 h 477997"/>
              <a:gd name="connsiteX2" fmla="*/ 1133370 w 1135066"/>
              <a:gd name="connsiteY2" fmla="*/ 16827 h 477997"/>
              <a:gd name="connsiteX3" fmla="*/ 567533 w 1135066"/>
              <a:gd name="connsiteY3" fmla="*/ 477997 h 477997"/>
              <a:gd name="connsiteX4" fmla="*/ 1696 w 1135066"/>
              <a:gd name="connsiteY4" fmla="*/ 16827 h 47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71AEF7E8-7884-44A3-847F-05DF236643A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5558489" cy="4351338"/>
          </a:xfrm>
        </p:spPr>
        <p:txBody>
          <a:bodyPr>
            <a:normAutofit lnSpcReduction="10000"/>
          </a:bodyPr>
          <a:lstStyle/>
          <a:p>
            <a:r>
              <a:rPr lang="en-US" dirty="0"/>
              <a:t>Adjunct - if always eligible in this status – refer to your guidelines again make sure your TE guidelines outline how long the employee must be employed before she is eligible </a:t>
            </a:r>
          </a:p>
          <a:p>
            <a:r>
              <a:rPr lang="en-US" dirty="0"/>
              <a:t>Contract employees - if always eligible in this status – refer to your guidelines again make sure your TE guidelines outline how long the employee must be employed before she is eligible 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C3C0D90E-074A-4F52-9B11-B52BEF4BCBE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821310" y="2624479"/>
            <a:ext cx="812427" cy="812427"/>
          </a:xfrm>
          <a:prstGeom prst="ellipse">
            <a:avLst/>
          </a:prstGeom>
          <a:noFill/>
          <a:ln w="127000"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Block Arc 15">
            <a:extLst>
              <a:ext uri="{FF2B5EF4-FFF2-40B4-BE49-F238E27FC236}">
                <a16:creationId xmlns:a16="http://schemas.microsoft.com/office/drawing/2014/main" id="{CABBD4C1-E6F8-46F6-8152-A8A97490BF4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8912417" y="1218531"/>
            <a:ext cx="2387600" cy="2387600"/>
          </a:xfrm>
          <a:prstGeom prst="blockArc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83BA5EF5-1FE9-4BF9-83BB-269BCDDF61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821310" y="0"/>
            <a:ext cx="2315251" cy="1550992"/>
          </a:xfrm>
          <a:custGeom>
            <a:avLst/>
            <a:gdLst>
              <a:gd name="connsiteX0" fmla="*/ 0 w 2315251"/>
              <a:gd name="connsiteY0" fmla="*/ 0 h 1550992"/>
              <a:gd name="connsiteX1" fmla="*/ 138700 w 2315251"/>
              <a:gd name="connsiteY1" fmla="*/ 0 h 1550992"/>
              <a:gd name="connsiteX2" fmla="*/ 138700 w 2315251"/>
              <a:gd name="connsiteY2" fmla="*/ 1361400 h 1550992"/>
              <a:gd name="connsiteX3" fmla="*/ 2107387 w 2315251"/>
              <a:gd name="connsiteY3" fmla="*/ 222673 h 1550992"/>
              <a:gd name="connsiteX4" fmla="*/ 1722420 w 2315251"/>
              <a:gd name="connsiteY4" fmla="*/ 0 h 1550992"/>
              <a:gd name="connsiteX5" fmla="*/ 1999436 w 2315251"/>
              <a:gd name="connsiteY5" fmla="*/ 0 h 1550992"/>
              <a:gd name="connsiteX6" fmla="*/ 2280549 w 2315251"/>
              <a:gd name="connsiteY6" fmla="*/ 162605 h 1550992"/>
              <a:gd name="connsiteX7" fmla="*/ 2305953 w 2315251"/>
              <a:gd name="connsiteY7" fmla="*/ 257336 h 1550992"/>
              <a:gd name="connsiteX8" fmla="*/ 2280549 w 2315251"/>
              <a:gd name="connsiteY8" fmla="*/ 282740 h 1550992"/>
              <a:gd name="connsiteX9" fmla="*/ 104026 w 2315251"/>
              <a:gd name="connsiteY9" fmla="*/ 1541710 h 1550992"/>
              <a:gd name="connsiteX10" fmla="*/ 69351 w 2315251"/>
              <a:gd name="connsiteY10" fmla="*/ 1550992 h 1550992"/>
              <a:gd name="connsiteX11" fmla="*/ 0 w 2315251"/>
              <a:gd name="connsiteY11" fmla="*/ 1481643 h 15509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315251" h="1550992">
                <a:moveTo>
                  <a:pt x="0" y="0"/>
                </a:moveTo>
                <a:lnTo>
                  <a:pt x="138700" y="0"/>
                </a:lnTo>
                <a:lnTo>
                  <a:pt x="138700" y="1361400"/>
                </a:lnTo>
                <a:lnTo>
                  <a:pt x="2107387" y="222673"/>
                </a:lnTo>
                <a:lnTo>
                  <a:pt x="1722420" y="0"/>
                </a:lnTo>
                <a:lnTo>
                  <a:pt x="1999436" y="0"/>
                </a:lnTo>
                <a:lnTo>
                  <a:pt x="2280549" y="162605"/>
                </a:lnTo>
                <a:cubicBezTo>
                  <a:pt x="2313720" y="181745"/>
                  <a:pt x="2325104" y="224155"/>
                  <a:pt x="2305953" y="257336"/>
                </a:cubicBezTo>
                <a:cubicBezTo>
                  <a:pt x="2299872" y="267889"/>
                  <a:pt x="2291101" y="276648"/>
                  <a:pt x="2280549" y="282740"/>
                </a:cubicBezTo>
                <a:lnTo>
                  <a:pt x="104026" y="1541710"/>
                </a:lnTo>
                <a:cubicBezTo>
                  <a:pt x="93484" y="1547802"/>
                  <a:pt x="81523" y="1551003"/>
                  <a:pt x="69351" y="1550992"/>
                </a:cubicBezTo>
                <a:cubicBezTo>
                  <a:pt x="31049" y="1550992"/>
                  <a:pt x="0" y="1519944"/>
                  <a:pt x="0" y="1481643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4B3BCACB-5880-460B-9606-8C433A9AF99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1724638" y="1331572"/>
            <a:ext cx="0" cy="1597708"/>
          </a:xfrm>
          <a:prstGeom prst="line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Freeform: Shape 21">
            <a:extLst>
              <a:ext uri="{FF2B5EF4-FFF2-40B4-BE49-F238E27FC236}">
                <a16:creationId xmlns:a16="http://schemas.microsoft.com/office/drawing/2014/main" id="{88853921-7BC9-4BDE-ACAB-133C683C82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005550" y="4112081"/>
            <a:ext cx="1186451" cy="1771650"/>
          </a:xfrm>
          <a:custGeom>
            <a:avLst/>
            <a:gdLst>
              <a:gd name="connsiteX0" fmla="*/ 61913 w 1186451"/>
              <a:gd name="connsiteY0" fmla="*/ 0 h 1771650"/>
              <a:gd name="connsiteX1" fmla="*/ 1186451 w 1186451"/>
              <a:gd name="connsiteY1" fmla="*/ 0 h 1771650"/>
              <a:gd name="connsiteX2" fmla="*/ 1186451 w 1186451"/>
              <a:gd name="connsiteY2" fmla="*/ 123825 h 1771650"/>
              <a:gd name="connsiteX3" fmla="*/ 123825 w 1186451"/>
              <a:gd name="connsiteY3" fmla="*/ 123825 h 1771650"/>
              <a:gd name="connsiteX4" fmla="*/ 123825 w 1186451"/>
              <a:gd name="connsiteY4" fmla="*/ 1647825 h 1771650"/>
              <a:gd name="connsiteX5" fmla="*/ 1186451 w 1186451"/>
              <a:gd name="connsiteY5" fmla="*/ 1647825 h 1771650"/>
              <a:gd name="connsiteX6" fmla="*/ 1186451 w 1186451"/>
              <a:gd name="connsiteY6" fmla="*/ 1771650 h 1771650"/>
              <a:gd name="connsiteX7" fmla="*/ 61913 w 1186451"/>
              <a:gd name="connsiteY7" fmla="*/ 1771650 h 1771650"/>
              <a:gd name="connsiteX8" fmla="*/ 0 w 1186451"/>
              <a:gd name="connsiteY8" fmla="*/ 1709738 h 1771650"/>
              <a:gd name="connsiteX9" fmla="*/ 0 w 1186451"/>
              <a:gd name="connsiteY9" fmla="*/ 61913 h 1771650"/>
              <a:gd name="connsiteX10" fmla="*/ 61913 w 1186451"/>
              <a:gd name="connsiteY10" fmla="*/ 0 h 17716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186451" h="1771650">
                <a:moveTo>
                  <a:pt x="61913" y="0"/>
                </a:moveTo>
                <a:lnTo>
                  <a:pt x="1186451" y="0"/>
                </a:lnTo>
                <a:lnTo>
                  <a:pt x="1186451" y="123825"/>
                </a:lnTo>
                <a:lnTo>
                  <a:pt x="123825" y="123825"/>
                </a:lnTo>
                <a:lnTo>
                  <a:pt x="123825" y="1647825"/>
                </a:lnTo>
                <a:lnTo>
                  <a:pt x="1186451" y="1647825"/>
                </a:lnTo>
                <a:lnTo>
                  <a:pt x="1186451" y="1771650"/>
                </a:lnTo>
                <a:lnTo>
                  <a:pt x="61913" y="1771650"/>
                </a:lnTo>
                <a:cubicBezTo>
                  <a:pt x="27719" y="1771650"/>
                  <a:pt x="0" y="1743932"/>
                  <a:pt x="0" y="1709738"/>
                </a:cubicBezTo>
                <a:lnTo>
                  <a:pt x="0" y="61913"/>
                </a:lnTo>
                <a:cubicBezTo>
                  <a:pt x="0" y="27719"/>
                  <a:pt x="27719" y="0"/>
                  <a:pt x="61913" y="0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2B6465A-7420-4DF1-802A-353BB63AE82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1" y="6356350"/>
            <a:ext cx="1706216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FD88FC69-F230-43C3-B333-5C5C1596183F}" type="datetime1">
              <a:rPr lang="en-US" smtClean="0"/>
              <a:pPr>
                <a:spcAft>
                  <a:spcPts val="600"/>
                </a:spcAft>
              </a:pPr>
              <a:t>4/20/2020</a:t>
            </a:fld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06778DB5-0FC3-40FE-A626-A12EA35C1A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780104" y="6356350"/>
            <a:ext cx="1573696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6D22F896-40B5-4ADD-8801-0D06FADFA095}" type="slidenum">
              <a:rPr lang="en-US" smtClean="0"/>
              <a:pPr>
                <a:spcAft>
                  <a:spcPts val="600"/>
                </a:spcAft>
              </a:pPr>
              <a:t>21</a:t>
            </a:fld>
            <a:endParaRPr lang="en-US" dirty="0"/>
          </a:p>
        </p:txBody>
      </p:sp>
      <p:sp>
        <p:nvSpPr>
          <p:cNvPr id="24" name="Arc 23">
            <a:extLst>
              <a:ext uri="{FF2B5EF4-FFF2-40B4-BE49-F238E27FC236}">
                <a16:creationId xmlns:a16="http://schemas.microsoft.com/office/drawing/2014/main" id="{09192968-3AE7-4470-A61C-97294BB9273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992895">
            <a:off x="6086940" y="4145122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6" name="Freeform: Shape 25">
            <a:extLst>
              <a:ext uri="{FF2B5EF4-FFF2-40B4-BE49-F238E27FC236}">
                <a16:creationId xmlns:a16="http://schemas.microsoft.com/office/drawing/2014/main" id="{3AB72E55-43E4-4356-BFE8-E2102CB0B50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821310" y="4962670"/>
            <a:ext cx="2643352" cy="1895331"/>
          </a:xfrm>
          <a:custGeom>
            <a:avLst/>
            <a:gdLst>
              <a:gd name="connsiteX0" fmla="*/ 1321676 w 2643352"/>
              <a:gd name="connsiteY0" fmla="*/ 0 h 1895331"/>
              <a:gd name="connsiteX1" fmla="*/ 2643352 w 2643352"/>
              <a:gd name="connsiteY1" fmla="*/ 1321676 h 1895331"/>
              <a:gd name="connsiteX2" fmla="*/ 2539488 w 2643352"/>
              <a:gd name="connsiteY2" fmla="*/ 1836132 h 1895331"/>
              <a:gd name="connsiteX3" fmla="*/ 2510970 w 2643352"/>
              <a:gd name="connsiteY3" fmla="*/ 1895331 h 1895331"/>
              <a:gd name="connsiteX4" fmla="*/ 132382 w 2643352"/>
              <a:gd name="connsiteY4" fmla="*/ 1895331 h 1895331"/>
              <a:gd name="connsiteX5" fmla="*/ 103864 w 2643352"/>
              <a:gd name="connsiteY5" fmla="*/ 1836132 h 1895331"/>
              <a:gd name="connsiteX6" fmla="*/ 0 w 2643352"/>
              <a:gd name="connsiteY6" fmla="*/ 1321676 h 1895331"/>
              <a:gd name="connsiteX7" fmla="*/ 1321676 w 2643352"/>
              <a:gd name="connsiteY7" fmla="*/ 0 h 18953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643352" h="1895331">
                <a:moveTo>
                  <a:pt x="1321676" y="0"/>
                </a:moveTo>
                <a:cubicBezTo>
                  <a:pt x="2051617" y="0"/>
                  <a:pt x="2643352" y="591735"/>
                  <a:pt x="2643352" y="1321676"/>
                </a:cubicBezTo>
                <a:cubicBezTo>
                  <a:pt x="2643352" y="1504161"/>
                  <a:pt x="2606369" y="1678009"/>
                  <a:pt x="2539488" y="1836132"/>
                </a:cubicBezTo>
                <a:lnTo>
                  <a:pt x="2510970" y="1895331"/>
                </a:lnTo>
                <a:lnTo>
                  <a:pt x="132382" y="1895331"/>
                </a:lnTo>
                <a:lnTo>
                  <a:pt x="103864" y="1836132"/>
                </a:lnTo>
                <a:cubicBezTo>
                  <a:pt x="36984" y="1678009"/>
                  <a:pt x="0" y="1504161"/>
                  <a:pt x="0" y="1321676"/>
                </a:cubicBezTo>
                <a:cubicBezTo>
                  <a:pt x="0" y="591735"/>
                  <a:pt x="591735" y="0"/>
                  <a:pt x="1321676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7299204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F837543A-6020-4505-A233-C9DB4BF740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565A2A8-2D13-42A6-ADA6-56A6080D7A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5558489" cy="1325563"/>
          </a:xfrm>
        </p:spPr>
        <p:txBody>
          <a:bodyPr>
            <a:normAutofit/>
          </a:bodyPr>
          <a:lstStyle/>
          <a:p>
            <a:r>
              <a:rPr lang="en-US" dirty="0"/>
              <a:t>COVID – 19 challenges</a:t>
            </a:r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35B16301-FB18-48BA-A6DD-C37CAF6F9A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208695" y="1"/>
            <a:ext cx="1135066" cy="477997"/>
          </a:xfrm>
          <a:custGeom>
            <a:avLst/>
            <a:gdLst>
              <a:gd name="connsiteX0" fmla="*/ 0 w 1135066"/>
              <a:gd name="connsiteY0" fmla="*/ 0 h 477997"/>
              <a:gd name="connsiteX1" fmla="*/ 1135066 w 1135066"/>
              <a:gd name="connsiteY1" fmla="*/ 0 h 477997"/>
              <a:gd name="connsiteX2" fmla="*/ 1133370 w 1135066"/>
              <a:gd name="connsiteY2" fmla="*/ 16827 h 477997"/>
              <a:gd name="connsiteX3" fmla="*/ 567533 w 1135066"/>
              <a:gd name="connsiteY3" fmla="*/ 477997 h 477997"/>
              <a:gd name="connsiteX4" fmla="*/ 1696 w 1135066"/>
              <a:gd name="connsiteY4" fmla="*/ 16827 h 47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658F754-27CA-4F3C-8707-F84A5E43B9B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5558489" cy="4351338"/>
          </a:xfrm>
        </p:spPr>
        <p:txBody>
          <a:bodyPr>
            <a:normAutofit/>
          </a:bodyPr>
          <a:lstStyle/>
          <a:p>
            <a:r>
              <a:rPr lang="en-US" dirty="0"/>
              <a:t>Furlough – what does this mean at your school?</a:t>
            </a:r>
          </a:p>
          <a:p>
            <a:pPr lvl="1"/>
            <a:r>
              <a:rPr lang="en-US" dirty="0"/>
              <a:t>Person will be rehired for the same job and the same wage.</a:t>
            </a:r>
          </a:p>
          <a:p>
            <a:pPr lvl="1"/>
            <a:r>
              <a:rPr lang="en-US" dirty="0"/>
              <a:t>If yes, TE Central suggests continuing the student’s eligibility.</a:t>
            </a:r>
          </a:p>
          <a:p>
            <a:pPr lvl="1"/>
            <a:r>
              <a:rPr lang="en-US" dirty="0"/>
              <a:t>Stay in touch with HR confirming the employee returns once furlough is lifted</a:t>
            </a: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C3C0D90E-074A-4F52-9B11-B52BEF4BCBE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821310" y="2624479"/>
            <a:ext cx="812427" cy="812427"/>
          </a:xfrm>
          <a:prstGeom prst="ellipse">
            <a:avLst/>
          </a:prstGeom>
          <a:noFill/>
          <a:ln w="127000"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Block Arc 15">
            <a:extLst>
              <a:ext uri="{FF2B5EF4-FFF2-40B4-BE49-F238E27FC236}">
                <a16:creationId xmlns:a16="http://schemas.microsoft.com/office/drawing/2014/main" id="{CABBD4C1-E6F8-46F6-8152-A8A97490BF4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8912417" y="1218531"/>
            <a:ext cx="2387600" cy="2387600"/>
          </a:xfrm>
          <a:prstGeom prst="blockArc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83BA5EF5-1FE9-4BF9-83BB-269BCDDF61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821310" y="0"/>
            <a:ext cx="2315251" cy="1550992"/>
          </a:xfrm>
          <a:custGeom>
            <a:avLst/>
            <a:gdLst>
              <a:gd name="connsiteX0" fmla="*/ 0 w 2315251"/>
              <a:gd name="connsiteY0" fmla="*/ 0 h 1550992"/>
              <a:gd name="connsiteX1" fmla="*/ 138700 w 2315251"/>
              <a:gd name="connsiteY1" fmla="*/ 0 h 1550992"/>
              <a:gd name="connsiteX2" fmla="*/ 138700 w 2315251"/>
              <a:gd name="connsiteY2" fmla="*/ 1361400 h 1550992"/>
              <a:gd name="connsiteX3" fmla="*/ 2107387 w 2315251"/>
              <a:gd name="connsiteY3" fmla="*/ 222673 h 1550992"/>
              <a:gd name="connsiteX4" fmla="*/ 1722420 w 2315251"/>
              <a:gd name="connsiteY4" fmla="*/ 0 h 1550992"/>
              <a:gd name="connsiteX5" fmla="*/ 1999436 w 2315251"/>
              <a:gd name="connsiteY5" fmla="*/ 0 h 1550992"/>
              <a:gd name="connsiteX6" fmla="*/ 2280549 w 2315251"/>
              <a:gd name="connsiteY6" fmla="*/ 162605 h 1550992"/>
              <a:gd name="connsiteX7" fmla="*/ 2305953 w 2315251"/>
              <a:gd name="connsiteY7" fmla="*/ 257336 h 1550992"/>
              <a:gd name="connsiteX8" fmla="*/ 2280549 w 2315251"/>
              <a:gd name="connsiteY8" fmla="*/ 282740 h 1550992"/>
              <a:gd name="connsiteX9" fmla="*/ 104026 w 2315251"/>
              <a:gd name="connsiteY9" fmla="*/ 1541710 h 1550992"/>
              <a:gd name="connsiteX10" fmla="*/ 69351 w 2315251"/>
              <a:gd name="connsiteY10" fmla="*/ 1550992 h 1550992"/>
              <a:gd name="connsiteX11" fmla="*/ 0 w 2315251"/>
              <a:gd name="connsiteY11" fmla="*/ 1481643 h 15509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315251" h="1550992">
                <a:moveTo>
                  <a:pt x="0" y="0"/>
                </a:moveTo>
                <a:lnTo>
                  <a:pt x="138700" y="0"/>
                </a:lnTo>
                <a:lnTo>
                  <a:pt x="138700" y="1361400"/>
                </a:lnTo>
                <a:lnTo>
                  <a:pt x="2107387" y="222673"/>
                </a:lnTo>
                <a:lnTo>
                  <a:pt x="1722420" y="0"/>
                </a:lnTo>
                <a:lnTo>
                  <a:pt x="1999436" y="0"/>
                </a:lnTo>
                <a:lnTo>
                  <a:pt x="2280549" y="162605"/>
                </a:lnTo>
                <a:cubicBezTo>
                  <a:pt x="2313720" y="181745"/>
                  <a:pt x="2325104" y="224155"/>
                  <a:pt x="2305953" y="257336"/>
                </a:cubicBezTo>
                <a:cubicBezTo>
                  <a:pt x="2299872" y="267889"/>
                  <a:pt x="2291101" y="276648"/>
                  <a:pt x="2280549" y="282740"/>
                </a:cubicBezTo>
                <a:lnTo>
                  <a:pt x="104026" y="1541710"/>
                </a:lnTo>
                <a:cubicBezTo>
                  <a:pt x="93484" y="1547802"/>
                  <a:pt x="81523" y="1551003"/>
                  <a:pt x="69351" y="1550992"/>
                </a:cubicBezTo>
                <a:cubicBezTo>
                  <a:pt x="31049" y="1550992"/>
                  <a:pt x="0" y="1519944"/>
                  <a:pt x="0" y="1481643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4B3BCACB-5880-460B-9606-8C433A9AF99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1724638" y="1331572"/>
            <a:ext cx="0" cy="1597708"/>
          </a:xfrm>
          <a:prstGeom prst="line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Freeform: Shape 21">
            <a:extLst>
              <a:ext uri="{FF2B5EF4-FFF2-40B4-BE49-F238E27FC236}">
                <a16:creationId xmlns:a16="http://schemas.microsoft.com/office/drawing/2014/main" id="{88853921-7BC9-4BDE-ACAB-133C683C82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005550" y="4112081"/>
            <a:ext cx="1186451" cy="1771650"/>
          </a:xfrm>
          <a:custGeom>
            <a:avLst/>
            <a:gdLst>
              <a:gd name="connsiteX0" fmla="*/ 61913 w 1186451"/>
              <a:gd name="connsiteY0" fmla="*/ 0 h 1771650"/>
              <a:gd name="connsiteX1" fmla="*/ 1186451 w 1186451"/>
              <a:gd name="connsiteY1" fmla="*/ 0 h 1771650"/>
              <a:gd name="connsiteX2" fmla="*/ 1186451 w 1186451"/>
              <a:gd name="connsiteY2" fmla="*/ 123825 h 1771650"/>
              <a:gd name="connsiteX3" fmla="*/ 123825 w 1186451"/>
              <a:gd name="connsiteY3" fmla="*/ 123825 h 1771650"/>
              <a:gd name="connsiteX4" fmla="*/ 123825 w 1186451"/>
              <a:gd name="connsiteY4" fmla="*/ 1647825 h 1771650"/>
              <a:gd name="connsiteX5" fmla="*/ 1186451 w 1186451"/>
              <a:gd name="connsiteY5" fmla="*/ 1647825 h 1771650"/>
              <a:gd name="connsiteX6" fmla="*/ 1186451 w 1186451"/>
              <a:gd name="connsiteY6" fmla="*/ 1771650 h 1771650"/>
              <a:gd name="connsiteX7" fmla="*/ 61913 w 1186451"/>
              <a:gd name="connsiteY7" fmla="*/ 1771650 h 1771650"/>
              <a:gd name="connsiteX8" fmla="*/ 0 w 1186451"/>
              <a:gd name="connsiteY8" fmla="*/ 1709738 h 1771650"/>
              <a:gd name="connsiteX9" fmla="*/ 0 w 1186451"/>
              <a:gd name="connsiteY9" fmla="*/ 61913 h 1771650"/>
              <a:gd name="connsiteX10" fmla="*/ 61913 w 1186451"/>
              <a:gd name="connsiteY10" fmla="*/ 0 h 17716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186451" h="1771650">
                <a:moveTo>
                  <a:pt x="61913" y="0"/>
                </a:moveTo>
                <a:lnTo>
                  <a:pt x="1186451" y="0"/>
                </a:lnTo>
                <a:lnTo>
                  <a:pt x="1186451" y="123825"/>
                </a:lnTo>
                <a:lnTo>
                  <a:pt x="123825" y="123825"/>
                </a:lnTo>
                <a:lnTo>
                  <a:pt x="123825" y="1647825"/>
                </a:lnTo>
                <a:lnTo>
                  <a:pt x="1186451" y="1647825"/>
                </a:lnTo>
                <a:lnTo>
                  <a:pt x="1186451" y="1771650"/>
                </a:lnTo>
                <a:lnTo>
                  <a:pt x="61913" y="1771650"/>
                </a:lnTo>
                <a:cubicBezTo>
                  <a:pt x="27719" y="1771650"/>
                  <a:pt x="0" y="1743932"/>
                  <a:pt x="0" y="1709738"/>
                </a:cubicBezTo>
                <a:lnTo>
                  <a:pt x="0" y="61913"/>
                </a:lnTo>
                <a:cubicBezTo>
                  <a:pt x="0" y="27719"/>
                  <a:pt x="27719" y="0"/>
                  <a:pt x="61913" y="0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60B0F3D-A746-4696-8CBB-E22918FA0C4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1" y="6356350"/>
            <a:ext cx="1706216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755AC782-483A-4117-B120-F3E32FAE45DD}" type="datetime1">
              <a:rPr lang="en-US" smtClean="0"/>
              <a:pPr>
                <a:spcAft>
                  <a:spcPts val="600"/>
                </a:spcAft>
              </a:pPr>
              <a:t>4/20/2020</a:t>
            </a:fld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6BDE724-E9E5-445B-9328-EDB4A912B3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780104" y="6356350"/>
            <a:ext cx="1573696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6D22F896-40B5-4ADD-8801-0D06FADFA095}" type="slidenum">
              <a:rPr lang="en-US" smtClean="0"/>
              <a:pPr>
                <a:spcAft>
                  <a:spcPts val="600"/>
                </a:spcAft>
              </a:pPr>
              <a:t>22</a:t>
            </a:fld>
            <a:endParaRPr lang="en-US" dirty="0"/>
          </a:p>
        </p:txBody>
      </p:sp>
      <p:sp>
        <p:nvSpPr>
          <p:cNvPr id="24" name="Arc 23">
            <a:extLst>
              <a:ext uri="{FF2B5EF4-FFF2-40B4-BE49-F238E27FC236}">
                <a16:creationId xmlns:a16="http://schemas.microsoft.com/office/drawing/2014/main" id="{09192968-3AE7-4470-A61C-97294BB9273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992895">
            <a:off x="6086940" y="4145122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6" name="Freeform: Shape 25">
            <a:extLst>
              <a:ext uri="{FF2B5EF4-FFF2-40B4-BE49-F238E27FC236}">
                <a16:creationId xmlns:a16="http://schemas.microsoft.com/office/drawing/2014/main" id="{3AB72E55-43E4-4356-BFE8-E2102CB0B50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821310" y="4962670"/>
            <a:ext cx="2643352" cy="1895331"/>
          </a:xfrm>
          <a:custGeom>
            <a:avLst/>
            <a:gdLst>
              <a:gd name="connsiteX0" fmla="*/ 1321676 w 2643352"/>
              <a:gd name="connsiteY0" fmla="*/ 0 h 1895331"/>
              <a:gd name="connsiteX1" fmla="*/ 2643352 w 2643352"/>
              <a:gd name="connsiteY1" fmla="*/ 1321676 h 1895331"/>
              <a:gd name="connsiteX2" fmla="*/ 2539488 w 2643352"/>
              <a:gd name="connsiteY2" fmla="*/ 1836132 h 1895331"/>
              <a:gd name="connsiteX3" fmla="*/ 2510970 w 2643352"/>
              <a:gd name="connsiteY3" fmla="*/ 1895331 h 1895331"/>
              <a:gd name="connsiteX4" fmla="*/ 132382 w 2643352"/>
              <a:gd name="connsiteY4" fmla="*/ 1895331 h 1895331"/>
              <a:gd name="connsiteX5" fmla="*/ 103864 w 2643352"/>
              <a:gd name="connsiteY5" fmla="*/ 1836132 h 1895331"/>
              <a:gd name="connsiteX6" fmla="*/ 0 w 2643352"/>
              <a:gd name="connsiteY6" fmla="*/ 1321676 h 1895331"/>
              <a:gd name="connsiteX7" fmla="*/ 1321676 w 2643352"/>
              <a:gd name="connsiteY7" fmla="*/ 0 h 18953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643352" h="1895331">
                <a:moveTo>
                  <a:pt x="1321676" y="0"/>
                </a:moveTo>
                <a:cubicBezTo>
                  <a:pt x="2051617" y="0"/>
                  <a:pt x="2643352" y="591735"/>
                  <a:pt x="2643352" y="1321676"/>
                </a:cubicBezTo>
                <a:cubicBezTo>
                  <a:pt x="2643352" y="1504161"/>
                  <a:pt x="2606369" y="1678009"/>
                  <a:pt x="2539488" y="1836132"/>
                </a:cubicBezTo>
                <a:lnTo>
                  <a:pt x="2510970" y="1895331"/>
                </a:lnTo>
                <a:lnTo>
                  <a:pt x="132382" y="1895331"/>
                </a:lnTo>
                <a:lnTo>
                  <a:pt x="103864" y="1836132"/>
                </a:lnTo>
                <a:cubicBezTo>
                  <a:pt x="36984" y="1678009"/>
                  <a:pt x="0" y="1504161"/>
                  <a:pt x="0" y="1321676"/>
                </a:cubicBezTo>
                <a:cubicBezTo>
                  <a:pt x="0" y="591735"/>
                  <a:pt x="591735" y="0"/>
                  <a:pt x="1321676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4993033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F837543A-6020-4505-A233-C9DB4BF740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C1DE911-0E9B-40C4-9EB5-B7C107FB7D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5558489" cy="1325563"/>
          </a:xfrm>
        </p:spPr>
        <p:txBody>
          <a:bodyPr>
            <a:normAutofit/>
          </a:bodyPr>
          <a:lstStyle/>
          <a:p>
            <a:r>
              <a:rPr lang="en-US" dirty="0"/>
              <a:t>Reduction in Force - RIF</a:t>
            </a:r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35B16301-FB18-48BA-A6DD-C37CAF6F9A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208695" y="1"/>
            <a:ext cx="1135066" cy="477997"/>
          </a:xfrm>
          <a:custGeom>
            <a:avLst/>
            <a:gdLst>
              <a:gd name="connsiteX0" fmla="*/ 0 w 1135066"/>
              <a:gd name="connsiteY0" fmla="*/ 0 h 477997"/>
              <a:gd name="connsiteX1" fmla="*/ 1135066 w 1135066"/>
              <a:gd name="connsiteY1" fmla="*/ 0 h 477997"/>
              <a:gd name="connsiteX2" fmla="*/ 1133370 w 1135066"/>
              <a:gd name="connsiteY2" fmla="*/ 16827 h 477997"/>
              <a:gd name="connsiteX3" fmla="*/ 567533 w 1135066"/>
              <a:gd name="connsiteY3" fmla="*/ 477997 h 477997"/>
              <a:gd name="connsiteX4" fmla="*/ 1696 w 1135066"/>
              <a:gd name="connsiteY4" fmla="*/ 16827 h 47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7E5C5E8-2300-4FC0-8FE6-9D202381C51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5558489" cy="4351338"/>
          </a:xfrm>
        </p:spPr>
        <p:txBody>
          <a:bodyPr>
            <a:normAutofit/>
          </a:bodyPr>
          <a:lstStyle/>
          <a:p>
            <a:r>
              <a:rPr lang="en-US" dirty="0"/>
              <a:t>RIF – what does this mean at your school? Is this any different than Furlough?</a:t>
            </a:r>
          </a:p>
          <a:p>
            <a:pPr lvl="1"/>
            <a:r>
              <a:rPr lang="en-US" dirty="0"/>
              <a:t>Person will be rehired for the same job and the same wage</a:t>
            </a:r>
          </a:p>
          <a:p>
            <a:pPr lvl="1"/>
            <a:r>
              <a:rPr lang="en-US" dirty="0"/>
              <a:t>If yes, TE Central suggests continuing the student’s eligibility</a:t>
            </a:r>
          </a:p>
          <a:p>
            <a:pPr lvl="1"/>
            <a:r>
              <a:rPr lang="en-US" dirty="0"/>
              <a:t>Stay in touch with HR confirming the employee returns once RIF is lifted</a:t>
            </a:r>
          </a:p>
          <a:p>
            <a:endParaRPr lang="en-US" dirty="0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C3C0D90E-074A-4F52-9B11-B52BEF4BCBE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821310" y="2624479"/>
            <a:ext cx="812427" cy="812427"/>
          </a:xfrm>
          <a:prstGeom prst="ellipse">
            <a:avLst/>
          </a:prstGeom>
          <a:noFill/>
          <a:ln w="127000"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Block Arc 15">
            <a:extLst>
              <a:ext uri="{FF2B5EF4-FFF2-40B4-BE49-F238E27FC236}">
                <a16:creationId xmlns:a16="http://schemas.microsoft.com/office/drawing/2014/main" id="{CABBD4C1-E6F8-46F6-8152-A8A97490BF4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8912417" y="1218531"/>
            <a:ext cx="2387600" cy="2387600"/>
          </a:xfrm>
          <a:prstGeom prst="blockArc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83BA5EF5-1FE9-4BF9-83BB-269BCDDF61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821310" y="0"/>
            <a:ext cx="2315251" cy="1550992"/>
          </a:xfrm>
          <a:custGeom>
            <a:avLst/>
            <a:gdLst>
              <a:gd name="connsiteX0" fmla="*/ 0 w 2315251"/>
              <a:gd name="connsiteY0" fmla="*/ 0 h 1550992"/>
              <a:gd name="connsiteX1" fmla="*/ 138700 w 2315251"/>
              <a:gd name="connsiteY1" fmla="*/ 0 h 1550992"/>
              <a:gd name="connsiteX2" fmla="*/ 138700 w 2315251"/>
              <a:gd name="connsiteY2" fmla="*/ 1361400 h 1550992"/>
              <a:gd name="connsiteX3" fmla="*/ 2107387 w 2315251"/>
              <a:gd name="connsiteY3" fmla="*/ 222673 h 1550992"/>
              <a:gd name="connsiteX4" fmla="*/ 1722420 w 2315251"/>
              <a:gd name="connsiteY4" fmla="*/ 0 h 1550992"/>
              <a:gd name="connsiteX5" fmla="*/ 1999436 w 2315251"/>
              <a:gd name="connsiteY5" fmla="*/ 0 h 1550992"/>
              <a:gd name="connsiteX6" fmla="*/ 2280549 w 2315251"/>
              <a:gd name="connsiteY6" fmla="*/ 162605 h 1550992"/>
              <a:gd name="connsiteX7" fmla="*/ 2305953 w 2315251"/>
              <a:gd name="connsiteY7" fmla="*/ 257336 h 1550992"/>
              <a:gd name="connsiteX8" fmla="*/ 2280549 w 2315251"/>
              <a:gd name="connsiteY8" fmla="*/ 282740 h 1550992"/>
              <a:gd name="connsiteX9" fmla="*/ 104026 w 2315251"/>
              <a:gd name="connsiteY9" fmla="*/ 1541710 h 1550992"/>
              <a:gd name="connsiteX10" fmla="*/ 69351 w 2315251"/>
              <a:gd name="connsiteY10" fmla="*/ 1550992 h 1550992"/>
              <a:gd name="connsiteX11" fmla="*/ 0 w 2315251"/>
              <a:gd name="connsiteY11" fmla="*/ 1481643 h 15509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315251" h="1550992">
                <a:moveTo>
                  <a:pt x="0" y="0"/>
                </a:moveTo>
                <a:lnTo>
                  <a:pt x="138700" y="0"/>
                </a:lnTo>
                <a:lnTo>
                  <a:pt x="138700" y="1361400"/>
                </a:lnTo>
                <a:lnTo>
                  <a:pt x="2107387" y="222673"/>
                </a:lnTo>
                <a:lnTo>
                  <a:pt x="1722420" y="0"/>
                </a:lnTo>
                <a:lnTo>
                  <a:pt x="1999436" y="0"/>
                </a:lnTo>
                <a:lnTo>
                  <a:pt x="2280549" y="162605"/>
                </a:lnTo>
                <a:cubicBezTo>
                  <a:pt x="2313720" y="181745"/>
                  <a:pt x="2325104" y="224155"/>
                  <a:pt x="2305953" y="257336"/>
                </a:cubicBezTo>
                <a:cubicBezTo>
                  <a:pt x="2299872" y="267889"/>
                  <a:pt x="2291101" y="276648"/>
                  <a:pt x="2280549" y="282740"/>
                </a:cubicBezTo>
                <a:lnTo>
                  <a:pt x="104026" y="1541710"/>
                </a:lnTo>
                <a:cubicBezTo>
                  <a:pt x="93484" y="1547802"/>
                  <a:pt x="81523" y="1551003"/>
                  <a:pt x="69351" y="1550992"/>
                </a:cubicBezTo>
                <a:cubicBezTo>
                  <a:pt x="31049" y="1550992"/>
                  <a:pt x="0" y="1519944"/>
                  <a:pt x="0" y="1481643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4B3BCACB-5880-460B-9606-8C433A9AF99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1724638" y="1331572"/>
            <a:ext cx="0" cy="1597708"/>
          </a:xfrm>
          <a:prstGeom prst="line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Freeform: Shape 21">
            <a:extLst>
              <a:ext uri="{FF2B5EF4-FFF2-40B4-BE49-F238E27FC236}">
                <a16:creationId xmlns:a16="http://schemas.microsoft.com/office/drawing/2014/main" id="{88853921-7BC9-4BDE-ACAB-133C683C82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005550" y="4112081"/>
            <a:ext cx="1186451" cy="1771650"/>
          </a:xfrm>
          <a:custGeom>
            <a:avLst/>
            <a:gdLst>
              <a:gd name="connsiteX0" fmla="*/ 61913 w 1186451"/>
              <a:gd name="connsiteY0" fmla="*/ 0 h 1771650"/>
              <a:gd name="connsiteX1" fmla="*/ 1186451 w 1186451"/>
              <a:gd name="connsiteY1" fmla="*/ 0 h 1771650"/>
              <a:gd name="connsiteX2" fmla="*/ 1186451 w 1186451"/>
              <a:gd name="connsiteY2" fmla="*/ 123825 h 1771650"/>
              <a:gd name="connsiteX3" fmla="*/ 123825 w 1186451"/>
              <a:gd name="connsiteY3" fmla="*/ 123825 h 1771650"/>
              <a:gd name="connsiteX4" fmla="*/ 123825 w 1186451"/>
              <a:gd name="connsiteY4" fmla="*/ 1647825 h 1771650"/>
              <a:gd name="connsiteX5" fmla="*/ 1186451 w 1186451"/>
              <a:gd name="connsiteY5" fmla="*/ 1647825 h 1771650"/>
              <a:gd name="connsiteX6" fmla="*/ 1186451 w 1186451"/>
              <a:gd name="connsiteY6" fmla="*/ 1771650 h 1771650"/>
              <a:gd name="connsiteX7" fmla="*/ 61913 w 1186451"/>
              <a:gd name="connsiteY7" fmla="*/ 1771650 h 1771650"/>
              <a:gd name="connsiteX8" fmla="*/ 0 w 1186451"/>
              <a:gd name="connsiteY8" fmla="*/ 1709738 h 1771650"/>
              <a:gd name="connsiteX9" fmla="*/ 0 w 1186451"/>
              <a:gd name="connsiteY9" fmla="*/ 61913 h 1771650"/>
              <a:gd name="connsiteX10" fmla="*/ 61913 w 1186451"/>
              <a:gd name="connsiteY10" fmla="*/ 0 h 17716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186451" h="1771650">
                <a:moveTo>
                  <a:pt x="61913" y="0"/>
                </a:moveTo>
                <a:lnTo>
                  <a:pt x="1186451" y="0"/>
                </a:lnTo>
                <a:lnTo>
                  <a:pt x="1186451" y="123825"/>
                </a:lnTo>
                <a:lnTo>
                  <a:pt x="123825" y="123825"/>
                </a:lnTo>
                <a:lnTo>
                  <a:pt x="123825" y="1647825"/>
                </a:lnTo>
                <a:lnTo>
                  <a:pt x="1186451" y="1647825"/>
                </a:lnTo>
                <a:lnTo>
                  <a:pt x="1186451" y="1771650"/>
                </a:lnTo>
                <a:lnTo>
                  <a:pt x="61913" y="1771650"/>
                </a:lnTo>
                <a:cubicBezTo>
                  <a:pt x="27719" y="1771650"/>
                  <a:pt x="0" y="1743932"/>
                  <a:pt x="0" y="1709738"/>
                </a:cubicBezTo>
                <a:lnTo>
                  <a:pt x="0" y="61913"/>
                </a:lnTo>
                <a:cubicBezTo>
                  <a:pt x="0" y="27719"/>
                  <a:pt x="27719" y="0"/>
                  <a:pt x="61913" y="0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6083166-D6EE-473F-A2AC-27A0C879BAD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1" y="6356350"/>
            <a:ext cx="1706216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755AC782-483A-4117-B120-F3E32FAE45DD}" type="datetime1">
              <a:rPr lang="en-US" smtClean="0"/>
              <a:pPr>
                <a:spcAft>
                  <a:spcPts val="600"/>
                </a:spcAft>
              </a:pPr>
              <a:t>4/20/2020</a:t>
            </a:fld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59BBA17-27A9-4190-AC63-CAE2095B63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780104" y="6356350"/>
            <a:ext cx="1573696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6D22F896-40B5-4ADD-8801-0D06FADFA095}" type="slidenum">
              <a:rPr lang="en-US" smtClean="0"/>
              <a:pPr>
                <a:spcAft>
                  <a:spcPts val="600"/>
                </a:spcAft>
              </a:pPr>
              <a:t>23</a:t>
            </a:fld>
            <a:endParaRPr lang="en-US" dirty="0"/>
          </a:p>
        </p:txBody>
      </p:sp>
      <p:sp>
        <p:nvSpPr>
          <p:cNvPr id="24" name="Arc 23">
            <a:extLst>
              <a:ext uri="{FF2B5EF4-FFF2-40B4-BE49-F238E27FC236}">
                <a16:creationId xmlns:a16="http://schemas.microsoft.com/office/drawing/2014/main" id="{09192968-3AE7-4470-A61C-97294BB9273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992895">
            <a:off x="6086940" y="4145122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6" name="Freeform: Shape 25">
            <a:extLst>
              <a:ext uri="{FF2B5EF4-FFF2-40B4-BE49-F238E27FC236}">
                <a16:creationId xmlns:a16="http://schemas.microsoft.com/office/drawing/2014/main" id="{3AB72E55-43E4-4356-BFE8-E2102CB0B50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821310" y="4962670"/>
            <a:ext cx="2643352" cy="1895331"/>
          </a:xfrm>
          <a:custGeom>
            <a:avLst/>
            <a:gdLst>
              <a:gd name="connsiteX0" fmla="*/ 1321676 w 2643352"/>
              <a:gd name="connsiteY0" fmla="*/ 0 h 1895331"/>
              <a:gd name="connsiteX1" fmla="*/ 2643352 w 2643352"/>
              <a:gd name="connsiteY1" fmla="*/ 1321676 h 1895331"/>
              <a:gd name="connsiteX2" fmla="*/ 2539488 w 2643352"/>
              <a:gd name="connsiteY2" fmla="*/ 1836132 h 1895331"/>
              <a:gd name="connsiteX3" fmla="*/ 2510970 w 2643352"/>
              <a:gd name="connsiteY3" fmla="*/ 1895331 h 1895331"/>
              <a:gd name="connsiteX4" fmla="*/ 132382 w 2643352"/>
              <a:gd name="connsiteY4" fmla="*/ 1895331 h 1895331"/>
              <a:gd name="connsiteX5" fmla="*/ 103864 w 2643352"/>
              <a:gd name="connsiteY5" fmla="*/ 1836132 h 1895331"/>
              <a:gd name="connsiteX6" fmla="*/ 0 w 2643352"/>
              <a:gd name="connsiteY6" fmla="*/ 1321676 h 1895331"/>
              <a:gd name="connsiteX7" fmla="*/ 1321676 w 2643352"/>
              <a:gd name="connsiteY7" fmla="*/ 0 h 18953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643352" h="1895331">
                <a:moveTo>
                  <a:pt x="1321676" y="0"/>
                </a:moveTo>
                <a:cubicBezTo>
                  <a:pt x="2051617" y="0"/>
                  <a:pt x="2643352" y="591735"/>
                  <a:pt x="2643352" y="1321676"/>
                </a:cubicBezTo>
                <a:cubicBezTo>
                  <a:pt x="2643352" y="1504161"/>
                  <a:pt x="2606369" y="1678009"/>
                  <a:pt x="2539488" y="1836132"/>
                </a:cubicBezTo>
                <a:lnTo>
                  <a:pt x="2510970" y="1895331"/>
                </a:lnTo>
                <a:lnTo>
                  <a:pt x="132382" y="1895331"/>
                </a:lnTo>
                <a:lnTo>
                  <a:pt x="103864" y="1836132"/>
                </a:lnTo>
                <a:cubicBezTo>
                  <a:pt x="36984" y="1678009"/>
                  <a:pt x="0" y="1504161"/>
                  <a:pt x="0" y="1321676"/>
                </a:cubicBezTo>
                <a:cubicBezTo>
                  <a:pt x="0" y="591735"/>
                  <a:pt x="591735" y="0"/>
                  <a:pt x="1321676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2803748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F837543A-6020-4505-A233-C9DB4BF740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6F38187-6ECC-4A39-87C3-D7DEB6522A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5558489" cy="1325563"/>
          </a:xfrm>
        </p:spPr>
        <p:txBody>
          <a:bodyPr>
            <a:normAutofit/>
          </a:bodyPr>
          <a:lstStyle/>
          <a:p>
            <a:r>
              <a:rPr lang="en-US" dirty="0"/>
              <a:t>Laid-off</a:t>
            </a:r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35B16301-FB18-48BA-A6DD-C37CAF6F9A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208695" y="1"/>
            <a:ext cx="1135066" cy="477997"/>
          </a:xfrm>
          <a:custGeom>
            <a:avLst/>
            <a:gdLst>
              <a:gd name="connsiteX0" fmla="*/ 0 w 1135066"/>
              <a:gd name="connsiteY0" fmla="*/ 0 h 477997"/>
              <a:gd name="connsiteX1" fmla="*/ 1135066 w 1135066"/>
              <a:gd name="connsiteY1" fmla="*/ 0 h 477997"/>
              <a:gd name="connsiteX2" fmla="*/ 1133370 w 1135066"/>
              <a:gd name="connsiteY2" fmla="*/ 16827 h 477997"/>
              <a:gd name="connsiteX3" fmla="*/ 567533 w 1135066"/>
              <a:gd name="connsiteY3" fmla="*/ 477997 h 477997"/>
              <a:gd name="connsiteX4" fmla="*/ 1696 w 1135066"/>
              <a:gd name="connsiteY4" fmla="*/ 16827 h 47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63F5860-CFAD-4BD3-9D1F-1FE94A2E0CB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94740"/>
            <a:ext cx="5558489" cy="4351338"/>
          </a:xfrm>
        </p:spPr>
        <p:txBody>
          <a:bodyPr>
            <a:normAutofit/>
          </a:bodyPr>
          <a:lstStyle/>
          <a:p>
            <a:r>
              <a:rPr lang="en-US" dirty="0"/>
              <a:t>Person is no longer employed, and her job is no longer available to the individual</a:t>
            </a:r>
          </a:p>
          <a:p>
            <a:r>
              <a:rPr lang="en-US" dirty="0"/>
              <a:t>The former employee can apply for other open jobs on campus and will considered as a new employee for purposes of benefits, include Tuition Exchange and Tuition Remission</a:t>
            </a: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C3C0D90E-074A-4F52-9B11-B52BEF4BCBE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821310" y="2624479"/>
            <a:ext cx="812427" cy="812427"/>
          </a:xfrm>
          <a:prstGeom prst="ellipse">
            <a:avLst/>
          </a:prstGeom>
          <a:noFill/>
          <a:ln w="127000"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Block Arc 15">
            <a:extLst>
              <a:ext uri="{FF2B5EF4-FFF2-40B4-BE49-F238E27FC236}">
                <a16:creationId xmlns:a16="http://schemas.microsoft.com/office/drawing/2014/main" id="{CABBD4C1-E6F8-46F6-8152-A8A97490BF4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8912417" y="1218531"/>
            <a:ext cx="2387600" cy="2387600"/>
          </a:xfrm>
          <a:prstGeom prst="blockArc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83BA5EF5-1FE9-4BF9-83BB-269BCDDF61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821310" y="0"/>
            <a:ext cx="2315251" cy="1550992"/>
          </a:xfrm>
          <a:custGeom>
            <a:avLst/>
            <a:gdLst>
              <a:gd name="connsiteX0" fmla="*/ 0 w 2315251"/>
              <a:gd name="connsiteY0" fmla="*/ 0 h 1550992"/>
              <a:gd name="connsiteX1" fmla="*/ 138700 w 2315251"/>
              <a:gd name="connsiteY1" fmla="*/ 0 h 1550992"/>
              <a:gd name="connsiteX2" fmla="*/ 138700 w 2315251"/>
              <a:gd name="connsiteY2" fmla="*/ 1361400 h 1550992"/>
              <a:gd name="connsiteX3" fmla="*/ 2107387 w 2315251"/>
              <a:gd name="connsiteY3" fmla="*/ 222673 h 1550992"/>
              <a:gd name="connsiteX4" fmla="*/ 1722420 w 2315251"/>
              <a:gd name="connsiteY4" fmla="*/ 0 h 1550992"/>
              <a:gd name="connsiteX5" fmla="*/ 1999436 w 2315251"/>
              <a:gd name="connsiteY5" fmla="*/ 0 h 1550992"/>
              <a:gd name="connsiteX6" fmla="*/ 2280549 w 2315251"/>
              <a:gd name="connsiteY6" fmla="*/ 162605 h 1550992"/>
              <a:gd name="connsiteX7" fmla="*/ 2305953 w 2315251"/>
              <a:gd name="connsiteY7" fmla="*/ 257336 h 1550992"/>
              <a:gd name="connsiteX8" fmla="*/ 2280549 w 2315251"/>
              <a:gd name="connsiteY8" fmla="*/ 282740 h 1550992"/>
              <a:gd name="connsiteX9" fmla="*/ 104026 w 2315251"/>
              <a:gd name="connsiteY9" fmla="*/ 1541710 h 1550992"/>
              <a:gd name="connsiteX10" fmla="*/ 69351 w 2315251"/>
              <a:gd name="connsiteY10" fmla="*/ 1550992 h 1550992"/>
              <a:gd name="connsiteX11" fmla="*/ 0 w 2315251"/>
              <a:gd name="connsiteY11" fmla="*/ 1481643 h 15509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315251" h="1550992">
                <a:moveTo>
                  <a:pt x="0" y="0"/>
                </a:moveTo>
                <a:lnTo>
                  <a:pt x="138700" y="0"/>
                </a:lnTo>
                <a:lnTo>
                  <a:pt x="138700" y="1361400"/>
                </a:lnTo>
                <a:lnTo>
                  <a:pt x="2107387" y="222673"/>
                </a:lnTo>
                <a:lnTo>
                  <a:pt x="1722420" y="0"/>
                </a:lnTo>
                <a:lnTo>
                  <a:pt x="1999436" y="0"/>
                </a:lnTo>
                <a:lnTo>
                  <a:pt x="2280549" y="162605"/>
                </a:lnTo>
                <a:cubicBezTo>
                  <a:pt x="2313720" y="181745"/>
                  <a:pt x="2325104" y="224155"/>
                  <a:pt x="2305953" y="257336"/>
                </a:cubicBezTo>
                <a:cubicBezTo>
                  <a:pt x="2299872" y="267889"/>
                  <a:pt x="2291101" y="276648"/>
                  <a:pt x="2280549" y="282740"/>
                </a:cubicBezTo>
                <a:lnTo>
                  <a:pt x="104026" y="1541710"/>
                </a:lnTo>
                <a:cubicBezTo>
                  <a:pt x="93484" y="1547802"/>
                  <a:pt x="81523" y="1551003"/>
                  <a:pt x="69351" y="1550992"/>
                </a:cubicBezTo>
                <a:cubicBezTo>
                  <a:pt x="31049" y="1550992"/>
                  <a:pt x="0" y="1519944"/>
                  <a:pt x="0" y="1481643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4B3BCACB-5880-460B-9606-8C433A9AF99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1724638" y="1331572"/>
            <a:ext cx="0" cy="1597708"/>
          </a:xfrm>
          <a:prstGeom prst="line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Freeform: Shape 21">
            <a:extLst>
              <a:ext uri="{FF2B5EF4-FFF2-40B4-BE49-F238E27FC236}">
                <a16:creationId xmlns:a16="http://schemas.microsoft.com/office/drawing/2014/main" id="{88853921-7BC9-4BDE-ACAB-133C683C82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005550" y="4112081"/>
            <a:ext cx="1186451" cy="1771650"/>
          </a:xfrm>
          <a:custGeom>
            <a:avLst/>
            <a:gdLst>
              <a:gd name="connsiteX0" fmla="*/ 61913 w 1186451"/>
              <a:gd name="connsiteY0" fmla="*/ 0 h 1771650"/>
              <a:gd name="connsiteX1" fmla="*/ 1186451 w 1186451"/>
              <a:gd name="connsiteY1" fmla="*/ 0 h 1771650"/>
              <a:gd name="connsiteX2" fmla="*/ 1186451 w 1186451"/>
              <a:gd name="connsiteY2" fmla="*/ 123825 h 1771650"/>
              <a:gd name="connsiteX3" fmla="*/ 123825 w 1186451"/>
              <a:gd name="connsiteY3" fmla="*/ 123825 h 1771650"/>
              <a:gd name="connsiteX4" fmla="*/ 123825 w 1186451"/>
              <a:gd name="connsiteY4" fmla="*/ 1647825 h 1771650"/>
              <a:gd name="connsiteX5" fmla="*/ 1186451 w 1186451"/>
              <a:gd name="connsiteY5" fmla="*/ 1647825 h 1771650"/>
              <a:gd name="connsiteX6" fmla="*/ 1186451 w 1186451"/>
              <a:gd name="connsiteY6" fmla="*/ 1771650 h 1771650"/>
              <a:gd name="connsiteX7" fmla="*/ 61913 w 1186451"/>
              <a:gd name="connsiteY7" fmla="*/ 1771650 h 1771650"/>
              <a:gd name="connsiteX8" fmla="*/ 0 w 1186451"/>
              <a:gd name="connsiteY8" fmla="*/ 1709738 h 1771650"/>
              <a:gd name="connsiteX9" fmla="*/ 0 w 1186451"/>
              <a:gd name="connsiteY9" fmla="*/ 61913 h 1771650"/>
              <a:gd name="connsiteX10" fmla="*/ 61913 w 1186451"/>
              <a:gd name="connsiteY10" fmla="*/ 0 h 17716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186451" h="1771650">
                <a:moveTo>
                  <a:pt x="61913" y="0"/>
                </a:moveTo>
                <a:lnTo>
                  <a:pt x="1186451" y="0"/>
                </a:lnTo>
                <a:lnTo>
                  <a:pt x="1186451" y="123825"/>
                </a:lnTo>
                <a:lnTo>
                  <a:pt x="123825" y="123825"/>
                </a:lnTo>
                <a:lnTo>
                  <a:pt x="123825" y="1647825"/>
                </a:lnTo>
                <a:lnTo>
                  <a:pt x="1186451" y="1647825"/>
                </a:lnTo>
                <a:lnTo>
                  <a:pt x="1186451" y="1771650"/>
                </a:lnTo>
                <a:lnTo>
                  <a:pt x="61913" y="1771650"/>
                </a:lnTo>
                <a:cubicBezTo>
                  <a:pt x="27719" y="1771650"/>
                  <a:pt x="0" y="1743932"/>
                  <a:pt x="0" y="1709738"/>
                </a:cubicBezTo>
                <a:lnTo>
                  <a:pt x="0" y="61913"/>
                </a:lnTo>
                <a:cubicBezTo>
                  <a:pt x="0" y="27719"/>
                  <a:pt x="27719" y="0"/>
                  <a:pt x="61913" y="0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8F23F4E-29A3-4A06-ACB4-C5E37FAEF04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1" y="6356350"/>
            <a:ext cx="1706216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755AC782-483A-4117-B120-F3E32FAE45DD}" type="datetime1">
              <a:rPr lang="en-US" smtClean="0"/>
              <a:pPr>
                <a:spcAft>
                  <a:spcPts val="600"/>
                </a:spcAft>
              </a:pPr>
              <a:t>4/20/2020</a:t>
            </a:fld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4896913-6E1B-4CDB-BB6C-595C8AEFC6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780104" y="6356350"/>
            <a:ext cx="1573696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6D22F896-40B5-4ADD-8801-0D06FADFA095}" type="slidenum">
              <a:rPr lang="en-US" smtClean="0"/>
              <a:pPr>
                <a:spcAft>
                  <a:spcPts val="600"/>
                </a:spcAft>
              </a:pPr>
              <a:t>24</a:t>
            </a:fld>
            <a:endParaRPr lang="en-US" dirty="0"/>
          </a:p>
        </p:txBody>
      </p:sp>
      <p:sp>
        <p:nvSpPr>
          <p:cNvPr id="24" name="Arc 23">
            <a:extLst>
              <a:ext uri="{FF2B5EF4-FFF2-40B4-BE49-F238E27FC236}">
                <a16:creationId xmlns:a16="http://schemas.microsoft.com/office/drawing/2014/main" id="{09192968-3AE7-4470-A61C-97294BB9273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992895">
            <a:off x="6086940" y="4145122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6" name="Freeform: Shape 25">
            <a:extLst>
              <a:ext uri="{FF2B5EF4-FFF2-40B4-BE49-F238E27FC236}">
                <a16:creationId xmlns:a16="http://schemas.microsoft.com/office/drawing/2014/main" id="{3AB72E55-43E4-4356-BFE8-E2102CB0B50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821310" y="4962670"/>
            <a:ext cx="2643352" cy="1895331"/>
          </a:xfrm>
          <a:custGeom>
            <a:avLst/>
            <a:gdLst>
              <a:gd name="connsiteX0" fmla="*/ 1321676 w 2643352"/>
              <a:gd name="connsiteY0" fmla="*/ 0 h 1895331"/>
              <a:gd name="connsiteX1" fmla="*/ 2643352 w 2643352"/>
              <a:gd name="connsiteY1" fmla="*/ 1321676 h 1895331"/>
              <a:gd name="connsiteX2" fmla="*/ 2539488 w 2643352"/>
              <a:gd name="connsiteY2" fmla="*/ 1836132 h 1895331"/>
              <a:gd name="connsiteX3" fmla="*/ 2510970 w 2643352"/>
              <a:gd name="connsiteY3" fmla="*/ 1895331 h 1895331"/>
              <a:gd name="connsiteX4" fmla="*/ 132382 w 2643352"/>
              <a:gd name="connsiteY4" fmla="*/ 1895331 h 1895331"/>
              <a:gd name="connsiteX5" fmla="*/ 103864 w 2643352"/>
              <a:gd name="connsiteY5" fmla="*/ 1836132 h 1895331"/>
              <a:gd name="connsiteX6" fmla="*/ 0 w 2643352"/>
              <a:gd name="connsiteY6" fmla="*/ 1321676 h 1895331"/>
              <a:gd name="connsiteX7" fmla="*/ 1321676 w 2643352"/>
              <a:gd name="connsiteY7" fmla="*/ 0 h 18953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643352" h="1895331">
                <a:moveTo>
                  <a:pt x="1321676" y="0"/>
                </a:moveTo>
                <a:cubicBezTo>
                  <a:pt x="2051617" y="0"/>
                  <a:pt x="2643352" y="591735"/>
                  <a:pt x="2643352" y="1321676"/>
                </a:cubicBezTo>
                <a:cubicBezTo>
                  <a:pt x="2643352" y="1504161"/>
                  <a:pt x="2606369" y="1678009"/>
                  <a:pt x="2539488" y="1836132"/>
                </a:cubicBezTo>
                <a:lnTo>
                  <a:pt x="2510970" y="1895331"/>
                </a:lnTo>
                <a:lnTo>
                  <a:pt x="132382" y="1895331"/>
                </a:lnTo>
                <a:lnTo>
                  <a:pt x="103864" y="1836132"/>
                </a:lnTo>
                <a:cubicBezTo>
                  <a:pt x="36984" y="1678009"/>
                  <a:pt x="0" y="1504161"/>
                  <a:pt x="0" y="1321676"/>
                </a:cubicBezTo>
                <a:cubicBezTo>
                  <a:pt x="0" y="591735"/>
                  <a:pt x="591735" y="0"/>
                  <a:pt x="1321676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7432704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F837543A-6020-4505-A233-C9DB4BF740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70EEF49-89EB-4111-ABB6-F24B978895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5558489" cy="1325563"/>
          </a:xfrm>
        </p:spPr>
        <p:txBody>
          <a:bodyPr>
            <a:normAutofit/>
          </a:bodyPr>
          <a:lstStyle/>
          <a:p>
            <a:r>
              <a:rPr lang="en-US" dirty="0"/>
              <a:t>Early Retirement </a:t>
            </a:r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35B16301-FB18-48BA-A6DD-C37CAF6F9A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208695" y="1"/>
            <a:ext cx="1135066" cy="477997"/>
          </a:xfrm>
          <a:custGeom>
            <a:avLst/>
            <a:gdLst>
              <a:gd name="connsiteX0" fmla="*/ 0 w 1135066"/>
              <a:gd name="connsiteY0" fmla="*/ 0 h 477997"/>
              <a:gd name="connsiteX1" fmla="*/ 1135066 w 1135066"/>
              <a:gd name="connsiteY1" fmla="*/ 0 h 477997"/>
              <a:gd name="connsiteX2" fmla="*/ 1133370 w 1135066"/>
              <a:gd name="connsiteY2" fmla="*/ 16827 h 477997"/>
              <a:gd name="connsiteX3" fmla="*/ 567533 w 1135066"/>
              <a:gd name="connsiteY3" fmla="*/ 477997 h 477997"/>
              <a:gd name="connsiteX4" fmla="*/ 1696 w 1135066"/>
              <a:gd name="connsiteY4" fmla="*/ 16827 h 47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D2FE1F7-CF6F-49CA-8EB2-299DEAD462C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5558489" cy="4351338"/>
          </a:xfrm>
        </p:spPr>
        <p:txBody>
          <a:bodyPr>
            <a:normAutofit/>
          </a:bodyPr>
          <a:lstStyle/>
          <a:p>
            <a:r>
              <a:rPr lang="en-US" dirty="0"/>
              <a:t>This individual accepts an early retirement option from the institution and is no longer considered a full-time employee</a:t>
            </a: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C3C0D90E-074A-4F52-9B11-B52BEF4BCBE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821310" y="2624479"/>
            <a:ext cx="812427" cy="812427"/>
          </a:xfrm>
          <a:prstGeom prst="ellipse">
            <a:avLst/>
          </a:prstGeom>
          <a:noFill/>
          <a:ln w="127000"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Block Arc 15">
            <a:extLst>
              <a:ext uri="{FF2B5EF4-FFF2-40B4-BE49-F238E27FC236}">
                <a16:creationId xmlns:a16="http://schemas.microsoft.com/office/drawing/2014/main" id="{CABBD4C1-E6F8-46F6-8152-A8A97490BF4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8912417" y="1218531"/>
            <a:ext cx="2387600" cy="2387600"/>
          </a:xfrm>
          <a:prstGeom prst="blockArc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83BA5EF5-1FE9-4BF9-83BB-269BCDDF61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821310" y="0"/>
            <a:ext cx="2315251" cy="1550992"/>
          </a:xfrm>
          <a:custGeom>
            <a:avLst/>
            <a:gdLst>
              <a:gd name="connsiteX0" fmla="*/ 0 w 2315251"/>
              <a:gd name="connsiteY0" fmla="*/ 0 h 1550992"/>
              <a:gd name="connsiteX1" fmla="*/ 138700 w 2315251"/>
              <a:gd name="connsiteY1" fmla="*/ 0 h 1550992"/>
              <a:gd name="connsiteX2" fmla="*/ 138700 w 2315251"/>
              <a:gd name="connsiteY2" fmla="*/ 1361400 h 1550992"/>
              <a:gd name="connsiteX3" fmla="*/ 2107387 w 2315251"/>
              <a:gd name="connsiteY3" fmla="*/ 222673 h 1550992"/>
              <a:gd name="connsiteX4" fmla="*/ 1722420 w 2315251"/>
              <a:gd name="connsiteY4" fmla="*/ 0 h 1550992"/>
              <a:gd name="connsiteX5" fmla="*/ 1999436 w 2315251"/>
              <a:gd name="connsiteY5" fmla="*/ 0 h 1550992"/>
              <a:gd name="connsiteX6" fmla="*/ 2280549 w 2315251"/>
              <a:gd name="connsiteY6" fmla="*/ 162605 h 1550992"/>
              <a:gd name="connsiteX7" fmla="*/ 2305953 w 2315251"/>
              <a:gd name="connsiteY7" fmla="*/ 257336 h 1550992"/>
              <a:gd name="connsiteX8" fmla="*/ 2280549 w 2315251"/>
              <a:gd name="connsiteY8" fmla="*/ 282740 h 1550992"/>
              <a:gd name="connsiteX9" fmla="*/ 104026 w 2315251"/>
              <a:gd name="connsiteY9" fmla="*/ 1541710 h 1550992"/>
              <a:gd name="connsiteX10" fmla="*/ 69351 w 2315251"/>
              <a:gd name="connsiteY10" fmla="*/ 1550992 h 1550992"/>
              <a:gd name="connsiteX11" fmla="*/ 0 w 2315251"/>
              <a:gd name="connsiteY11" fmla="*/ 1481643 h 15509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315251" h="1550992">
                <a:moveTo>
                  <a:pt x="0" y="0"/>
                </a:moveTo>
                <a:lnTo>
                  <a:pt x="138700" y="0"/>
                </a:lnTo>
                <a:lnTo>
                  <a:pt x="138700" y="1361400"/>
                </a:lnTo>
                <a:lnTo>
                  <a:pt x="2107387" y="222673"/>
                </a:lnTo>
                <a:lnTo>
                  <a:pt x="1722420" y="0"/>
                </a:lnTo>
                <a:lnTo>
                  <a:pt x="1999436" y="0"/>
                </a:lnTo>
                <a:lnTo>
                  <a:pt x="2280549" y="162605"/>
                </a:lnTo>
                <a:cubicBezTo>
                  <a:pt x="2313720" y="181745"/>
                  <a:pt x="2325104" y="224155"/>
                  <a:pt x="2305953" y="257336"/>
                </a:cubicBezTo>
                <a:cubicBezTo>
                  <a:pt x="2299872" y="267889"/>
                  <a:pt x="2291101" y="276648"/>
                  <a:pt x="2280549" y="282740"/>
                </a:cubicBezTo>
                <a:lnTo>
                  <a:pt x="104026" y="1541710"/>
                </a:lnTo>
                <a:cubicBezTo>
                  <a:pt x="93484" y="1547802"/>
                  <a:pt x="81523" y="1551003"/>
                  <a:pt x="69351" y="1550992"/>
                </a:cubicBezTo>
                <a:cubicBezTo>
                  <a:pt x="31049" y="1550992"/>
                  <a:pt x="0" y="1519944"/>
                  <a:pt x="0" y="1481643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4B3BCACB-5880-460B-9606-8C433A9AF99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1724638" y="1331572"/>
            <a:ext cx="0" cy="1597708"/>
          </a:xfrm>
          <a:prstGeom prst="line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Freeform: Shape 21">
            <a:extLst>
              <a:ext uri="{FF2B5EF4-FFF2-40B4-BE49-F238E27FC236}">
                <a16:creationId xmlns:a16="http://schemas.microsoft.com/office/drawing/2014/main" id="{88853921-7BC9-4BDE-ACAB-133C683C82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005550" y="4112081"/>
            <a:ext cx="1186451" cy="1771650"/>
          </a:xfrm>
          <a:custGeom>
            <a:avLst/>
            <a:gdLst>
              <a:gd name="connsiteX0" fmla="*/ 61913 w 1186451"/>
              <a:gd name="connsiteY0" fmla="*/ 0 h 1771650"/>
              <a:gd name="connsiteX1" fmla="*/ 1186451 w 1186451"/>
              <a:gd name="connsiteY1" fmla="*/ 0 h 1771650"/>
              <a:gd name="connsiteX2" fmla="*/ 1186451 w 1186451"/>
              <a:gd name="connsiteY2" fmla="*/ 123825 h 1771650"/>
              <a:gd name="connsiteX3" fmla="*/ 123825 w 1186451"/>
              <a:gd name="connsiteY3" fmla="*/ 123825 h 1771650"/>
              <a:gd name="connsiteX4" fmla="*/ 123825 w 1186451"/>
              <a:gd name="connsiteY4" fmla="*/ 1647825 h 1771650"/>
              <a:gd name="connsiteX5" fmla="*/ 1186451 w 1186451"/>
              <a:gd name="connsiteY5" fmla="*/ 1647825 h 1771650"/>
              <a:gd name="connsiteX6" fmla="*/ 1186451 w 1186451"/>
              <a:gd name="connsiteY6" fmla="*/ 1771650 h 1771650"/>
              <a:gd name="connsiteX7" fmla="*/ 61913 w 1186451"/>
              <a:gd name="connsiteY7" fmla="*/ 1771650 h 1771650"/>
              <a:gd name="connsiteX8" fmla="*/ 0 w 1186451"/>
              <a:gd name="connsiteY8" fmla="*/ 1709738 h 1771650"/>
              <a:gd name="connsiteX9" fmla="*/ 0 w 1186451"/>
              <a:gd name="connsiteY9" fmla="*/ 61913 h 1771650"/>
              <a:gd name="connsiteX10" fmla="*/ 61913 w 1186451"/>
              <a:gd name="connsiteY10" fmla="*/ 0 h 17716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186451" h="1771650">
                <a:moveTo>
                  <a:pt x="61913" y="0"/>
                </a:moveTo>
                <a:lnTo>
                  <a:pt x="1186451" y="0"/>
                </a:lnTo>
                <a:lnTo>
                  <a:pt x="1186451" y="123825"/>
                </a:lnTo>
                <a:lnTo>
                  <a:pt x="123825" y="123825"/>
                </a:lnTo>
                <a:lnTo>
                  <a:pt x="123825" y="1647825"/>
                </a:lnTo>
                <a:lnTo>
                  <a:pt x="1186451" y="1647825"/>
                </a:lnTo>
                <a:lnTo>
                  <a:pt x="1186451" y="1771650"/>
                </a:lnTo>
                <a:lnTo>
                  <a:pt x="61913" y="1771650"/>
                </a:lnTo>
                <a:cubicBezTo>
                  <a:pt x="27719" y="1771650"/>
                  <a:pt x="0" y="1743932"/>
                  <a:pt x="0" y="1709738"/>
                </a:cubicBezTo>
                <a:lnTo>
                  <a:pt x="0" y="61913"/>
                </a:lnTo>
                <a:cubicBezTo>
                  <a:pt x="0" y="27719"/>
                  <a:pt x="27719" y="0"/>
                  <a:pt x="61913" y="0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0861D7E-62FC-4822-85AD-C93FA1A02B0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1" y="6356350"/>
            <a:ext cx="1706216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755AC782-483A-4117-B120-F3E32FAE45DD}" type="datetime1">
              <a:rPr lang="en-US" smtClean="0"/>
              <a:pPr>
                <a:spcAft>
                  <a:spcPts val="600"/>
                </a:spcAft>
              </a:pPr>
              <a:t>4/20/2020</a:t>
            </a:fld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286615C-B5A2-4464-9E31-5944B45BF9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780104" y="6356350"/>
            <a:ext cx="1573696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6D22F896-40B5-4ADD-8801-0D06FADFA095}" type="slidenum">
              <a:rPr lang="en-US" smtClean="0"/>
              <a:pPr>
                <a:spcAft>
                  <a:spcPts val="600"/>
                </a:spcAft>
              </a:pPr>
              <a:t>25</a:t>
            </a:fld>
            <a:endParaRPr lang="en-US" dirty="0"/>
          </a:p>
        </p:txBody>
      </p:sp>
      <p:sp>
        <p:nvSpPr>
          <p:cNvPr id="24" name="Arc 23">
            <a:extLst>
              <a:ext uri="{FF2B5EF4-FFF2-40B4-BE49-F238E27FC236}">
                <a16:creationId xmlns:a16="http://schemas.microsoft.com/office/drawing/2014/main" id="{09192968-3AE7-4470-A61C-97294BB9273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992895">
            <a:off x="6086940" y="4145122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6" name="Freeform: Shape 25">
            <a:extLst>
              <a:ext uri="{FF2B5EF4-FFF2-40B4-BE49-F238E27FC236}">
                <a16:creationId xmlns:a16="http://schemas.microsoft.com/office/drawing/2014/main" id="{3AB72E55-43E4-4356-BFE8-E2102CB0B50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821310" y="4962670"/>
            <a:ext cx="2643352" cy="1895331"/>
          </a:xfrm>
          <a:custGeom>
            <a:avLst/>
            <a:gdLst>
              <a:gd name="connsiteX0" fmla="*/ 1321676 w 2643352"/>
              <a:gd name="connsiteY0" fmla="*/ 0 h 1895331"/>
              <a:gd name="connsiteX1" fmla="*/ 2643352 w 2643352"/>
              <a:gd name="connsiteY1" fmla="*/ 1321676 h 1895331"/>
              <a:gd name="connsiteX2" fmla="*/ 2539488 w 2643352"/>
              <a:gd name="connsiteY2" fmla="*/ 1836132 h 1895331"/>
              <a:gd name="connsiteX3" fmla="*/ 2510970 w 2643352"/>
              <a:gd name="connsiteY3" fmla="*/ 1895331 h 1895331"/>
              <a:gd name="connsiteX4" fmla="*/ 132382 w 2643352"/>
              <a:gd name="connsiteY4" fmla="*/ 1895331 h 1895331"/>
              <a:gd name="connsiteX5" fmla="*/ 103864 w 2643352"/>
              <a:gd name="connsiteY5" fmla="*/ 1836132 h 1895331"/>
              <a:gd name="connsiteX6" fmla="*/ 0 w 2643352"/>
              <a:gd name="connsiteY6" fmla="*/ 1321676 h 1895331"/>
              <a:gd name="connsiteX7" fmla="*/ 1321676 w 2643352"/>
              <a:gd name="connsiteY7" fmla="*/ 0 h 18953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643352" h="1895331">
                <a:moveTo>
                  <a:pt x="1321676" y="0"/>
                </a:moveTo>
                <a:cubicBezTo>
                  <a:pt x="2051617" y="0"/>
                  <a:pt x="2643352" y="591735"/>
                  <a:pt x="2643352" y="1321676"/>
                </a:cubicBezTo>
                <a:cubicBezTo>
                  <a:pt x="2643352" y="1504161"/>
                  <a:pt x="2606369" y="1678009"/>
                  <a:pt x="2539488" y="1836132"/>
                </a:cubicBezTo>
                <a:lnTo>
                  <a:pt x="2510970" y="1895331"/>
                </a:lnTo>
                <a:lnTo>
                  <a:pt x="132382" y="1895331"/>
                </a:lnTo>
                <a:lnTo>
                  <a:pt x="103864" y="1836132"/>
                </a:lnTo>
                <a:cubicBezTo>
                  <a:pt x="36984" y="1678009"/>
                  <a:pt x="0" y="1504161"/>
                  <a:pt x="0" y="1321676"/>
                </a:cubicBezTo>
                <a:cubicBezTo>
                  <a:pt x="0" y="591735"/>
                  <a:pt x="591735" y="0"/>
                  <a:pt x="1321676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6412245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F837543A-6020-4505-A233-C9DB4BF740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D490C0A-27F3-4407-8EE3-30EE3CD161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5558489" cy="1325563"/>
          </a:xfrm>
        </p:spPr>
        <p:txBody>
          <a:bodyPr>
            <a:normAutofit/>
          </a:bodyPr>
          <a:lstStyle/>
          <a:p>
            <a:r>
              <a:rPr lang="en-US" dirty="0"/>
              <a:t>Consider the following</a:t>
            </a:r>
            <a:br>
              <a:rPr lang="en-US" dirty="0"/>
            </a:br>
            <a:endParaRPr lang="en-US" dirty="0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35B16301-FB18-48BA-A6DD-C37CAF6F9A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208695" y="1"/>
            <a:ext cx="1135066" cy="477997"/>
          </a:xfrm>
          <a:custGeom>
            <a:avLst/>
            <a:gdLst>
              <a:gd name="connsiteX0" fmla="*/ 0 w 1135066"/>
              <a:gd name="connsiteY0" fmla="*/ 0 h 477997"/>
              <a:gd name="connsiteX1" fmla="*/ 1135066 w 1135066"/>
              <a:gd name="connsiteY1" fmla="*/ 0 h 477997"/>
              <a:gd name="connsiteX2" fmla="*/ 1133370 w 1135066"/>
              <a:gd name="connsiteY2" fmla="*/ 16827 h 477997"/>
              <a:gd name="connsiteX3" fmla="*/ 567533 w 1135066"/>
              <a:gd name="connsiteY3" fmla="*/ 477997 h 477997"/>
              <a:gd name="connsiteX4" fmla="*/ 1696 w 1135066"/>
              <a:gd name="connsiteY4" fmla="*/ 16827 h 47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D8CE484-B8CF-48F2-BEBF-1BFC3F340DE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054359"/>
            <a:ext cx="5558489" cy="5165466"/>
          </a:xfrm>
        </p:spPr>
        <p:txBody>
          <a:bodyPr>
            <a:normAutofit lnSpcReduction="10000"/>
          </a:bodyPr>
          <a:lstStyle/>
          <a:p>
            <a:r>
              <a:rPr lang="en-US" sz="2000" dirty="0"/>
              <a:t>Furlough, Reduction in Force, Early Retirement maintain eligibility for Tuition Exchange scholarship new and renewal</a:t>
            </a:r>
          </a:p>
          <a:p>
            <a:pPr lvl="1"/>
            <a:r>
              <a:rPr lang="en-US" sz="1600" dirty="0"/>
              <a:t>In your exit letter consider including the following caveats</a:t>
            </a:r>
          </a:p>
          <a:p>
            <a:pPr lvl="2"/>
            <a:r>
              <a:rPr lang="en-US" sz="1600" dirty="0"/>
              <a:t>Do not request any special condition consideration at the Import school</a:t>
            </a:r>
          </a:p>
          <a:p>
            <a:pPr lvl="2"/>
            <a:r>
              <a:rPr lang="en-US" sz="1600" dirty="0"/>
              <a:t>Student must remain at the Import school -  no transfer options</a:t>
            </a:r>
          </a:p>
          <a:p>
            <a:pPr lvl="2"/>
            <a:r>
              <a:rPr lang="en-US" sz="1600" dirty="0"/>
              <a:t>If the parent obtains employment at another TE school, eligibility is transferred at the end of semester</a:t>
            </a:r>
          </a:p>
          <a:p>
            <a:pPr lvl="2"/>
            <a:r>
              <a:rPr lang="en-US" sz="1600" dirty="0"/>
              <a:t>Student is eligible for a maximum of eight semesters or graduation whichever comes first</a:t>
            </a:r>
          </a:p>
          <a:p>
            <a:pPr lvl="2"/>
            <a:r>
              <a:rPr lang="en-US" sz="1600" dirty="0"/>
              <a:t>No gap year option</a:t>
            </a:r>
          </a:p>
          <a:p>
            <a:pPr lvl="2"/>
            <a:r>
              <a:rPr lang="en-US" sz="1600" dirty="0"/>
              <a:t>The award is not transferable</a:t>
            </a:r>
          </a:p>
          <a:p>
            <a:r>
              <a:rPr lang="en-US" sz="2100" dirty="0"/>
              <a:t>Laid-off employee loose eligibility immediately. If the individual is laid-off mid-semester update the expiration date to the end of that semester</a:t>
            </a: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C3C0D90E-074A-4F52-9B11-B52BEF4BCBE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821310" y="2624479"/>
            <a:ext cx="812427" cy="812427"/>
          </a:xfrm>
          <a:prstGeom prst="ellipse">
            <a:avLst/>
          </a:prstGeom>
          <a:noFill/>
          <a:ln w="127000"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Block Arc 15">
            <a:extLst>
              <a:ext uri="{FF2B5EF4-FFF2-40B4-BE49-F238E27FC236}">
                <a16:creationId xmlns:a16="http://schemas.microsoft.com/office/drawing/2014/main" id="{CABBD4C1-E6F8-46F6-8152-A8A97490BF4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8912417" y="1218531"/>
            <a:ext cx="2387600" cy="2387600"/>
          </a:xfrm>
          <a:prstGeom prst="blockArc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83BA5EF5-1FE9-4BF9-83BB-269BCDDF61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821310" y="0"/>
            <a:ext cx="2315251" cy="1550992"/>
          </a:xfrm>
          <a:custGeom>
            <a:avLst/>
            <a:gdLst>
              <a:gd name="connsiteX0" fmla="*/ 0 w 2315251"/>
              <a:gd name="connsiteY0" fmla="*/ 0 h 1550992"/>
              <a:gd name="connsiteX1" fmla="*/ 138700 w 2315251"/>
              <a:gd name="connsiteY1" fmla="*/ 0 h 1550992"/>
              <a:gd name="connsiteX2" fmla="*/ 138700 w 2315251"/>
              <a:gd name="connsiteY2" fmla="*/ 1361400 h 1550992"/>
              <a:gd name="connsiteX3" fmla="*/ 2107387 w 2315251"/>
              <a:gd name="connsiteY3" fmla="*/ 222673 h 1550992"/>
              <a:gd name="connsiteX4" fmla="*/ 1722420 w 2315251"/>
              <a:gd name="connsiteY4" fmla="*/ 0 h 1550992"/>
              <a:gd name="connsiteX5" fmla="*/ 1999436 w 2315251"/>
              <a:gd name="connsiteY5" fmla="*/ 0 h 1550992"/>
              <a:gd name="connsiteX6" fmla="*/ 2280549 w 2315251"/>
              <a:gd name="connsiteY6" fmla="*/ 162605 h 1550992"/>
              <a:gd name="connsiteX7" fmla="*/ 2305953 w 2315251"/>
              <a:gd name="connsiteY7" fmla="*/ 257336 h 1550992"/>
              <a:gd name="connsiteX8" fmla="*/ 2280549 w 2315251"/>
              <a:gd name="connsiteY8" fmla="*/ 282740 h 1550992"/>
              <a:gd name="connsiteX9" fmla="*/ 104026 w 2315251"/>
              <a:gd name="connsiteY9" fmla="*/ 1541710 h 1550992"/>
              <a:gd name="connsiteX10" fmla="*/ 69351 w 2315251"/>
              <a:gd name="connsiteY10" fmla="*/ 1550992 h 1550992"/>
              <a:gd name="connsiteX11" fmla="*/ 0 w 2315251"/>
              <a:gd name="connsiteY11" fmla="*/ 1481643 h 15509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315251" h="1550992">
                <a:moveTo>
                  <a:pt x="0" y="0"/>
                </a:moveTo>
                <a:lnTo>
                  <a:pt x="138700" y="0"/>
                </a:lnTo>
                <a:lnTo>
                  <a:pt x="138700" y="1361400"/>
                </a:lnTo>
                <a:lnTo>
                  <a:pt x="2107387" y="222673"/>
                </a:lnTo>
                <a:lnTo>
                  <a:pt x="1722420" y="0"/>
                </a:lnTo>
                <a:lnTo>
                  <a:pt x="1999436" y="0"/>
                </a:lnTo>
                <a:lnTo>
                  <a:pt x="2280549" y="162605"/>
                </a:lnTo>
                <a:cubicBezTo>
                  <a:pt x="2313720" y="181745"/>
                  <a:pt x="2325104" y="224155"/>
                  <a:pt x="2305953" y="257336"/>
                </a:cubicBezTo>
                <a:cubicBezTo>
                  <a:pt x="2299872" y="267889"/>
                  <a:pt x="2291101" y="276648"/>
                  <a:pt x="2280549" y="282740"/>
                </a:cubicBezTo>
                <a:lnTo>
                  <a:pt x="104026" y="1541710"/>
                </a:lnTo>
                <a:cubicBezTo>
                  <a:pt x="93484" y="1547802"/>
                  <a:pt x="81523" y="1551003"/>
                  <a:pt x="69351" y="1550992"/>
                </a:cubicBezTo>
                <a:cubicBezTo>
                  <a:pt x="31049" y="1550992"/>
                  <a:pt x="0" y="1519944"/>
                  <a:pt x="0" y="1481643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4B3BCACB-5880-460B-9606-8C433A9AF99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1724638" y="1331572"/>
            <a:ext cx="0" cy="1597708"/>
          </a:xfrm>
          <a:prstGeom prst="line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Freeform: Shape 21">
            <a:extLst>
              <a:ext uri="{FF2B5EF4-FFF2-40B4-BE49-F238E27FC236}">
                <a16:creationId xmlns:a16="http://schemas.microsoft.com/office/drawing/2014/main" id="{88853921-7BC9-4BDE-ACAB-133C683C82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005550" y="4112081"/>
            <a:ext cx="1186451" cy="1771650"/>
          </a:xfrm>
          <a:custGeom>
            <a:avLst/>
            <a:gdLst>
              <a:gd name="connsiteX0" fmla="*/ 61913 w 1186451"/>
              <a:gd name="connsiteY0" fmla="*/ 0 h 1771650"/>
              <a:gd name="connsiteX1" fmla="*/ 1186451 w 1186451"/>
              <a:gd name="connsiteY1" fmla="*/ 0 h 1771650"/>
              <a:gd name="connsiteX2" fmla="*/ 1186451 w 1186451"/>
              <a:gd name="connsiteY2" fmla="*/ 123825 h 1771650"/>
              <a:gd name="connsiteX3" fmla="*/ 123825 w 1186451"/>
              <a:gd name="connsiteY3" fmla="*/ 123825 h 1771650"/>
              <a:gd name="connsiteX4" fmla="*/ 123825 w 1186451"/>
              <a:gd name="connsiteY4" fmla="*/ 1647825 h 1771650"/>
              <a:gd name="connsiteX5" fmla="*/ 1186451 w 1186451"/>
              <a:gd name="connsiteY5" fmla="*/ 1647825 h 1771650"/>
              <a:gd name="connsiteX6" fmla="*/ 1186451 w 1186451"/>
              <a:gd name="connsiteY6" fmla="*/ 1771650 h 1771650"/>
              <a:gd name="connsiteX7" fmla="*/ 61913 w 1186451"/>
              <a:gd name="connsiteY7" fmla="*/ 1771650 h 1771650"/>
              <a:gd name="connsiteX8" fmla="*/ 0 w 1186451"/>
              <a:gd name="connsiteY8" fmla="*/ 1709738 h 1771650"/>
              <a:gd name="connsiteX9" fmla="*/ 0 w 1186451"/>
              <a:gd name="connsiteY9" fmla="*/ 61913 h 1771650"/>
              <a:gd name="connsiteX10" fmla="*/ 61913 w 1186451"/>
              <a:gd name="connsiteY10" fmla="*/ 0 h 17716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186451" h="1771650">
                <a:moveTo>
                  <a:pt x="61913" y="0"/>
                </a:moveTo>
                <a:lnTo>
                  <a:pt x="1186451" y="0"/>
                </a:lnTo>
                <a:lnTo>
                  <a:pt x="1186451" y="123825"/>
                </a:lnTo>
                <a:lnTo>
                  <a:pt x="123825" y="123825"/>
                </a:lnTo>
                <a:lnTo>
                  <a:pt x="123825" y="1647825"/>
                </a:lnTo>
                <a:lnTo>
                  <a:pt x="1186451" y="1647825"/>
                </a:lnTo>
                <a:lnTo>
                  <a:pt x="1186451" y="1771650"/>
                </a:lnTo>
                <a:lnTo>
                  <a:pt x="61913" y="1771650"/>
                </a:lnTo>
                <a:cubicBezTo>
                  <a:pt x="27719" y="1771650"/>
                  <a:pt x="0" y="1743932"/>
                  <a:pt x="0" y="1709738"/>
                </a:cubicBezTo>
                <a:lnTo>
                  <a:pt x="0" y="61913"/>
                </a:lnTo>
                <a:cubicBezTo>
                  <a:pt x="0" y="27719"/>
                  <a:pt x="27719" y="0"/>
                  <a:pt x="61913" y="0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73C3561-F4F7-43E7-A0BC-3AF366A15AB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1" y="6356350"/>
            <a:ext cx="1706216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755AC782-483A-4117-B120-F3E32FAE45DD}" type="datetime1">
              <a:rPr lang="en-US" smtClean="0"/>
              <a:pPr>
                <a:spcAft>
                  <a:spcPts val="600"/>
                </a:spcAft>
              </a:pPr>
              <a:t>4/20/2020</a:t>
            </a:fld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6DCA8B7-66F4-44EE-B014-EF65269333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780104" y="6356350"/>
            <a:ext cx="1573696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6D22F896-40B5-4ADD-8801-0D06FADFA095}" type="slidenum">
              <a:rPr lang="en-US" smtClean="0"/>
              <a:pPr>
                <a:spcAft>
                  <a:spcPts val="600"/>
                </a:spcAft>
              </a:pPr>
              <a:t>26</a:t>
            </a:fld>
            <a:endParaRPr lang="en-US" dirty="0"/>
          </a:p>
        </p:txBody>
      </p:sp>
      <p:sp>
        <p:nvSpPr>
          <p:cNvPr id="24" name="Arc 23">
            <a:extLst>
              <a:ext uri="{FF2B5EF4-FFF2-40B4-BE49-F238E27FC236}">
                <a16:creationId xmlns:a16="http://schemas.microsoft.com/office/drawing/2014/main" id="{09192968-3AE7-4470-A61C-97294BB9273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992895">
            <a:off x="6086940" y="4145122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6" name="Freeform: Shape 25">
            <a:extLst>
              <a:ext uri="{FF2B5EF4-FFF2-40B4-BE49-F238E27FC236}">
                <a16:creationId xmlns:a16="http://schemas.microsoft.com/office/drawing/2014/main" id="{3AB72E55-43E4-4356-BFE8-E2102CB0B50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821310" y="4962670"/>
            <a:ext cx="2643352" cy="1895331"/>
          </a:xfrm>
          <a:custGeom>
            <a:avLst/>
            <a:gdLst>
              <a:gd name="connsiteX0" fmla="*/ 1321676 w 2643352"/>
              <a:gd name="connsiteY0" fmla="*/ 0 h 1895331"/>
              <a:gd name="connsiteX1" fmla="*/ 2643352 w 2643352"/>
              <a:gd name="connsiteY1" fmla="*/ 1321676 h 1895331"/>
              <a:gd name="connsiteX2" fmla="*/ 2539488 w 2643352"/>
              <a:gd name="connsiteY2" fmla="*/ 1836132 h 1895331"/>
              <a:gd name="connsiteX3" fmla="*/ 2510970 w 2643352"/>
              <a:gd name="connsiteY3" fmla="*/ 1895331 h 1895331"/>
              <a:gd name="connsiteX4" fmla="*/ 132382 w 2643352"/>
              <a:gd name="connsiteY4" fmla="*/ 1895331 h 1895331"/>
              <a:gd name="connsiteX5" fmla="*/ 103864 w 2643352"/>
              <a:gd name="connsiteY5" fmla="*/ 1836132 h 1895331"/>
              <a:gd name="connsiteX6" fmla="*/ 0 w 2643352"/>
              <a:gd name="connsiteY6" fmla="*/ 1321676 h 1895331"/>
              <a:gd name="connsiteX7" fmla="*/ 1321676 w 2643352"/>
              <a:gd name="connsiteY7" fmla="*/ 0 h 18953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643352" h="1895331">
                <a:moveTo>
                  <a:pt x="1321676" y="0"/>
                </a:moveTo>
                <a:cubicBezTo>
                  <a:pt x="2051617" y="0"/>
                  <a:pt x="2643352" y="591735"/>
                  <a:pt x="2643352" y="1321676"/>
                </a:cubicBezTo>
                <a:cubicBezTo>
                  <a:pt x="2643352" y="1504161"/>
                  <a:pt x="2606369" y="1678009"/>
                  <a:pt x="2539488" y="1836132"/>
                </a:cubicBezTo>
                <a:lnTo>
                  <a:pt x="2510970" y="1895331"/>
                </a:lnTo>
                <a:lnTo>
                  <a:pt x="132382" y="1895331"/>
                </a:lnTo>
                <a:lnTo>
                  <a:pt x="103864" y="1836132"/>
                </a:lnTo>
                <a:cubicBezTo>
                  <a:pt x="36984" y="1678009"/>
                  <a:pt x="0" y="1504161"/>
                  <a:pt x="0" y="1321676"/>
                </a:cubicBezTo>
                <a:cubicBezTo>
                  <a:pt x="0" y="591735"/>
                  <a:pt x="591735" y="0"/>
                  <a:pt x="1321676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1959830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id="{F837543A-6020-4505-A233-C9DB4BF740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DD28A61-31AD-4EF0-9F91-3E3AF44ACA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5558489" cy="1325563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TE Central updates and reminders</a:t>
            </a:r>
          </a:p>
        </p:txBody>
      </p:sp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35B16301-FB18-48BA-A6DD-C37CAF6F9A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208695" y="1"/>
            <a:ext cx="1135066" cy="477997"/>
          </a:xfrm>
          <a:custGeom>
            <a:avLst/>
            <a:gdLst>
              <a:gd name="connsiteX0" fmla="*/ 0 w 1135066"/>
              <a:gd name="connsiteY0" fmla="*/ 0 h 477997"/>
              <a:gd name="connsiteX1" fmla="*/ 1135066 w 1135066"/>
              <a:gd name="connsiteY1" fmla="*/ 0 h 477997"/>
              <a:gd name="connsiteX2" fmla="*/ 1133370 w 1135066"/>
              <a:gd name="connsiteY2" fmla="*/ 16827 h 477997"/>
              <a:gd name="connsiteX3" fmla="*/ 567533 w 1135066"/>
              <a:gd name="connsiteY3" fmla="*/ 477997 h 477997"/>
              <a:gd name="connsiteX4" fmla="*/ 1696 w 1135066"/>
              <a:gd name="connsiteY4" fmla="*/ 16827 h 47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1E2782F-CFE0-4D3A-B551-F7985588FDCE}"/>
              </a:ext>
            </a:extLst>
          </p:cNvPr>
          <p:cNvSpPr txBox="1"/>
          <p:nvPr/>
        </p:nvSpPr>
        <p:spPr>
          <a:xfrm>
            <a:off x="838200" y="1825625"/>
            <a:ext cx="5558489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dirty="0"/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/>
              <a:t>2020--21 Set Rate will be 38,000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/>
              <a:t>2021—22 Set Rate will be 39,000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/>
              <a:t>As a reminder if your tuition is less than the set-rate you are obligated to provide tuition.  If your tuition is at or greater than the current year’s set-rate you are obligated to provide at least set-rate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/>
              <a:t>Offering Room credit?  Be sure to double the number on your Enrollment Report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/>
              <a:t>Print a final copy of your Enrollment Report and Balance Sheet no later than June 15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/>
              <a:t>Make sure all your eligible student EXPORTS are recertified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/>
              <a:t>We will have mandatory training beginning in July</a:t>
            </a:r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C3C0D90E-074A-4F52-9B11-B52BEF4BCBE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821310" y="2624479"/>
            <a:ext cx="812427" cy="812427"/>
          </a:xfrm>
          <a:prstGeom prst="ellipse">
            <a:avLst/>
          </a:prstGeom>
          <a:noFill/>
          <a:ln w="127000"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9" name="Block Arc 18">
            <a:extLst>
              <a:ext uri="{FF2B5EF4-FFF2-40B4-BE49-F238E27FC236}">
                <a16:creationId xmlns:a16="http://schemas.microsoft.com/office/drawing/2014/main" id="{CABBD4C1-E6F8-46F6-8152-A8A97490BF4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8912417" y="1218531"/>
            <a:ext cx="2387600" cy="2387600"/>
          </a:xfrm>
          <a:prstGeom prst="blockArc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1" name="Freeform: Shape 20">
            <a:extLst>
              <a:ext uri="{FF2B5EF4-FFF2-40B4-BE49-F238E27FC236}">
                <a16:creationId xmlns:a16="http://schemas.microsoft.com/office/drawing/2014/main" id="{83BA5EF5-1FE9-4BF9-83BB-269BCDDF61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821310" y="0"/>
            <a:ext cx="2315251" cy="1550992"/>
          </a:xfrm>
          <a:custGeom>
            <a:avLst/>
            <a:gdLst>
              <a:gd name="connsiteX0" fmla="*/ 0 w 2315251"/>
              <a:gd name="connsiteY0" fmla="*/ 0 h 1550992"/>
              <a:gd name="connsiteX1" fmla="*/ 138700 w 2315251"/>
              <a:gd name="connsiteY1" fmla="*/ 0 h 1550992"/>
              <a:gd name="connsiteX2" fmla="*/ 138700 w 2315251"/>
              <a:gd name="connsiteY2" fmla="*/ 1361400 h 1550992"/>
              <a:gd name="connsiteX3" fmla="*/ 2107387 w 2315251"/>
              <a:gd name="connsiteY3" fmla="*/ 222673 h 1550992"/>
              <a:gd name="connsiteX4" fmla="*/ 1722420 w 2315251"/>
              <a:gd name="connsiteY4" fmla="*/ 0 h 1550992"/>
              <a:gd name="connsiteX5" fmla="*/ 1999436 w 2315251"/>
              <a:gd name="connsiteY5" fmla="*/ 0 h 1550992"/>
              <a:gd name="connsiteX6" fmla="*/ 2280549 w 2315251"/>
              <a:gd name="connsiteY6" fmla="*/ 162605 h 1550992"/>
              <a:gd name="connsiteX7" fmla="*/ 2305953 w 2315251"/>
              <a:gd name="connsiteY7" fmla="*/ 257336 h 1550992"/>
              <a:gd name="connsiteX8" fmla="*/ 2280549 w 2315251"/>
              <a:gd name="connsiteY8" fmla="*/ 282740 h 1550992"/>
              <a:gd name="connsiteX9" fmla="*/ 104026 w 2315251"/>
              <a:gd name="connsiteY9" fmla="*/ 1541710 h 1550992"/>
              <a:gd name="connsiteX10" fmla="*/ 69351 w 2315251"/>
              <a:gd name="connsiteY10" fmla="*/ 1550992 h 1550992"/>
              <a:gd name="connsiteX11" fmla="*/ 0 w 2315251"/>
              <a:gd name="connsiteY11" fmla="*/ 1481643 h 15509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315251" h="1550992">
                <a:moveTo>
                  <a:pt x="0" y="0"/>
                </a:moveTo>
                <a:lnTo>
                  <a:pt x="138700" y="0"/>
                </a:lnTo>
                <a:lnTo>
                  <a:pt x="138700" y="1361400"/>
                </a:lnTo>
                <a:lnTo>
                  <a:pt x="2107387" y="222673"/>
                </a:lnTo>
                <a:lnTo>
                  <a:pt x="1722420" y="0"/>
                </a:lnTo>
                <a:lnTo>
                  <a:pt x="1999436" y="0"/>
                </a:lnTo>
                <a:lnTo>
                  <a:pt x="2280549" y="162605"/>
                </a:lnTo>
                <a:cubicBezTo>
                  <a:pt x="2313720" y="181745"/>
                  <a:pt x="2325104" y="224155"/>
                  <a:pt x="2305953" y="257336"/>
                </a:cubicBezTo>
                <a:cubicBezTo>
                  <a:pt x="2299872" y="267889"/>
                  <a:pt x="2291101" y="276648"/>
                  <a:pt x="2280549" y="282740"/>
                </a:cubicBezTo>
                <a:lnTo>
                  <a:pt x="104026" y="1541710"/>
                </a:lnTo>
                <a:cubicBezTo>
                  <a:pt x="93484" y="1547802"/>
                  <a:pt x="81523" y="1551003"/>
                  <a:pt x="69351" y="1550992"/>
                </a:cubicBezTo>
                <a:cubicBezTo>
                  <a:pt x="31049" y="1550992"/>
                  <a:pt x="0" y="1519944"/>
                  <a:pt x="0" y="1481643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4B3BCACB-5880-460B-9606-8C433A9AF99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1724638" y="1331572"/>
            <a:ext cx="0" cy="1597708"/>
          </a:xfrm>
          <a:prstGeom prst="line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Freeform: Shape 24">
            <a:extLst>
              <a:ext uri="{FF2B5EF4-FFF2-40B4-BE49-F238E27FC236}">
                <a16:creationId xmlns:a16="http://schemas.microsoft.com/office/drawing/2014/main" id="{88853921-7BC9-4BDE-ACAB-133C683C82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005550" y="4112081"/>
            <a:ext cx="1186451" cy="1771650"/>
          </a:xfrm>
          <a:custGeom>
            <a:avLst/>
            <a:gdLst>
              <a:gd name="connsiteX0" fmla="*/ 61913 w 1186451"/>
              <a:gd name="connsiteY0" fmla="*/ 0 h 1771650"/>
              <a:gd name="connsiteX1" fmla="*/ 1186451 w 1186451"/>
              <a:gd name="connsiteY1" fmla="*/ 0 h 1771650"/>
              <a:gd name="connsiteX2" fmla="*/ 1186451 w 1186451"/>
              <a:gd name="connsiteY2" fmla="*/ 123825 h 1771650"/>
              <a:gd name="connsiteX3" fmla="*/ 123825 w 1186451"/>
              <a:gd name="connsiteY3" fmla="*/ 123825 h 1771650"/>
              <a:gd name="connsiteX4" fmla="*/ 123825 w 1186451"/>
              <a:gd name="connsiteY4" fmla="*/ 1647825 h 1771650"/>
              <a:gd name="connsiteX5" fmla="*/ 1186451 w 1186451"/>
              <a:gd name="connsiteY5" fmla="*/ 1647825 h 1771650"/>
              <a:gd name="connsiteX6" fmla="*/ 1186451 w 1186451"/>
              <a:gd name="connsiteY6" fmla="*/ 1771650 h 1771650"/>
              <a:gd name="connsiteX7" fmla="*/ 61913 w 1186451"/>
              <a:gd name="connsiteY7" fmla="*/ 1771650 h 1771650"/>
              <a:gd name="connsiteX8" fmla="*/ 0 w 1186451"/>
              <a:gd name="connsiteY8" fmla="*/ 1709738 h 1771650"/>
              <a:gd name="connsiteX9" fmla="*/ 0 w 1186451"/>
              <a:gd name="connsiteY9" fmla="*/ 61913 h 1771650"/>
              <a:gd name="connsiteX10" fmla="*/ 61913 w 1186451"/>
              <a:gd name="connsiteY10" fmla="*/ 0 h 17716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186451" h="1771650">
                <a:moveTo>
                  <a:pt x="61913" y="0"/>
                </a:moveTo>
                <a:lnTo>
                  <a:pt x="1186451" y="0"/>
                </a:lnTo>
                <a:lnTo>
                  <a:pt x="1186451" y="123825"/>
                </a:lnTo>
                <a:lnTo>
                  <a:pt x="123825" y="123825"/>
                </a:lnTo>
                <a:lnTo>
                  <a:pt x="123825" y="1647825"/>
                </a:lnTo>
                <a:lnTo>
                  <a:pt x="1186451" y="1647825"/>
                </a:lnTo>
                <a:lnTo>
                  <a:pt x="1186451" y="1771650"/>
                </a:lnTo>
                <a:lnTo>
                  <a:pt x="61913" y="1771650"/>
                </a:lnTo>
                <a:cubicBezTo>
                  <a:pt x="27719" y="1771650"/>
                  <a:pt x="0" y="1743932"/>
                  <a:pt x="0" y="1709738"/>
                </a:cubicBezTo>
                <a:lnTo>
                  <a:pt x="0" y="61913"/>
                </a:lnTo>
                <a:cubicBezTo>
                  <a:pt x="0" y="27719"/>
                  <a:pt x="27719" y="0"/>
                  <a:pt x="61913" y="0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89424D9-7DFB-41D6-AAD1-9C9784B0024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1" y="6356350"/>
            <a:ext cx="1706216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fld id="{6FD2DDD4-C06E-434B-8D37-6AD5788FADB2}" type="datetime1">
              <a:rPr lang="en-US" smtClean="0"/>
              <a:pPr>
                <a:spcAft>
                  <a:spcPts val="600"/>
                </a:spcAft>
              </a:pPr>
              <a:t>4/20/2020</a:t>
            </a:fld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0DF999C-2ACC-4A17-85B0-BB0D60BAE3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780104" y="6356350"/>
            <a:ext cx="1573696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fld id="{6D22F896-40B5-4ADD-8801-0D06FADFA095}" type="slidenum">
              <a:rPr lang="en-US" smtClean="0"/>
              <a:pPr>
                <a:spcAft>
                  <a:spcPts val="600"/>
                </a:spcAft>
              </a:pPr>
              <a:t>27</a:t>
            </a:fld>
            <a:endParaRPr lang="en-US" dirty="0"/>
          </a:p>
        </p:txBody>
      </p:sp>
      <p:sp>
        <p:nvSpPr>
          <p:cNvPr id="27" name="Arc 26">
            <a:extLst>
              <a:ext uri="{FF2B5EF4-FFF2-40B4-BE49-F238E27FC236}">
                <a16:creationId xmlns:a16="http://schemas.microsoft.com/office/drawing/2014/main" id="{09192968-3AE7-4470-A61C-97294BB9273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992895">
            <a:off x="6086940" y="4145122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9" name="Freeform: Shape 28">
            <a:extLst>
              <a:ext uri="{FF2B5EF4-FFF2-40B4-BE49-F238E27FC236}">
                <a16:creationId xmlns:a16="http://schemas.microsoft.com/office/drawing/2014/main" id="{3AB72E55-43E4-4356-BFE8-E2102CB0B50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821310" y="4962670"/>
            <a:ext cx="2643352" cy="1895331"/>
          </a:xfrm>
          <a:custGeom>
            <a:avLst/>
            <a:gdLst>
              <a:gd name="connsiteX0" fmla="*/ 1321676 w 2643352"/>
              <a:gd name="connsiteY0" fmla="*/ 0 h 1895331"/>
              <a:gd name="connsiteX1" fmla="*/ 2643352 w 2643352"/>
              <a:gd name="connsiteY1" fmla="*/ 1321676 h 1895331"/>
              <a:gd name="connsiteX2" fmla="*/ 2539488 w 2643352"/>
              <a:gd name="connsiteY2" fmla="*/ 1836132 h 1895331"/>
              <a:gd name="connsiteX3" fmla="*/ 2510970 w 2643352"/>
              <a:gd name="connsiteY3" fmla="*/ 1895331 h 1895331"/>
              <a:gd name="connsiteX4" fmla="*/ 132382 w 2643352"/>
              <a:gd name="connsiteY4" fmla="*/ 1895331 h 1895331"/>
              <a:gd name="connsiteX5" fmla="*/ 103864 w 2643352"/>
              <a:gd name="connsiteY5" fmla="*/ 1836132 h 1895331"/>
              <a:gd name="connsiteX6" fmla="*/ 0 w 2643352"/>
              <a:gd name="connsiteY6" fmla="*/ 1321676 h 1895331"/>
              <a:gd name="connsiteX7" fmla="*/ 1321676 w 2643352"/>
              <a:gd name="connsiteY7" fmla="*/ 0 h 18953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643352" h="1895331">
                <a:moveTo>
                  <a:pt x="1321676" y="0"/>
                </a:moveTo>
                <a:cubicBezTo>
                  <a:pt x="2051617" y="0"/>
                  <a:pt x="2643352" y="591735"/>
                  <a:pt x="2643352" y="1321676"/>
                </a:cubicBezTo>
                <a:cubicBezTo>
                  <a:pt x="2643352" y="1504161"/>
                  <a:pt x="2606369" y="1678009"/>
                  <a:pt x="2539488" y="1836132"/>
                </a:cubicBezTo>
                <a:lnTo>
                  <a:pt x="2510970" y="1895331"/>
                </a:lnTo>
                <a:lnTo>
                  <a:pt x="132382" y="1895331"/>
                </a:lnTo>
                <a:lnTo>
                  <a:pt x="103864" y="1836132"/>
                </a:lnTo>
                <a:cubicBezTo>
                  <a:pt x="36984" y="1678009"/>
                  <a:pt x="0" y="1504161"/>
                  <a:pt x="0" y="1321676"/>
                </a:cubicBezTo>
                <a:cubicBezTo>
                  <a:pt x="0" y="591735"/>
                  <a:pt x="591735" y="0"/>
                  <a:pt x="1321676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4181356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59EF30C2-29AC-4A0D-BC0A-A679CF113ED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Freeform 13">
            <a:extLst>
              <a:ext uri="{FF2B5EF4-FFF2-40B4-BE49-F238E27FC236}">
                <a16:creationId xmlns:a16="http://schemas.microsoft.com/office/drawing/2014/main" id="{9C682A1A-5B2D-4111-BBD6-620165633E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000500" y="1087403"/>
            <a:ext cx="8191500" cy="5770597"/>
          </a:xfrm>
          <a:custGeom>
            <a:avLst/>
            <a:gdLst>
              <a:gd name="connsiteX0" fmla="*/ 4929467 w 8191500"/>
              <a:gd name="connsiteY0" fmla="*/ 0 h 5770597"/>
              <a:gd name="connsiteX1" fmla="*/ 8065066 w 8191500"/>
              <a:gd name="connsiteY1" fmla="*/ 1118513 h 5770597"/>
              <a:gd name="connsiteX2" fmla="*/ 8191500 w 8191500"/>
              <a:gd name="connsiteY2" fmla="*/ 1227339 h 5770597"/>
              <a:gd name="connsiteX3" fmla="*/ 8191500 w 8191500"/>
              <a:gd name="connsiteY3" fmla="*/ 5770597 h 5770597"/>
              <a:gd name="connsiteX4" fmla="*/ 79523 w 8191500"/>
              <a:gd name="connsiteY4" fmla="*/ 5770597 h 5770597"/>
              <a:gd name="connsiteX5" fmla="*/ 56799 w 8191500"/>
              <a:gd name="connsiteY5" fmla="*/ 5644158 h 5770597"/>
              <a:gd name="connsiteX6" fmla="*/ 0 w 8191500"/>
              <a:gd name="connsiteY6" fmla="*/ 4898209 h 5770597"/>
              <a:gd name="connsiteX7" fmla="*/ 4929467 w 8191500"/>
              <a:gd name="connsiteY7" fmla="*/ 0 h 57705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8191500" h="5770597">
                <a:moveTo>
                  <a:pt x="4929467" y="0"/>
                </a:moveTo>
                <a:cubicBezTo>
                  <a:pt x="6120547" y="0"/>
                  <a:pt x="7212963" y="419755"/>
                  <a:pt x="8065066" y="1118513"/>
                </a:cubicBezTo>
                <a:lnTo>
                  <a:pt x="8191500" y="1227339"/>
                </a:lnTo>
                <a:lnTo>
                  <a:pt x="8191500" y="5770597"/>
                </a:lnTo>
                <a:lnTo>
                  <a:pt x="79523" y="5770597"/>
                </a:lnTo>
                <a:lnTo>
                  <a:pt x="56799" y="5644158"/>
                </a:lnTo>
                <a:cubicBezTo>
                  <a:pt x="19398" y="5400934"/>
                  <a:pt x="0" y="5151822"/>
                  <a:pt x="0" y="4898209"/>
                </a:cubicBezTo>
                <a:cubicBezTo>
                  <a:pt x="0" y="2193003"/>
                  <a:pt x="2206998" y="0"/>
                  <a:pt x="4929467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901109C-7984-4AA9-BA0C-BF8CE94C0B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93520" y="2744662"/>
            <a:ext cx="6589707" cy="2387600"/>
          </a:xfrm>
        </p:spPr>
        <p:txBody>
          <a:bodyPr vert="horz" lIns="91440" tIns="45720" rIns="91440" bIns="45720" rtlCol="0" anchor="b">
            <a:normAutofit fontScale="90000"/>
          </a:bodyPr>
          <a:lstStyle/>
          <a:p>
            <a:pPr algn="r"/>
            <a:r>
              <a:rPr lang="en-US" sz="51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Thank you for your dedication and flexibility- you are the best of the best!  </a:t>
            </a: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266A0658-1CC4-4B0D-AAB7-A702286AFB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06241" y="183933"/>
            <a:ext cx="0" cy="1597708"/>
          </a:xfrm>
          <a:prstGeom prst="line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A04F1504-431A-4D86-9091-AE7E4B33376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292348" y="1"/>
            <a:ext cx="2279742" cy="1267785"/>
          </a:xfrm>
          <a:custGeom>
            <a:avLst/>
            <a:gdLst>
              <a:gd name="connsiteX0" fmla="*/ 0 w 2279742"/>
              <a:gd name="connsiteY0" fmla="*/ 0 h 1267785"/>
              <a:gd name="connsiteX1" fmla="*/ 138700 w 2279742"/>
              <a:gd name="connsiteY1" fmla="*/ 0 h 1267785"/>
              <a:gd name="connsiteX2" fmla="*/ 138700 w 2279742"/>
              <a:gd name="connsiteY2" fmla="*/ 1078193 h 1267785"/>
              <a:gd name="connsiteX3" fmla="*/ 2002733 w 2279742"/>
              <a:gd name="connsiteY3" fmla="*/ 0 h 1267785"/>
              <a:gd name="connsiteX4" fmla="*/ 2279742 w 2279742"/>
              <a:gd name="connsiteY4" fmla="*/ 0 h 1267785"/>
              <a:gd name="connsiteX5" fmla="*/ 104026 w 2279742"/>
              <a:gd name="connsiteY5" fmla="*/ 1258503 h 1267785"/>
              <a:gd name="connsiteX6" fmla="*/ 69351 w 2279742"/>
              <a:gd name="connsiteY6" fmla="*/ 1267785 h 1267785"/>
              <a:gd name="connsiteX7" fmla="*/ 0 w 2279742"/>
              <a:gd name="connsiteY7" fmla="*/ 1198436 h 12677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279742" h="1267785">
                <a:moveTo>
                  <a:pt x="0" y="0"/>
                </a:moveTo>
                <a:lnTo>
                  <a:pt x="138700" y="0"/>
                </a:lnTo>
                <a:lnTo>
                  <a:pt x="138700" y="1078193"/>
                </a:lnTo>
                <a:lnTo>
                  <a:pt x="2002733" y="0"/>
                </a:lnTo>
                <a:lnTo>
                  <a:pt x="2279742" y="0"/>
                </a:lnTo>
                <a:lnTo>
                  <a:pt x="104026" y="1258503"/>
                </a:lnTo>
                <a:cubicBezTo>
                  <a:pt x="93484" y="1264595"/>
                  <a:pt x="81523" y="1267796"/>
                  <a:pt x="69351" y="1267785"/>
                </a:cubicBezTo>
                <a:cubicBezTo>
                  <a:pt x="31049" y="1267785"/>
                  <a:pt x="0" y="1236737"/>
                  <a:pt x="0" y="1198436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EA804283-B929-4503-802F-4585376E2B4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208695" y="1"/>
            <a:ext cx="1135066" cy="477997"/>
          </a:xfrm>
          <a:custGeom>
            <a:avLst/>
            <a:gdLst>
              <a:gd name="connsiteX0" fmla="*/ 0 w 1135066"/>
              <a:gd name="connsiteY0" fmla="*/ 0 h 477997"/>
              <a:gd name="connsiteX1" fmla="*/ 1135066 w 1135066"/>
              <a:gd name="connsiteY1" fmla="*/ 0 h 477997"/>
              <a:gd name="connsiteX2" fmla="*/ 1133370 w 1135066"/>
              <a:gd name="connsiteY2" fmla="*/ 16827 h 477997"/>
              <a:gd name="connsiteX3" fmla="*/ 567533 w 1135066"/>
              <a:gd name="connsiteY3" fmla="*/ 477997 h 477997"/>
              <a:gd name="connsiteX4" fmla="*/ 1696 w 1135066"/>
              <a:gd name="connsiteY4" fmla="*/ 16827 h 47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AD3811F5-514E-49A4-B382-673ED228A4C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69044" y="514898"/>
            <a:ext cx="2393351" cy="2328423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1" name="Freeform: Shape 20">
            <a:extLst>
              <a:ext uri="{FF2B5EF4-FFF2-40B4-BE49-F238E27FC236}">
                <a16:creationId xmlns:a16="http://schemas.microsoft.com/office/drawing/2014/main" id="{067AD921-1CEE-4C1B-9AA3-C66D908DDD1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2949740"/>
            <a:ext cx="1186451" cy="1771650"/>
          </a:xfrm>
          <a:custGeom>
            <a:avLst/>
            <a:gdLst>
              <a:gd name="connsiteX0" fmla="*/ 61913 w 1186451"/>
              <a:gd name="connsiteY0" fmla="*/ 0 h 1771650"/>
              <a:gd name="connsiteX1" fmla="*/ 1186451 w 1186451"/>
              <a:gd name="connsiteY1" fmla="*/ 0 h 1771650"/>
              <a:gd name="connsiteX2" fmla="*/ 1186451 w 1186451"/>
              <a:gd name="connsiteY2" fmla="*/ 123825 h 1771650"/>
              <a:gd name="connsiteX3" fmla="*/ 123825 w 1186451"/>
              <a:gd name="connsiteY3" fmla="*/ 123825 h 1771650"/>
              <a:gd name="connsiteX4" fmla="*/ 123825 w 1186451"/>
              <a:gd name="connsiteY4" fmla="*/ 1647825 h 1771650"/>
              <a:gd name="connsiteX5" fmla="*/ 1186451 w 1186451"/>
              <a:gd name="connsiteY5" fmla="*/ 1647825 h 1771650"/>
              <a:gd name="connsiteX6" fmla="*/ 1186451 w 1186451"/>
              <a:gd name="connsiteY6" fmla="*/ 1771650 h 1771650"/>
              <a:gd name="connsiteX7" fmla="*/ 61913 w 1186451"/>
              <a:gd name="connsiteY7" fmla="*/ 1771650 h 1771650"/>
              <a:gd name="connsiteX8" fmla="*/ 0 w 1186451"/>
              <a:gd name="connsiteY8" fmla="*/ 1709738 h 1771650"/>
              <a:gd name="connsiteX9" fmla="*/ 0 w 1186451"/>
              <a:gd name="connsiteY9" fmla="*/ 61913 h 1771650"/>
              <a:gd name="connsiteX10" fmla="*/ 61913 w 1186451"/>
              <a:gd name="connsiteY10" fmla="*/ 0 h 17716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186451" h="1771650">
                <a:moveTo>
                  <a:pt x="61913" y="0"/>
                </a:moveTo>
                <a:lnTo>
                  <a:pt x="1186451" y="0"/>
                </a:lnTo>
                <a:lnTo>
                  <a:pt x="1186451" y="123825"/>
                </a:lnTo>
                <a:lnTo>
                  <a:pt x="123825" y="123825"/>
                </a:lnTo>
                <a:lnTo>
                  <a:pt x="123825" y="1647825"/>
                </a:lnTo>
                <a:lnTo>
                  <a:pt x="1186451" y="1647825"/>
                </a:lnTo>
                <a:lnTo>
                  <a:pt x="1186451" y="1771650"/>
                </a:lnTo>
                <a:lnTo>
                  <a:pt x="61913" y="1771650"/>
                </a:lnTo>
                <a:cubicBezTo>
                  <a:pt x="27719" y="1771650"/>
                  <a:pt x="0" y="1743932"/>
                  <a:pt x="0" y="1709738"/>
                </a:cubicBezTo>
                <a:lnTo>
                  <a:pt x="0" y="61913"/>
                </a:lnTo>
                <a:cubicBezTo>
                  <a:pt x="0" y="27719"/>
                  <a:pt x="27719" y="0"/>
                  <a:pt x="61913" y="0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33FF802-2B97-4A5F-985D-7B86B0CCCC7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fld id="{B82DC607-69DB-4196-8E5B-15E2A7BECB6C}" type="datetime1">
              <a:rPr lang="en-US" smtClean="0"/>
              <a:pPr>
                <a:spcAft>
                  <a:spcPts val="600"/>
                </a:spcAft>
              </a:pPr>
              <a:t>4/20/2020</a:t>
            </a:fld>
            <a:endParaRPr lang="en-US" dirty="0"/>
          </a:p>
        </p:txBody>
      </p:sp>
      <p:sp>
        <p:nvSpPr>
          <p:cNvPr id="23" name="Arc 22">
            <a:extLst>
              <a:ext uri="{FF2B5EF4-FFF2-40B4-BE49-F238E27FC236}">
                <a16:creationId xmlns:a16="http://schemas.microsoft.com/office/drawing/2014/main" id="{C36A08F5-3B56-47C5-A371-9187BE56E1E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1539683" y="4203427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4ECAEAA-C845-48E1-BA46-D007EAE40B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208694" y="6356350"/>
            <a:ext cx="1145105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fld id="{6D22F896-40B5-4ADD-8801-0D06FADFA095}" type="slidenum">
              <a:rPr lang="en-US">
                <a:solidFill>
                  <a:srgbClr val="FFFFFF"/>
                </a:solidFill>
              </a:rPr>
              <a:pPr>
                <a:spcAft>
                  <a:spcPts val="600"/>
                </a:spcAft>
              </a:pPr>
              <a:t>28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977462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8" name="Rectangle 27">
            <a:extLst>
              <a:ext uri="{FF2B5EF4-FFF2-40B4-BE49-F238E27FC236}">
                <a16:creationId xmlns:a16="http://schemas.microsoft.com/office/drawing/2014/main" id="{59EF30C2-29AC-4A0D-BC0A-A679CF113ED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0" name="Freeform 13">
            <a:extLst>
              <a:ext uri="{FF2B5EF4-FFF2-40B4-BE49-F238E27FC236}">
                <a16:creationId xmlns:a16="http://schemas.microsoft.com/office/drawing/2014/main" id="{9C682A1A-5B2D-4111-BBD6-620165633E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000500" y="1087403"/>
            <a:ext cx="8191500" cy="5770597"/>
          </a:xfrm>
          <a:custGeom>
            <a:avLst/>
            <a:gdLst>
              <a:gd name="connsiteX0" fmla="*/ 4929467 w 8191500"/>
              <a:gd name="connsiteY0" fmla="*/ 0 h 5770597"/>
              <a:gd name="connsiteX1" fmla="*/ 8065066 w 8191500"/>
              <a:gd name="connsiteY1" fmla="*/ 1118513 h 5770597"/>
              <a:gd name="connsiteX2" fmla="*/ 8191500 w 8191500"/>
              <a:gd name="connsiteY2" fmla="*/ 1227339 h 5770597"/>
              <a:gd name="connsiteX3" fmla="*/ 8191500 w 8191500"/>
              <a:gd name="connsiteY3" fmla="*/ 5770597 h 5770597"/>
              <a:gd name="connsiteX4" fmla="*/ 79523 w 8191500"/>
              <a:gd name="connsiteY4" fmla="*/ 5770597 h 5770597"/>
              <a:gd name="connsiteX5" fmla="*/ 56799 w 8191500"/>
              <a:gd name="connsiteY5" fmla="*/ 5644158 h 5770597"/>
              <a:gd name="connsiteX6" fmla="*/ 0 w 8191500"/>
              <a:gd name="connsiteY6" fmla="*/ 4898209 h 5770597"/>
              <a:gd name="connsiteX7" fmla="*/ 4929467 w 8191500"/>
              <a:gd name="connsiteY7" fmla="*/ 0 h 57705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8191500" h="5770597">
                <a:moveTo>
                  <a:pt x="4929467" y="0"/>
                </a:moveTo>
                <a:cubicBezTo>
                  <a:pt x="6120547" y="0"/>
                  <a:pt x="7212963" y="419755"/>
                  <a:pt x="8065066" y="1118513"/>
                </a:cubicBezTo>
                <a:lnTo>
                  <a:pt x="8191500" y="1227339"/>
                </a:lnTo>
                <a:lnTo>
                  <a:pt x="8191500" y="5770597"/>
                </a:lnTo>
                <a:lnTo>
                  <a:pt x="79523" y="5770597"/>
                </a:lnTo>
                <a:lnTo>
                  <a:pt x="56799" y="5644158"/>
                </a:lnTo>
                <a:cubicBezTo>
                  <a:pt x="19398" y="5400934"/>
                  <a:pt x="0" y="5151822"/>
                  <a:pt x="0" y="4898209"/>
                </a:cubicBezTo>
                <a:cubicBezTo>
                  <a:pt x="0" y="2193003"/>
                  <a:pt x="2206998" y="0"/>
                  <a:pt x="4929467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152A2F3-9F02-40FE-A847-131F2E1159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93520" y="2744661"/>
            <a:ext cx="6821672" cy="2909689"/>
          </a:xfrm>
        </p:spPr>
        <p:txBody>
          <a:bodyPr vert="horz" lIns="91440" tIns="45720" rIns="91440" bIns="45720" rtlCol="0" anchor="b">
            <a:normAutofit fontScale="90000"/>
          </a:bodyPr>
          <a:lstStyle/>
          <a:p>
            <a:pPr algn="r"/>
            <a:br>
              <a:rPr lang="en-US" sz="48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</a:br>
            <a:r>
              <a:rPr lang="en-US" sz="48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Enjoy a little music</a:t>
            </a:r>
            <a:br>
              <a:rPr lang="en-US" sz="48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</a:br>
            <a:r>
              <a:rPr lang="en-US" sz="48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My good friends, Mike and Karen Morris deliver an hour of great music.  </a:t>
            </a:r>
            <a:br>
              <a:rPr lang="en-US" sz="48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</a:br>
            <a:br>
              <a:rPr lang="en-US" sz="15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</a:br>
            <a:r>
              <a:rPr lang="en-US" sz="2000" u="sng" kern="1200" dirty="0">
                <a:solidFill>
                  <a:srgbClr val="FFFFFF"/>
                </a:solidFill>
                <a:latin typeface="+mj-lt"/>
                <a:ea typeface="+mj-ea"/>
                <a:cs typeface="+mj-cs"/>
                <a:hlinkClick r:id="rId2"/>
              </a:rPr>
              <a:t>https://www.facebook.com/1402625299/videos/10217656429548184/</a:t>
            </a:r>
            <a:endParaRPr lang="en-US" sz="2000" kern="1200" dirty="0">
              <a:solidFill>
                <a:srgbClr val="FFFFFF"/>
              </a:solidFill>
              <a:latin typeface="+mj-lt"/>
              <a:ea typeface="+mj-ea"/>
              <a:cs typeface="+mj-cs"/>
            </a:endParaRPr>
          </a:p>
        </p:txBody>
      </p: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266A0658-1CC4-4B0D-AAB7-A702286AFB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06241" y="183933"/>
            <a:ext cx="0" cy="1597708"/>
          </a:xfrm>
          <a:prstGeom prst="line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Freeform: Shape 33">
            <a:extLst>
              <a:ext uri="{FF2B5EF4-FFF2-40B4-BE49-F238E27FC236}">
                <a16:creationId xmlns:a16="http://schemas.microsoft.com/office/drawing/2014/main" id="{A04F1504-431A-4D86-9091-AE7E4B33376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292348" y="1"/>
            <a:ext cx="2279742" cy="1267785"/>
          </a:xfrm>
          <a:custGeom>
            <a:avLst/>
            <a:gdLst>
              <a:gd name="connsiteX0" fmla="*/ 0 w 2279742"/>
              <a:gd name="connsiteY0" fmla="*/ 0 h 1267785"/>
              <a:gd name="connsiteX1" fmla="*/ 138700 w 2279742"/>
              <a:gd name="connsiteY1" fmla="*/ 0 h 1267785"/>
              <a:gd name="connsiteX2" fmla="*/ 138700 w 2279742"/>
              <a:gd name="connsiteY2" fmla="*/ 1078193 h 1267785"/>
              <a:gd name="connsiteX3" fmla="*/ 2002733 w 2279742"/>
              <a:gd name="connsiteY3" fmla="*/ 0 h 1267785"/>
              <a:gd name="connsiteX4" fmla="*/ 2279742 w 2279742"/>
              <a:gd name="connsiteY4" fmla="*/ 0 h 1267785"/>
              <a:gd name="connsiteX5" fmla="*/ 104026 w 2279742"/>
              <a:gd name="connsiteY5" fmla="*/ 1258503 h 1267785"/>
              <a:gd name="connsiteX6" fmla="*/ 69351 w 2279742"/>
              <a:gd name="connsiteY6" fmla="*/ 1267785 h 1267785"/>
              <a:gd name="connsiteX7" fmla="*/ 0 w 2279742"/>
              <a:gd name="connsiteY7" fmla="*/ 1198436 h 12677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279742" h="1267785">
                <a:moveTo>
                  <a:pt x="0" y="0"/>
                </a:moveTo>
                <a:lnTo>
                  <a:pt x="138700" y="0"/>
                </a:lnTo>
                <a:lnTo>
                  <a:pt x="138700" y="1078193"/>
                </a:lnTo>
                <a:lnTo>
                  <a:pt x="2002733" y="0"/>
                </a:lnTo>
                <a:lnTo>
                  <a:pt x="2279742" y="0"/>
                </a:lnTo>
                <a:lnTo>
                  <a:pt x="104026" y="1258503"/>
                </a:lnTo>
                <a:cubicBezTo>
                  <a:pt x="93484" y="1264595"/>
                  <a:pt x="81523" y="1267796"/>
                  <a:pt x="69351" y="1267785"/>
                </a:cubicBezTo>
                <a:cubicBezTo>
                  <a:pt x="31049" y="1267785"/>
                  <a:pt x="0" y="1236737"/>
                  <a:pt x="0" y="1198436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36" name="Freeform: Shape 35">
            <a:extLst>
              <a:ext uri="{FF2B5EF4-FFF2-40B4-BE49-F238E27FC236}">
                <a16:creationId xmlns:a16="http://schemas.microsoft.com/office/drawing/2014/main" id="{EA804283-B929-4503-802F-4585376E2B4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208695" y="1"/>
            <a:ext cx="1135066" cy="477997"/>
          </a:xfrm>
          <a:custGeom>
            <a:avLst/>
            <a:gdLst>
              <a:gd name="connsiteX0" fmla="*/ 0 w 1135066"/>
              <a:gd name="connsiteY0" fmla="*/ 0 h 477997"/>
              <a:gd name="connsiteX1" fmla="*/ 1135066 w 1135066"/>
              <a:gd name="connsiteY1" fmla="*/ 0 h 477997"/>
              <a:gd name="connsiteX2" fmla="*/ 1133370 w 1135066"/>
              <a:gd name="connsiteY2" fmla="*/ 16827 h 477997"/>
              <a:gd name="connsiteX3" fmla="*/ 567533 w 1135066"/>
              <a:gd name="connsiteY3" fmla="*/ 477997 h 477997"/>
              <a:gd name="connsiteX4" fmla="*/ 1696 w 1135066"/>
              <a:gd name="connsiteY4" fmla="*/ 16827 h 47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38" name="Oval 37">
            <a:extLst>
              <a:ext uri="{FF2B5EF4-FFF2-40B4-BE49-F238E27FC236}">
                <a16:creationId xmlns:a16="http://schemas.microsoft.com/office/drawing/2014/main" id="{AD3811F5-514E-49A4-B382-673ED228A4C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69044" y="514898"/>
            <a:ext cx="2393351" cy="2328423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0" name="Freeform: Shape 39">
            <a:extLst>
              <a:ext uri="{FF2B5EF4-FFF2-40B4-BE49-F238E27FC236}">
                <a16:creationId xmlns:a16="http://schemas.microsoft.com/office/drawing/2014/main" id="{067AD921-1CEE-4C1B-9AA3-C66D908DDD1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2949740"/>
            <a:ext cx="1186451" cy="1771650"/>
          </a:xfrm>
          <a:custGeom>
            <a:avLst/>
            <a:gdLst>
              <a:gd name="connsiteX0" fmla="*/ 61913 w 1186451"/>
              <a:gd name="connsiteY0" fmla="*/ 0 h 1771650"/>
              <a:gd name="connsiteX1" fmla="*/ 1186451 w 1186451"/>
              <a:gd name="connsiteY1" fmla="*/ 0 h 1771650"/>
              <a:gd name="connsiteX2" fmla="*/ 1186451 w 1186451"/>
              <a:gd name="connsiteY2" fmla="*/ 123825 h 1771650"/>
              <a:gd name="connsiteX3" fmla="*/ 123825 w 1186451"/>
              <a:gd name="connsiteY3" fmla="*/ 123825 h 1771650"/>
              <a:gd name="connsiteX4" fmla="*/ 123825 w 1186451"/>
              <a:gd name="connsiteY4" fmla="*/ 1647825 h 1771650"/>
              <a:gd name="connsiteX5" fmla="*/ 1186451 w 1186451"/>
              <a:gd name="connsiteY5" fmla="*/ 1647825 h 1771650"/>
              <a:gd name="connsiteX6" fmla="*/ 1186451 w 1186451"/>
              <a:gd name="connsiteY6" fmla="*/ 1771650 h 1771650"/>
              <a:gd name="connsiteX7" fmla="*/ 61913 w 1186451"/>
              <a:gd name="connsiteY7" fmla="*/ 1771650 h 1771650"/>
              <a:gd name="connsiteX8" fmla="*/ 0 w 1186451"/>
              <a:gd name="connsiteY8" fmla="*/ 1709738 h 1771650"/>
              <a:gd name="connsiteX9" fmla="*/ 0 w 1186451"/>
              <a:gd name="connsiteY9" fmla="*/ 61913 h 1771650"/>
              <a:gd name="connsiteX10" fmla="*/ 61913 w 1186451"/>
              <a:gd name="connsiteY10" fmla="*/ 0 h 17716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186451" h="1771650">
                <a:moveTo>
                  <a:pt x="61913" y="0"/>
                </a:moveTo>
                <a:lnTo>
                  <a:pt x="1186451" y="0"/>
                </a:lnTo>
                <a:lnTo>
                  <a:pt x="1186451" y="123825"/>
                </a:lnTo>
                <a:lnTo>
                  <a:pt x="123825" y="123825"/>
                </a:lnTo>
                <a:lnTo>
                  <a:pt x="123825" y="1647825"/>
                </a:lnTo>
                <a:lnTo>
                  <a:pt x="1186451" y="1647825"/>
                </a:lnTo>
                <a:lnTo>
                  <a:pt x="1186451" y="1771650"/>
                </a:lnTo>
                <a:lnTo>
                  <a:pt x="61913" y="1771650"/>
                </a:lnTo>
                <a:cubicBezTo>
                  <a:pt x="27719" y="1771650"/>
                  <a:pt x="0" y="1743932"/>
                  <a:pt x="0" y="1709738"/>
                </a:cubicBezTo>
                <a:lnTo>
                  <a:pt x="0" y="61913"/>
                </a:lnTo>
                <a:cubicBezTo>
                  <a:pt x="0" y="27719"/>
                  <a:pt x="27719" y="0"/>
                  <a:pt x="61913" y="0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0B51DCD-A715-428D-A797-40F05236DD7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fld id="{B82DC607-69DB-4196-8E5B-15E2A7BECB6C}" type="datetime1">
              <a:rPr lang="en-US" smtClean="0"/>
              <a:pPr>
                <a:spcAft>
                  <a:spcPts val="600"/>
                </a:spcAft>
              </a:pPr>
              <a:t>4/20/2020</a:t>
            </a:fld>
            <a:endParaRPr lang="en-US" dirty="0"/>
          </a:p>
        </p:txBody>
      </p:sp>
      <p:sp>
        <p:nvSpPr>
          <p:cNvPr id="42" name="Arc 41">
            <a:extLst>
              <a:ext uri="{FF2B5EF4-FFF2-40B4-BE49-F238E27FC236}">
                <a16:creationId xmlns:a16="http://schemas.microsoft.com/office/drawing/2014/main" id="{C36A08F5-3B56-47C5-A371-9187BE56E1E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1539683" y="4203427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14D9EF7-1987-4225-97C1-26CF0FCF04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208694" y="6356350"/>
            <a:ext cx="1145105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fld id="{6D22F896-40B5-4ADD-8801-0D06FADFA095}" type="slidenum">
              <a:rPr lang="en-US">
                <a:solidFill>
                  <a:srgbClr val="FFFFFF"/>
                </a:solidFill>
              </a:rPr>
              <a:pPr>
                <a:spcAft>
                  <a:spcPts val="600"/>
                </a:spcAft>
              </a:pPr>
              <a:t>29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4739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6" name="Rectangle 25">
            <a:extLst>
              <a:ext uri="{FF2B5EF4-FFF2-40B4-BE49-F238E27FC236}">
                <a16:creationId xmlns:a16="http://schemas.microsoft.com/office/drawing/2014/main" id="{6A84B152-3496-4C52-AF08-97AFFC09DD2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8CBB239-3516-4308-B6BC-77C40630EA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1" y="365125"/>
            <a:ext cx="5393360" cy="1325563"/>
          </a:xfrm>
        </p:spPr>
        <p:txBody>
          <a:bodyPr>
            <a:normAutofit/>
          </a:bodyPr>
          <a:lstStyle/>
          <a:p>
            <a:r>
              <a:rPr lang="en-US" dirty="0"/>
              <a:t>TE Guidelines</a:t>
            </a:r>
          </a:p>
        </p:txBody>
      </p:sp>
      <p:sp>
        <p:nvSpPr>
          <p:cNvPr id="28" name="Freeform: Shape 27">
            <a:extLst>
              <a:ext uri="{FF2B5EF4-FFF2-40B4-BE49-F238E27FC236}">
                <a16:creationId xmlns:a16="http://schemas.microsoft.com/office/drawing/2014/main" id="{6B2ADB95-0FA3-4BD7-A8AC-89D014A83E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198657" y="1"/>
            <a:ext cx="1155142" cy="625027"/>
          </a:xfrm>
          <a:custGeom>
            <a:avLst/>
            <a:gdLst>
              <a:gd name="connsiteX0" fmla="*/ 4784 w 1155142"/>
              <a:gd name="connsiteY0" fmla="*/ 0 h 625027"/>
              <a:gd name="connsiteX1" fmla="*/ 1150358 w 1155142"/>
              <a:gd name="connsiteY1" fmla="*/ 0 h 625027"/>
              <a:gd name="connsiteX2" fmla="*/ 1155142 w 1155142"/>
              <a:gd name="connsiteY2" fmla="*/ 47456 h 625027"/>
              <a:gd name="connsiteX3" fmla="*/ 577571 w 1155142"/>
              <a:gd name="connsiteY3" fmla="*/ 625027 h 625027"/>
              <a:gd name="connsiteX4" fmla="*/ 0 w 1155142"/>
              <a:gd name="connsiteY4" fmla="*/ 47456 h 6250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55142" h="625027">
                <a:moveTo>
                  <a:pt x="4784" y="0"/>
                </a:moveTo>
                <a:lnTo>
                  <a:pt x="1150358" y="0"/>
                </a:lnTo>
                <a:lnTo>
                  <a:pt x="1155142" y="47456"/>
                </a:lnTo>
                <a:cubicBezTo>
                  <a:pt x="1155142" y="366440"/>
                  <a:pt x="896555" y="625027"/>
                  <a:pt x="577571" y="625027"/>
                </a:cubicBezTo>
                <a:cubicBezTo>
                  <a:pt x="258587" y="625027"/>
                  <a:pt x="0" y="366440"/>
                  <a:pt x="0" y="47456"/>
                </a:cubicBezTo>
                <a:close/>
              </a:path>
            </a:pathLst>
          </a:custGeom>
          <a:solidFill>
            <a:schemeClr val="accent1">
              <a:alpha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30" name="Oval 29">
            <a:extLst>
              <a:ext uri="{FF2B5EF4-FFF2-40B4-BE49-F238E27FC236}">
                <a16:creationId xmlns:a16="http://schemas.microsoft.com/office/drawing/2014/main" id="{C924DBCE-E731-4B22-8181-A39C1D86276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808185" y="3423959"/>
            <a:ext cx="630884" cy="630884"/>
          </a:xfrm>
          <a:prstGeom prst="ellipse">
            <a:avLst/>
          </a:prstGeom>
          <a:noFill/>
          <a:ln w="1270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2" name="Freeform: Shape 31">
            <a:extLst>
              <a:ext uri="{FF2B5EF4-FFF2-40B4-BE49-F238E27FC236}">
                <a16:creationId xmlns:a16="http://schemas.microsoft.com/office/drawing/2014/main" id="{4CBF9756-6AC8-4C65-84DF-56FBFFA1D87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463438">
            <a:off x="7450227" y="5166682"/>
            <a:ext cx="1835725" cy="2024785"/>
          </a:xfrm>
          <a:custGeom>
            <a:avLst/>
            <a:gdLst>
              <a:gd name="connsiteX0" fmla="*/ 1801138 w 1835725"/>
              <a:gd name="connsiteY0" fmla="*/ 1622662 h 2024785"/>
              <a:gd name="connsiteX1" fmla="*/ 1835717 w 1835725"/>
              <a:gd name="connsiteY1" fmla="*/ 1680254 h 2024785"/>
              <a:gd name="connsiteX2" fmla="*/ 1812568 w 1835725"/>
              <a:gd name="connsiteY2" fmla="*/ 1877193 h 2024785"/>
              <a:gd name="connsiteX3" fmla="*/ 1776210 w 1835725"/>
              <a:gd name="connsiteY3" fmla="*/ 2024785 h 2024785"/>
              <a:gd name="connsiteX4" fmla="*/ 1655772 w 1835725"/>
              <a:gd name="connsiteY4" fmla="*/ 1983449 h 2024785"/>
              <a:gd name="connsiteX5" fmla="*/ 1687591 w 1835725"/>
              <a:gd name="connsiteY5" fmla="*/ 1854495 h 2024785"/>
              <a:gd name="connsiteX6" fmla="*/ 1708939 w 1835725"/>
              <a:gd name="connsiteY6" fmla="*/ 1673301 h 2024785"/>
              <a:gd name="connsiteX7" fmla="*/ 1778129 w 1835725"/>
              <a:gd name="connsiteY7" fmla="*/ 1615979 h 2024785"/>
              <a:gd name="connsiteX8" fmla="*/ 1801138 w 1835725"/>
              <a:gd name="connsiteY8" fmla="*/ 1622662 h 2024785"/>
              <a:gd name="connsiteX9" fmla="*/ 1585229 w 1835725"/>
              <a:gd name="connsiteY9" fmla="*/ 764759 h 2024785"/>
              <a:gd name="connsiteX10" fmla="*/ 1623024 w 1835725"/>
              <a:gd name="connsiteY10" fmla="*/ 792810 h 2024785"/>
              <a:gd name="connsiteX11" fmla="*/ 1777614 w 1835725"/>
              <a:gd name="connsiteY11" fmla="*/ 1157141 h 2024785"/>
              <a:gd name="connsiteX12" fmla="*/ 1733799 w 1835725"/>
              <a:gd name="connsiteY12" fmla="*/ 1235532 h 2024785"/>
              <a:gd name="connsiteX13" fmla="*/ 1716464 w 1835725"/>
              <a:gd name="connsiteY13" fmla="*/ 1237722 h 2024785"/>
              <a:gd name="connsiteX14" fmla="*/ 1716464 w 1835725"/>
              <a:gd name="connsiteY14" fmla="*/ 1237913 h 2024785"/>
              <a:gd name="connsiteX15" fmla="*/ 1655409 w 1835725"/>
              <a:gd name="connsiteY15" fmla="*/ 1191717 h 2024785"/>
              <a:gd name="connsiteX16" fmla="*/ 1513200 w 1835725"/>
              <a:gd name="connsiteY16" fmla="*/ 856627 h 2024785"/>
              <a:gd name="connsiteX17" fmla="*/ 1538499 w 1835725"/>
              <a:gd name="connsiteY17" fmla="*/ 770415 h 2024785"/>
              <a:gd name="connsiteX18" fmla="*/ 1585229 w 1835725"/>
              <a:gd name="connsiteY18" fmla="*/ 764759 h 2024785"/>
              <a:gd name="connsiteX19" fmla="*/ 477919 w 1835725"/>
              <a:gd name="connsiteY19" fmla="*/ 21437 h 2024785"/>
              <a:gd name="connsiteX20" fmla="*/ 509236 w 1835725"/>
              <a:gd name="connsiteY20" fmla="*/ 84182 h 2024785"/>
              <a:gd name="connsiteX21" fmla="*/ 445829 w 1835725"/>
              <a:gd name="connsiteY21" fmla="*/ 139871 h 2024785"/>
              <a:gd name="connsiteX22" fmla="*/ 437447 w 1835725"/>
              <a:gd name="connsiteY22" fmla="*/ 139395 h 2024785"/>
              <a:gd name="connsiteX23" fmla="*/ 73211 w 1835725"/>
              <a:gd name="connsiteY23" fmla="*/ 137204 h 2024785"/>
              <a:gd name="connsiteX24" fmla="*/ 749 w 1835725"/>
              <a:gd name="connsiteY24" fmla="*/ 84082 h 2024785"/>
              <a:gd name="connsiteX25" fmla="*/ 53871 w 1835725"/>
              <a:gd name="connsiteY25" fmla="*/ 11621 h 2024785"/>
              <a:gd name="connsiteX26" fmla="*/ 58352 w 1835725"/>
              <a:gd name="connsiteY26" fmla="*/ 11093 h 2024785"/>
              <a:gd name="connsiteX27" fmla="*/ 454020 w 1835725"/>
              <a:gd name="connsiteY27" fmla="*/ 13474 h 2024785"/>
              <a:gd name="connsiteX28" fmla="*/ 477919 w 1835725"/>
              <a:gd name="connsiteY28" fmla="*/ 21437 h 2024785"/>
              <a:gd name="connsiteX29" fmla="*/ 957797 w 1835725"/>
              <a:gd name="connsiteY29" fmla="*/ 167970 h 2024785"/>
              <a:gd name="connsiteX30" fmla="*/ 1286982 w 1835725"/>
              <a:gd name="connsiteY30" fmla="*/ 387616 h 2024785"/>
              <a:gd name="connsiteX31" fmla="*/ 1293725 w 1835725"/>
              <a:gd name="connsiteY31" fmla="*/ 477075 h 2024785"/>
              <a:gd name="connsiteX32" fmla="*/ 1245453 w 1835725"/>
              <a:gd name="connsiteY32" fmla="*/ 499154 h 2024785"/>
              <a:gd name="connsiteX33" fmla="*/ 1245167 w 1835725"/>
              <a:gd name="connsiteY33" fmla="*/ 499154 h 2024785"/>
              <a:gd name="connsiteX34" fmla="*/ 1203638 w 1835725"/>
              <a:gd name="connsiteY34" fmla="*/ 484104 h 2024785"/>
              <a:gd name="connsiteX35" fmla="*/ 900647 w 1835725"/>
              <a:gd name="connsiteY35" fmla="*/ 281508 h 2024785"/>
              <a:gd name="connsiteX36" fmla="*/ 872454 w 1835725"/>
              <a:gd name="connsiteY36" fmla="*/ 196164 h 2024785"/>
              <a:gd name="connsiteX37" fmla="*/ 957797 w 1835725"/>
              <a:gd name="connsiteY37" fmla="*/ 167970 h 20247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</a:cxnLst>
            <a:rect l="l" t="t" r="r" b="b"/>
            <a:pathLst>
              <a:path w="1835725" h="2024785">
                <a:moveTo>
                  <a:pt x="1801138" y="1622662"/>
                </a:moveTo>
                <a:cubicBezTo>
                  <a:pt x="1822105" y="1633400"/>
                  <a:pt x="1836117" y="1655372"/>
                  <a:pt x="1835717" y="1680254"/>
                </a:cubicBezTo>
                <a:cubicBezTo>
                  <a:pt x="1832093" y="1746382"/>
                  <a:pt x="1824354" y="1812154"/>
                  <a:pt x="1812568" y="1877193"/>
                </a:cubicBezTo>
                <a:lnTo>
                  <a:pt x="1776210" y="2024785"/>
                </a:lnTo>
                <a:lnTo>
                  <a:pt x="1655772" y="1983449"/>
                </a:lnTo>
                <a:lnTo>
                  <a:pt x="1687591" y="1854495"/>
                </a:lnTo>
                <a:cubicBezTo>
                  <a:pt x="1698455" y="1794657"/>
                  <a:pt x="1705590" y="1734142"/>
                  <a:pt x="1708939" y="1673301"/>
                </a:cubicBezTo>
                <a:cubicBezTo>
                  <a:pt x="1712216" y="1638363"/>
                  <a:pt x="1743190" y="1612703"/>
                  <a:pt x="1778129" y="1615979"/>
                </a:cubicBezTo>
                <a:cubicBezTo>
                  <a:pt x="1786387" y="1616753"/>
                  <a:pt x="1794149" y="1619084"/>
                  <a:pt x="1801138" y="1622662"/>
                </a:cubicBezTo>
                <a:close/>
                <a:moveTo>
                  <a:pt x="1585229" y="764759"/>
                </a:moveTo>
                <a:cubicBezTo>
                  <a:pt x="1600438" y="768789"/>
                  <a:pt x="1614156" y="778436"/>
                  <a:pt x="1623024" y="792810"/>
                </a:cubicBezTo>
                <a:cubicBezTo>
                  <a:pt x="1689575" y="907319"/>
                  <a:pt x="1741505" y="1029715"/>
                  <a:pt x="1777614" y="1157141"/>
                </a:cubicBezTo>
                <a:cubicBezTo>
                  <a:pt x="1787149" y="1190888"/>
                  <a:pt x="1767537" y="1225969"/>
                  <a:pt x="1733799" y="1235532"/>
                </a:cubicBezTo>
                <a:cubicBezTo>
                  <a:pt x="1728151" y="1237046"/>
                  <a:pt x="1722312" y="1237780"/>
                  <a:pt x="1716464" y="1237722"/>
                </a:cubicBezTo>
                <a:lnTo>
                  <a:pt x="1716464" y="1237913"/>
                </a:lnTo>
                <a:cubicBezTo>
                  <a:pt x="1688070" y="1237913"/>
                  <a:pt x="1663124" y="1219044"/>
                  <a:pt x="1655409" y="1191717"/>
                </a:cubicBezTo>
                <a:cubicBezTo>
                  <a:pt x="1622214" y="1074512"/>
                  <a:pt x="1574437" y="961936"/>
                  <a:pt x="1513200" y="856627"/>
                </a:cubicBezTo>
                <a:cubicBezTo>
                  <a:pt x="1496379" y="825834"/>
                  <a:pt x="1507704" y="787236"/>
                  <a:pt x="1538499" y="770415"/>
                </a:cubicBezTo>
                <a:cubicBezTo>
                  <a:pt x="1553325" y="762319"/>
                  <a:pt x="1570022" y="760730"/>
                  <a:pt x="1585229" y="764759"/>
                </a:cubicBezTo>
                <a:close/>
                <a:moveTo>
                  <a:pt x="477919" y="21437"/>
                </a:moveTo>
                <a:cubicBezTo>
                  <a:pt x="499341" y="33775"/>
                  <a:pt x="512445" y="58102"/>
                  <a:pt x="509236" y="84182"/>
                </a:cubicBezTo>
                <a:cubicBezTo>
                  <a:pt x="505303" y="116151"/>
                  <a:pt x="478038" y="140098"/>
                  <a:pt x="445829" y="139871"/>
                </a:cubicBezTo>
                <a:cubicBezTo>
                  <a:pt x="443027" y="139899"/>
                  <a:pt x="440227" y="139740"/>
                  <a:pt x="437447" y="139395"/>
                </a:cubicBezTo>
                <a:cubicBezTo>
                  <a:pt x="316592" y="123615"/>
                  <a:pt x="194247" y="122878"/>
                  <a:pt x="73211" y="137204"/>
                </a:cubicBezTo>
                <a:cubicBezTo>
                  <a:pt x="38532" y="142545"/>
                  <a:pt x="6090" y="118762"/>
                  <a:pt x="749" y="84082"/>
                </a:cubicBezTo>
                <a:cubicBezTo>
                  <a:pt x="-4591" y="49403"/>
                  <a:pt x="19192" y="16961"/>
                  <a:pt x="53871" y="11621"/>
                </a:cubicBezTo>
                <a:cubicBezTo>
                  <a:pt x="55358" y="11392"/>
                  <a:pt x="56852" y="11216"/>
                  <a:pt x="58352" y="11093"/>
                </a:cubicBezTo>
                <a:cubicBezTo>
                  <a:pt x="189834" y="-4456"/>
                  <a:pt x="322735" y="-3656"/>
                  <a:pt x="454020" y="13474"/>
                </a:cubicBezTo>
                <a:cubicBezTo>
                  <a:pt x="462713" y="14543"/>
                  <a:pt x="470778" y="17324"/>
                  <a:pt x="477919" y="21437"/>
                </a:cubicBezTo>
                <a:close/>
                <a:moveTo>
                  <a:pt x="957797" y="167970"/>
                </a:moveTo>
                <a:cubicBezTo>
                  <a:pt x="1076184" y="227289"/>
                  <a:pt x="1186759" y="301068"/>
                  <a:pt x="1286982" y="387616"/>
                </a:cubicBezTo>
                <a:cubicBezTo>
                  <a:pt x="1313547" y="410457"/>
                  <a:pt x="1316566" y="450510"/>
                  <a:pt x="1293725" y="477075"/>
                </a:cubicBezTo>
                <a:cubicBezTo>
                  <a:pt x="1281638" y="491137"/>
                  <a:pt x="1263998" y="499204"/>
                  <a:pt x="1245453" y="499154"/>
                </a:cubicBezTo>
                <a:lnTo>
                  <a:pt x="1245167" y="499154"/>
                </a:lnTo>
                <a:cubicBezTo>
                  <a:pt x="1229965" y="499301"/>
                  <a:pt x="1215220" y="493956"/>
                  <a:pt x="1203638" y="484104"/>
                </a:cubicBezTo>
                <a:cubicBezTo>
                  <a:pt x="1111407" y="404300"/>
                  <a:pt x="1009633" y="336248"/>
                  <a:pt x="900647" y="281508"/>
                </a:cubicBezTo>
                <a:cubicBezTo>
                  <a:pt x="869295" y="265726"/>
                  <a:pt x="856672" y="227516"/>
                  <a:pt x="872454" y="196164"/>
                </a:cubicBezTo>
                <a:cubicBezTo>
                  <a:pt x="888235" y="164811"/>
                  <a:pt x="926445" y="152188"/>
                  <a:pt x="957797" y="167970"/>
                </a:cubicBezTo>
                <a:close/>
              </a:path>
            </a:pathLst>
          </a:custGeom>
          <a:solidFill>
            <a:schemeClr val="accent4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87F8A70D-108F-4B76-B619-19E579D977D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6796" r="6454"/>
          <a:stretch/>
        </p:blipFill>
        <p:spPr>
          <a:xfrm>
            <a:off x="7751975" y="1075239"/>
            <a:ext cx="4128603" cy="4128603"/>
          </a:xfrm>
          <a:custGeom>
            <a:avLst/>
            <a:gdLst/>
            <a:ahLst/>
            <a:cxnLst/>
            <a:rect l="l" t="t" r="r" b="b"/>
            <a:pathLst>
              <a:path w="2663168" h="2663168">
                <a:moveTo>
                  <a:pt x="1331584" y="0"/>
                </a:moveTo>
                <a:cubicBezTo>
                  <a:pt x="2066998" y="0"/>
                  <a:pt x="2663168" y="596170"/>
                  <a:pt x="2663168" y="1331584"/>
                </a:cubicBezTo>
                <a:cubicBezTo>
                  <a:pt x="2663168" y="2066998"/>
                  <a:pt x="2066998" y="2663168"/>
                  <a:pt x="1331584" y="2663168"/>
                </a:cubicBezTo>
                <a:cubicBezTo>
                  <a:pt x="596170" y="2663168"/>
                  <a:pt x="0" y="2066998"/>
                  <a:pt x="0" y="1331584"/>
                </a:cubicBezTo>
                <a:cubicBezTo>
                  <a:pt x="0" y="596170"/>
                  <a:pt x="596170" y="0"/>
                  <a:pt x="1331584" y="0"/>
                </a:cubicBezTo>
                <a:close/>
              </a:path>
            </a:pathLst>
          </a:custGeom>
        </p:spPr>
      </p:pic>
      <p:sp>
        <p:nvSpPr>
          <p:cNvPr id="34" name="Freeform: Shape 33">
            <a:extLst>
              <a:ext uri="{FF2B5EF4-FFF2-40B4-BE49-F238E27FC236}">
                <a16:creationId xmlns:a16="http://schemas.microsoft.com/office/drawing/2014/main" id="{2D385988-EAAF-4C27-AF8A-2BFBECAF3D4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749602" y="1"/>
            <a:ext cx="2066948" cy="1621879"/>
          </a:xfrm>
          <a:custGeom>
            <a:avLst/>
            <a:gdLst>
              <a:gd name="connsiteX0" fmla="*/ 0 w 2066948"/>
              <a:gd name="connsiteY0" fmla="*/ 0 h 1621879"/>
              <a:gd name="connsiteX1" fmla="*/ 123825 w 2066948"/>
              <a:gd name="connsiteY1" fmla="*/ 0 h 1621879"/>
              <a:gd name="connsiteX2" fmla="*/ 123825 w 2066948"/>
              <a:gd name="connsiteY2" fmla="*/ 1452620 h 1621879"/>
              <a:gd name="connsiteX3" fmla="*/ 1881378 w 2066948"/>
              <a:gd name="connsiteY3" fmla="*/ 436017 h 1621879"/>
              <a:gd name="connsiteX4" fmla="*/ 1127572 w 2066948"/>
              <a:gd name="connsiteY4" fmla="*/ 0 h 1621879"/>
              <a:gd name="connsiteX5" fmla="*/ 1374887 w 2066948"/>
              <a:gd name="connsiteY5" fmla="*/ 0 h 1621879"/>
              <a:gd name="connsiteX6" fmla="*/ 2035969 w 2066948"/>
              <a:gd name="connsiteY6" fmla="*/ 382391 h 1621879"/>
              <a:gd name="connsiteX7" fmla="*/ 2058648 w 2066948"/>
              <a:gd name="connsiteY7" fmla="*/ 466963 h 1621879"/>
              <a:gd name="connsiteX8" fmla="*/ 2035969 w 2066948"/>
              <a:gd name="connsiteY8" fmla="*/ 489642 h 1621879"/>
              <a:gd name="connsiteX9" fmla="*/ 92869 w 2066948"/>
              <a:gd name="connsiteY9" fmla="*/ 1613592 h 1621879"/>
              <a:gd name="connsiteX10" fmla="*/ 61913 w 2066948"/>
              <a:gd name="connsiteY10" fmla="*/ 1621879 h 1621879"/>
              <a:gd name="connsiteX11" fmla="*/ 0 w 2066948"/>
              <a:gd name="connsiteY11" fmla="*/ 1559967 h 16218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066948" h="1621879">
                <a:moveTo>
                  <a:pt x="0" y="0"/>
                </a:moveTo>
                <a:lnTo>
                  <a:pt x="123825" y="0"/>
                </a:lnTo>
                <a:lnTo>
                  <a:pt x="123825" y="1452620"/>
                </a:lnTo>
                <a:lnTo>
                  <a:pt x="1881378" y="436017"/>
                </a:lnTo>
                <a:lnTo>
                  <a:pt x="1127572" y="0"/>
                </a:lnTo>
                <a:lnTo>
                  <a:pt x="1374887" y="0"/>
                </a:lnTo>
                <a:lnTo>
                  <a:pt x="2035969" y="382391"/>
                </a:lnTo>
                <a:cubicBezTo>
                  <a:pt x="2065582" y="399479"/>
                  <a:pt x="2075745" y="437340"/>
                  <a:pt x="2058648" y="466963"/>
                </a:cubicBezTo>
                <a:cubicBezTo>
                  <a:pt x="2053219" y="476384"/>
                  <a:pt x="2045389" y="484204"/>
                  <a:pt x="2035969" y="489642"/>
                </a:cubicBezTo>
                <a:lnTo>
                  <a:pt x="92869" y="1613592"/>
                </a:lnTo>
                <a:cubicBezTo>
                  <a:pt x="83458" y="1619031"/>
                  <a:pt x="72780" y="1621889"/>
                  <a:pt x="61913" y="1621879"/>
                </a:cubicBezTo>
                <a:cubicBezTo>
                  <a:pt x="27719" y="1621879"/>
                  <a:pt x="0" y="1594161"/>
                  <a:pt x="0" y="1559967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43621FD4-D14D-45D5-9A57-9A2DE5EA59C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2138745" y="1027906"/>
            <a:ext cx="0" cy="1597708"/>
          </a:xfrm>
          <a:prstGeom prst="line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2428B37-6745-4AC7-BAEE-87D7EDCAF08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1332123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2B859110-2DF0-45F4-A85F-CFAE3BB44A04}" type="datetime1">
              <a:rPr lang="en-US" smtClean="0"/>
              <a:t>4/20/2020</a:t>
            </a:fld>
            <a:endParaRPr lang="en-US" dirty="0"/>
          </a:p>
        </p:txBody>
      </p:sp>
      <p:sp>
        <p:nvSpPr>
          <p:cNvPr id="38" name="Freeform: Shape 37">
            <a:extLst>
              <a:ext uri="{FF2B5EF4-FFF2-40B4-BE49-F238E27FC236}">
                <a16:creationId xmlns:a16="http://schemas.microsoft.com/office/drawing/2014/main" id="{B621D332-7329-4994-8836-C429A51B754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809527" y="6033795"/>
            <a:ext cx="1991064" cy="824205"/>
          </a:xfrm>
          <a:custGeom>
            <a:avLst/>
            <a:gdLst>
              <a:gd name="connsiteX0" fmla="*/ 995532 w 1991064"/>
              <a:gd name="connsiteY0" fmla="*/ 0 h 824205"/>
              <a:gd name="connsiteX1" fmla="*/ 1984823 w 1991064"/>
              <a:gd name="connsiteY1" fmla="*/ 784423 h 824205"/>
              <a:gd name="connsiteX2" fmla="*/ 1991064 w 1991064"/>
              <a:gd name="connsiteY2" fmla="*/ 824205 h 824205"/>
              <a:gd name="connsiteX3" fmla="*/ 0 w 1991064"/>
              <a:gd name="connsiteY3" fmla="*/ 824205 h 824205"/>
              <a:gd name="connsiteX4" fmla="*/ 6241 w 1991064"/>
              <a:gd name="connsiteY4" fmla="*/ 784423 h 824205"/>
              <a:gd name="connsiteX5" fmla="*/ 995532 w 1991064"/>
              <a:gd name="connsiteY5" fmla="*/ 0 h 8242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991064" h="824205">
                <a:moveTo>
                  <a:pt x="995532" y="0"/>
                </a:moveTo>
                <a:cubicBezTo>
                  <a:pt x="1483521" y="0"/>
                  <a:pt x="1890663" y="336754"/>
                  <a:pt x="1984823" y="784423"/>
                </a:cubicBezTo>
                <a:lnTo>
                  <a:pt x="1991064" y="824205"/>
                </a:lnTo>
                <a:lnTo>
                  <a:pt x="0" y="824205"/>
                </a:lnTo>
                <a:lnTo>
                  <a:pt x="6241" y="784423"/>
                </a:lnTo>
                <a:cubicBezTo>
                  <a:pt x="100402" y="336754"/>
                  <a:pt x="507544" y="0"/>
                  <a:pt x="995532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A0568E3-5036-470C-B81E-A3DC988ACF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6D22F896-40B5-4ADD-8801-0D06FADFA095}" type="slidenum">
              <a:rPr lang="en-US"/>
              <a:pPr>
                <a:spcAft>
                  <a:spcPts val="600"/>
                </a:spcAft>
              </a:pPr>
              <a:t>3</a:t>
            </a:fld>
            <a:endParaRPr lang="en-US" dirty="0"/>
          </a:p>
        </p:txBody>
      </p:sp>
      <p:sp>
        <p:nvSpPr>
          <p:cNvPr id="40" name="Freeform: Shape 39">
            <a:extLst>
              <a:ext uri="{FF2B5EF4-FFF2-40B4-BE49-F238E27FC236}">
                <a16:creationId xmlns:a16="http://schemas.microsoft.com/office/drawing/2014/main" id="{2D20F754-35A9-4508-BE3C-C59996D1437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851696" y="5519196"/>
            <a:ext cx="1340305" cy="1338805"/>
          </a:xfrm>
          <a:custGeom>
            <a:avLst/>
            <a:gdLst>
              <a:gd name="connsiteX0" fmla="*/ 61913 w 1340305"/>
              <a:gd name="connsiteY0" fmla="*/ 0 h 1338805"/>
              <a:gd name="connsiteX1" fmla="*/ 1340305 w 1340305"/>
              <a:gd name="connsiteY1" fmla="*/ 0 h 1338805"/>
              <a:gd name="connsiteX2" fmla="*/ 1340305 w 1340305"/>
              <a:gd name="connsiteY2" fmla="*/ 123825 h 1338805"/>
              <a:gd name="connsiteX3" fmla="*/ 123825 w 1340305"/>
              <a:gd name="connsiteY3" fmla="*/ 123825 h 1338805"/>
              <a:gd name="connsiteX4" fmla="*/ 123825 w 1340305"/>
              <a:gd name="connsiteY4" fmla="*/ 1338805 h 1338805"/>
              <a:gd name="connsiteX5" fmla="*/ 0 w 1340305"/>
              <a:gd name="connsiteY5" fmla="*/ 1338805 h 1338805"/>
              <a:gd name="connsiteX6" fmla="*/ 0 w 1340305"/>
              <a:gd name="connsiteY6" fmla="*/ 61913 h 1338805"/>
              <a:gd name="connsiteX7" fmla="*/ 61913 w 1340305"/>
              <a:gd name="connsiteY7" fmla="*/ 0 h 13388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340305" h="1338805">
                <a:moveTo>
                  <a:pt x="61913" y="0"/>
                </a:moveTo>
                <a:lnTo>
                  <a:pt x="1340305" y="0"/>
                </a:lnTo>
                <a:lnTo>
                  <a:pt x="1340305" y="123825"/>
                </a:lnTo>
                <a:lnTo>
                  <a:pt x="123825" y="123825"/>
                </a:lnTo>
                <a:lnTo>
                  <a:pt x="123825" y="1338805"/>
                </a:lnTo>
                <a:lnTo>
                  <a:pt x="0" y="1338805"/>
                </a:lnTo>
                <a:lnTo>
                  <a:pt x="0" y="61913"/>
                </a:lnTo>
                <a:cubicBezTo>
                  <a:pt x="0" y="27719"/>
                  <a:pt x="27719" y="0"/>
                  <a:pt x="61913" y="0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graphicFrame>
        <p:nvGraphicFramePr>
          <p:cNvPr id="7" name="Content Placeholder 2">
            <a:extLst>
              <a:ext uri="{FF2B5EF4-FFF2-40B4-BE49-F238E27FC236}">
                <a16:creationId xmlns:a16="http://schemas.microsoft.com/office/drawing/2014/main" id="{EA19BF05-344E-4DB8-B780-B9F4E54DB27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492130233"/>
              </p:ext>
            </p:extLst>
          </p:nvPr>
        </p:nvGraphicFramePr>
        <p:xfrm>
          <a:off x="838200" y="1825625"/>
          <a:ext cx="5393361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100585729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59EF30C2-29AC-4A0D-BC0A-A679CF113ED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Freeform 13">
            <a:extLst>
              <a:ext uri="{FF2B5EF4-FFF2-40B4-BE49-F238E27FC236}">
                <a16:creationId xmlns:a16="http://schemas.microsoft.com/office/drawing/2014/main" id="{9C682A1A-5B2D-4111-BBD6-620165633E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000500" y="1087403"/>
            <a:ext cx="8191500" cy="5770597"/>
          </a:xfrm>
          <a:custGeom>
            <a:avLst/>
            <a:gdLst>
              <a:gd name="connsiteX0" fmla="*/ 4929467 w 8191500"/>
              <a:gd name="connsiteY0" fmla="*/ 0 h 5770597"/>
              <a:gd name="connsiteX1" fmla="*/ 8065066 w 8191500"/>
              <a:gd name="connsiteY1" fmla="*/ 1118513 h 5770597"/>
              <a:gd name="connsiteX2" fmla="*/ 8191500 w 8191500"/>
              <a:gd name="connsiteY2" fmla="*/ 1227339 h 5770597"/>
              <a:gd name="connsiteX3" fmla="*/ 8191500 w 8191500"/>
              <a:gd name="connsiteY3" fmla="*/ 5770597 h 5770597"/>
              <a:gd name="connsiteX4" fmla="*/ 79523 w 8191500"/>
              <a:gd name="connsiteY4" fmla="*/ 5770597 h 5770597"/>
              <a:gd name="connsiteX5" fmla="*/ 56799 w 8191500"/>
              <a:gd name="connsiteY5" fmla="*/ 5644158 h 5770597"/>
              <a:gd name="connsiteX6" fmla="*/ 0 w 8191500"/>
              <a:gd name="connsiteY6" fmla="*/ 4898209 h 5770597"/>
              <a:gd name="connsiteX7" fmla="*/ 4929467 w 8191500"/>
              <a:gd name="connsiteY7" fmla="*/ 0 h 57705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8191500" h="5770597">
                <a:moveTo>
                  <a:pt x="4929467" y="0"/>
                </a:moveTo>
                <a:cubicBezTo>
                  <a:pt x="6120547" y="0"/>
                  <a:pt x="7212963" y="419755"/>
                  <a:pt x="8065066" y="1118513"/>
                </a:cubicBezTo>
                <a:lnTo>
                  <a:pt x="8191500" y="1227339"/>
                </a:lnTo>
                <a:lnTo>
                  <a:pt x="8191500" y="5770597"/>
                </a:lnTo>
                <a:lnTo>
                  <a:pt x="79523" y="5770597"/>
                </a:lnTo>
                <a:lnTo>
                  <a:pt x="56799" y="5644158"/>
                </a:lnTo>
                <a:cubicBezTo>
                  <a:pt x="19398" y="5400934"/>
                  <a:pt x="0" y="5151822"/>
                  <a:pt x="0" y="4898209"/>
                </a:cubicBezTo>
                <a:cubicBezTo>
                  <a:pt x="0" y="2193003"/>
                  <a:pt x="2206998" y="0"/>
                  <a:pt x="4929467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DE3B479-090A-48CB-97F5-B35B6FA30E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93520" y="2744662"/>
            <a:ext cx="6589707" cy="2387600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r"/>
            <a:r>
              <a:rPr lang="en-US" sz="60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One more for the</a:t>
            </a:r>
            <a:br>
              <a:rPr lang="en-US" sz="60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</a:br>
            <a:r>
              <a:rPr lang="en-US" sz="60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road!  </a:t>
            </a:r>
            <a:br>
              <a:rPr lang="en-US" sz="16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</a:br>
            <a:r>
              <a:rPr lang="en-US" sz="1600" u="sng" dirty="0">
                <a:hlinkClick r:id="rId2"/>
              </a:rPr>
              <a:t>https://www.facebook.com/trippandtyler/videos/2635428640080308/</a:t>
            </a:r>
            <a:endParaRPr lang="en-US" sz="1600" kern="1200" dirty="0">
              <a:solidFill>
                <a:srgbClr val="FFFFFF"/>
              </a:solidFill>
              <a:latin typeface="+mj-lt"/>
              <a:ea typeface="+mj-ea"/>
              <a:cs typeface="+mj-cs"/>
            </a:endParaRP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266A0658-1CC4-4B0D-AAB7-A702286AFB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06241" y="183933"/>
            <a:ext cx="0" cy="1597708"/>
          </a:xfrm>
          <a:prstGeom prst="line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A04F1504-431A-4D86-9091-AE7E4B33376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292348" y="1"/>
            <a:ext cx="2279742" cy="1267785"/>
          </a:xfrm>
          <a:custGeom>
            <a:avLst/>
            <a:gdLst>
              <a:gd name="connsiteX0" fmla="*/ 0 w 2279742"/>
              <a:gd name="connsiteY0" fmla="*/ 0 h 1267785"/>
              <a:gd name="connsiteX1" fmla="*/ 138700 w 2279742"/>
              <a:gd name="connsiteY1" fmla="*/ 0 h 1267785"/>
              <a:gd name="connsiteX2" fmla="*/ 138700 w 2279742"/>
              <a:gd name="connsiteY2" fmla="*/ 1078193 h 1267785"/>
              <a:gd name="connsiteX3" fmla="*/ 2002733 w 2279742"/>
              <a:gd name="connsiteY3" fmla="*/ 0 h 1267785"/>
              <a:gd name="connsiteX4" fmla="*/ 2279742 w 2279742"/>
              <a:gd name="connsiteY4" fmla="*/ 0 h 1267785"/>
              <a:gd name="connsiteX5" fmla="*/ 104026 w 2279742"/>
              <a:gd name="connsiteY5" fmla="*/ 1258503 h 1267785"/>
              <a:gd name="connsiteX6" fmla="*/ 69351 w 2279742"/>
              <a:gd name="connsiteY6" fmla="*/ 1267785 h 1267785"/>
              <a:gd name="connsiteX7" fmla="*/ 0 w 2279742"/>
              <a:gd name="connsiteY7" fmla="*/ 1198436 h 12677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279742" h="1267785">
                <a:moveTo>
                  <a:pt x="0" y="0"/>
                </a:moveTo>
                <a:lnTo>
                  <a:pt x="138700" y="0"/>
                </a:lnTo>
                <a:lnTo>
                  <a:pt x="138700" y="1078193"/>
                </a:lnTo>
                <a:lnTo>
                  <a:pt x="2002733" y="0"/>
                </a:lnTo>
                <a:lnTo>
                  <a:pt x="2279742" y="0"/>
                </a:lnTo>
                <a:lnTo>
                  <a:pt x="104026" y="1258503"/>
                </a:lnTo>
                <a:cubicBezTo>
                  <a:pt x="93484" y="1264595"/>
                  <a:pt x="81523" y="1267796"/>
                  <a:pt x="69351" y="1267785"/>
                </a:cubicBezTo>
                <a:cubicBezTo>
                  <a:pt x="31049" y="1267785"/>
                  <a:pt x="0" y="1236737"/>
                  <a:pt x="0" y="1198436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EA804283-B929-4503-802F-4585376E2B4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208695" y="1"/>
            <a:ext cx="1135066" cy="477997"/>
          </a:xfrm>
          <a:custGeom>
            <a:avLst/>
            <a:gdLst>
              <a:gd name="connsiteX0" fmla="*/ 0 w 1135066"/>
              <a:gd name="connsiteY0" fmla="*/ 0 h 477997"/>
              <a:gd name="connsiteX1" fmla="*/ 1135066 w 1135066"/>
              <a:gd name="connsiteY1" fmla="*/ 0 h 477997"/>
              <a:gd name="connsiteX2" fmla="*/ 1133370 w 1135066"/>
              <a:gd name="connsiteY2" fmla="*/ 16827 h 477997"/>
              <a:gd name="connsiteX3" fmla="*/ 567533 w 1135066"/>
              <a:gd name="connsiteY3" fmla="*/ 477997 h 477997"/>
              <a:gd name="connsiteX4" fmla="*/ 1696 w 1135066"/>
              <a:gd name="connsiteY4" fmla="*/ 16827 h 47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AD3811F5-514E-49A4-B382-673ED228A4C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69044" y="514898"/>
            <a:ext cx="2393351" cy="2328423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1" name="Freeform: Shape 20">
            <a:extLst>
              <a:ext uri="{FF2B5EF4-FFF2-40B4-BE49-F238E27FC236}">
                <a16:creationId xmlns:a16="http://schemas.microsoft.com/office/drawing/2014/main" id="{067AD921-1CEE-4C1B-9AA3-C66D908DDD1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2949740"/>
            <a:ext cx="1186451" cy="1771650"/>
          </a:xfrm>
          <a:custGeom>
            <a:avLst/>
            <a:gdLst>
              <a:gd name="connsiteX0" fmla="*/ 61913 w 1186451"/>
              <a:gd name="connsiteY0" fmla="*/ 0 h 1771650"/>
              <a:gd name="connsiteX1" fmla="*/ 1186451 w 1186451"/>
              <a:gd name="connsiteY1" fmla="*/ 0 h 1771650"/>
              <a:gd name="connsiteX2" fmla="*/ 1186451 w 1186451"/>
              <a:gd name="connsiteY2" fmla="*/ 123825 h 1771650"/>
              <a:gd name="connsiteX3" fmla="*/ 123825 w 1186451"/>
              <a:gd name="connsiteY3" fmla="*/ 123825 h 1771650"/>
              <a:gd name="connsiteX4" fmla="*/ 123825 w 1186451"/>
              <a:gd name="connsiteY4" fmla="*/ 1647825 h 1771650"/>
              <a:gd name="connsiteX5" fmla="*/ 1186451 w 1186451"/>
              <a:gd name="connsiteY5" fmla="*/ 1647825 h 1771650"/>
              <a:gd name="connsiteX6" fmla="*/ 1186451 w 1186451"/>
              <a:gd name="connsiteY6" fmla="*/ 1771650 h 1771650"/>
              <a:gd name="connsiteX7" fmla="*/ 61913 w 1186451"/>
              <a:gd name="connsiteY7" fmla="*/ 1771650 h 1771650"/>
              <a:gd name="connsiteX8" fmla="*/ 0 w 1186451"/>
              <a:gd name="connsiteY8" fmla="*/ 1709738 h 1771650"/>
              <a:gd name="connsiteX9" fmla="*/ 0 w 1186451"/>
              <a:gd name="connsiteY9" fmla="*/ 61913 h 1771650"/>
              <a:gd name="connsiteX10" fmla="*/ 61913 w 1186451"/>
              <a:gd name="connsiteY10" fmla="*/ 0 h 17716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186451" h="1771650">
                <a:moveTo>
                  <a:pt x="61913" y="0"/>
                </a:moveTo>
                <a:lnTo>
                  <a:pt x="1186451" y="0"/>
                </a:lnTo>
                <a:lnTo>
                  <a:pt x="1186451" y="123825"/>
                </a:lnTo>
                <a:lnTo>
                  <a:pt x="123825" y="123825"/>
                </a:lnTo>
                <a:lnTo>
                  <a:pt x="123825" y="1647825"/>
                </a:lnTo>
                <a:lnTo>
                  <a:pt x="1186451" y="1647825"/>
                </a:lnTo>
                <a:lnTo>
                  <a:pt x="1186451" y="1771650"/>
                </a:lnTo>
                <a:lnTo>
                  <a:pt x="61913" y="1771650"/>
                </a:lnTo>
                <a:cubicBezTo>
                  <a:pt x="27719" y="1771650"/>
                  <a:pt x="0" y="1743932"/>
                  <a:pt x="0" y="1709738"/>
                </a:cubicBezTo>
                <a:lnTo>
                  <a:pt x="0" y="61913"/>
                </a:lnTo>
                <a:cubicBezTo>
                  <a:pt x="0" y="27719"/>
                  <a:pt x="27719" y="0"/>
                  <a:pt x="61913" y="0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3294EBE-0012-4E71-8065-A5E0C6209CA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fld id="{B82DC607-69DB-4196-8E5B-15E2A7BECB6C}" type="datetime1">
              <a:rPr lang="en-US" smtClean="0"/>
              <a:pPr>
                <a:spcAft>
                  <a:spcPts val="600"/>
                </a:spcAft>
              </a:pPr>
              <a:t>4/20/2020</a:t>
            </a:fld>
            <a:endParaRPr lang="en-US" dirty="0"/>
          </a:p>
        </p:txBody>
      </p:sp>
      <p:sp>
        <p:nvSpPr>
          <p:cNvPr id="23" name="Arc 22">
            <a:extLst>
              <a:ext uri="{FF2B5EF4-FFF2-40B4-BE49-F238E27FC236}">
                <a16:creationId xmlns:a16="http://schemas.microsoft.com/office/drawing/2014/main" id="{C36A08F5-3B56-47C5-A371-9187BE56E1E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1539683" y="4203427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F9F9CBD-4FD4-4848-BD55-3BA662B0AA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208694" y="6356350"/>
            <a:ext cx="1145105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fld id="{6D22F896-40B5-4ADD-8801-0D06FADFA095}" type="slidenum">
              <a:rPr lang="en-US">
                <a:solidFill>
                  <a:srgbClr val="FFFFFF"/>
                </a:solidFill>
              </a:rPr>
              <a:pPr>
                <a:spcAft>
                  <a:spcPts val="600"/>
                </a:spcAft>
              </a:pPr>
              <a:t>30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A6BA4769-9EE0-4A23-8D0D-8BCCE3D4EA52}"/>
              </a:ext>
            </a:extLst>
          </p:cNvPr>
          <p:cNvSpPr/>
          <p:nvPr/>
        </p:nvSpPr>
        <p:spPr>
          <a:xfrm>
            <a:off x="5623117" y="5570376"/>
            <a:ext cx="5554956" cy="7859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Please take care and stay well!  See you in July</a:t>
            </a:r>
          </a:p>
        </p:txBody>
      </p:sp>
    </p:spTree>
    <p:extLst>
      <p:ext uri="{BB962C8B-B14F-4D97-AF65-F5344CB8AC3E}">
        <p14:creationId xmlns:p14="http://schemas.microsoft.com/office/powerpoint/2010/main" val="74085210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1" name="Rectangle 30">
            <a:extLst>
              <a:ext uri="{FF2B5EF4-FFF2-40B4-BE49-F238E27FC236}">
                <a16:creationId xmlns:a16="http://schemas.microsoft.com/office/drawing/2014/main" id="{6A84B152-3496-4C52-AF08-97AFFC09DD2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C15C789-17B1-4088-95B7-1E51B6019C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1" y="365125"/>
            <a:ext cx="5393360" cy="1325563"/>
          </a:xfrm>
        </p:spPr>
        <p:txBody>
          <a:bodyPr>
            <a:normAutofit/>
          </a:bodyPr>
          <a:lstStyle/>
          <a:p>
            <a:r>
              <a:rPr lang="en-US" dirty="0"/>
              <a:t>TE Guidelines</a:t>
            </a:r>
          </a:p>
        </p:txBody>
      </p:sp>
      <p:sp>
        <p:nvSpPr>
          <p:cNvPr id="33" name="Freeform: Shape 32">
            <a:extLst>
              <a:ext uri="{FF2B5EF4-FFF2-40B4-BE49-F238E27FC236}">
                <a16:creationId xmlns:a16="http://schemas.microsoft.com/office/drawing/2014/main" id="{6B2ADB95-0FA3-4BD7-A8AC-89D014A83E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198657" y="1"/>
            <a:ext cx="1155142" cy="625027"/>
          </a:xfrm>
          <a:custGeom>
            <a:avLst/>
            <a:gdLst>
              <a:gd name="connsiteX0" fmla="*/ 4784 w 1155142"/>
              <a:gd name="connsiteY0" fmla="*/ 0 h 625027"/>
              <a:gd name="connsiteX1" fmla="*/ 1150358 w 1155142"/>
              <a:gd name="connsiteY1" fmla="*/ 0 h 625027"/>
              <a:gd name="connsiteX2" fmla="*/ 1155142 w 1155142"/>
              <a:gd name="connsiteY2" fmla="*/ 47456 h 625027"/>
              <a:gd name="connsiteX3" fmla="*/ 577571 w 1155142"/>
              <a:gd name="connsiteY3" fmla="*/ 625027 h 625027"/>
              <a:gd name="connsiteX4" fmla="*/ 0 w 1155142"/>
              <a:gd name="connsiteY4" fmla="*/ 47456 h 6250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55142" h="625027">
                <a:moveTo>
                  <a:pt x="4784" y="0"/>
                </a:moveTo>
                <a:lnTo>
                  <a:pt x="1150358" y="0"/>
                </a:lnTo>
                <a:lnTo>
                  <a:pt x="1155142" y="47456"/>
                </a:lnTo>
                <a:cubicBezTo>
                  <a:pt x="1155142" y="366440"/>
                  <a:pt x="896555" y="625027"/>
                  <a:pt x="577571" y="625027"/>
                </a:cubicBezTo>
                <a:cubicBezTo>
                  <a:pt x="258587" y="625027"/>
                  <a:pt x="0" y="366440"/>
                  <a:pt x="0" y="47456"/>
                </a:cubicBezTo>
                <a:close/>
              </a:path>
            </a:pathLst>
          </a:custGeom>
          <a:solidFill>
            <a:schemeClr val="accent1">
              <a:alpha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35" name="Oval 34">
            <a:extLst>
              <a:ext uri="{FF2B5EF4-FFF2-40B4-BE49-F238E27FC236}">
                <a16:creationId xmlns:a16="http://schemas.microsoft.com/office/drawing/2014/main" id="{C924DBCE-E731-4B22-8181-A39C1D86276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808185" y="3423959"/>
            <a:ext cx="630884" cy="630884"/>
          </a:xfrm>
          <a:prstGeom prst="ellipse">
            <a:avLst/>
          </a:prstGeom>
          <a:noFill/>
          <a:ln w="1270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7" name="Freeform: Shape 36">
            <a:extLst>
              <a:ext uri="{FF2B5EF4-FFF2-40B4-BE49-F238E27FC236}">
                <a16:creationId xmlns:a16="http://schemas.microsoft.com/office/drawing/2014/main" id="{4CBF9756-6AC8-4C65-84DF-56FBFFA1D87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463438">
            <a:off x="7450227" y="5166682"/>
            <a:ext cx="1835725" cy="2024785"/>
          </a:xfrm>
          <a:custGeom>
            <a:avLst/>
            <a:gdLst>
              <a:gd name="connsiteX0" fmla="*/ 1801138 w 1835725"/>
              <a:gd name="connsiteY0" fmla="*/ 1622662 h 2024785"/>
              <a:gd name="connsiteX1" fmla="*/ 1835717 w 1835725"/>
              <a:gd name="connsiteY1" fmla="*/ 1680254 h 2024785"/>
              <a:gd name="connsiteX2" fmla="*/ 1812568 w 1835725"/>
              <a:gd name="connsiteY2" fmla="*/ 1877193 h 2024785"/>
              <a:gd name="connsiteX3" fmla="*/ 1776210 w 1835725"/>
              <a:gd name="connsiteY3" fmla="*/ 2024785 h 2024785"/>
              <a:gd name="connsiteX4" fmla="*/ 1655772 w 1835725"/>
              <a:gd name="connsiteY4" fmla="*/ 1983449 h 2024785"/>
              <a:gd name="connsiteX5" fmla="*/ 1687591 w 1835725"/>
              <a:gd name="connsiteY5" fmla="*/ 1854495 h 2024785"/>
              <a:gd name="connsiteX6" fmla="*/ 1708939 w 1835725"/>
              <a:gd name="connsiteY6" fmla="*/ 1673301 h 2024785"/>
              <a:gd name="connsiteX7" fmla="*/ 1778129 w 1835725"/>
              <a:gd name="connsiteY7" fmla="*/ 1615979 h 2024785"/>
              <a:gd name="connsiteX8" fmla="*/ 1801138 w 1835725"/>
              <a:gd name="connsiteY8" fmla="*/ 1622662 h 2024785"/>
              <a:gd name="connsiteX9" fmla="*/ 1585229 w 1835725"/>
              <a:gd name="connsiteY9" fmla="*/ 764759 h 2024785"/>
              <a:gd name="connsiteX10" fmla="*/ 1623024 w 1835725"/>
              <a:gd name="connsiteY10" fmla="*/ 792810 h 2024785"/>
              <a:gd name="connsiteX11" fmla="*/ 1777614 w 1835725"/>
              <a:gd name="connsiteY11" fmla="*/ 1157141 h 2024785"/>
              <a:gd name="connsiteX12" fmla="*/ 1733799 w 1835725"/>
              <a:gd name="connsiteY12" fmla="*/ 1235532 h 2024785"/>
              <a:gd name="connsiteX13" fmla="*/ 1716464 w 1835725"/>
              <a:gd name="connsiteY13" fmla="*/ 1237722 h 2024785"/>
              <a:gd name="connsiteX14" fmla="*/ 1716464 w 1835725"/>
              <a:gd name="connsiteY14" fmla="*/ 1237913 h 2024785"/>
              <a:gd name="connsiteX15" fmla="*/ 1655409 w 1835725"/>
              <a:gd name="connsiteY15" fmla="*/ 1191717 h 2024785"/>
              <a:gd name="connsiteX16" fmla="*/ 1513200 w 1835725"/>
              <a:gd name="connsiteY16" fmla="*/ 856627 h 2024785"/>
              <a:gd name="connsiteX17" fmla="*/ 1538499 w 1835725"/>
              <a:gd name="connsiteY17" fmla="*/ 770415 h 2024785"/>
              <a:gd name="connsiteX18" fmla="*/ 1585229 w 1835725"/>
              <a:gd name="connsiteY18" fmla="*/ 764759 h 2024785"/>
              <a:gd name="connsiteX19" fmla="*/ 477919 w 1835725"/>
              <a:gd name="connsiteY19" fmla="*/ 21437 h 2024785"/>
              <a:gd name="connsiteX20" fmla="*/ 509236 w 1835725"/>
              <a:gd name="connsiteY20" fmla="*/ 84182 h 2024785"/>
              <a:gd name="connsiteX21" fmla="*/ 445829 w 1835725"/>
              <a:gd name="connsiteY21" fmla="*/ 139871 h 2024785"/>
              <a:gd name="connsiteX22" fmla="*/ 437447 w 1835725"/>
              <a:gd name="connsiteY22" fmla="*/ 139395 h 2024785"/>
              <a:gd name="connsiteX23" fmla="*/ 73211 w 1835725"/>
              <a:gd name="connsiteY23" fmla="*/ 137204 h 2024785"/>
              <a:gd name="connsiteX24" fmla="*/ 749 w 1835725"/>
              <a:gd name="connsiteY24" fmla="*/ 84082 h 2024785"/>
              <a:gd name="connsiteX25" fmla="*/ 53871 w 1835725"/>
              <a:gd name="connsiteY25" fmla="*/ 11621 h 2024785"/>
              <a:gd name="connsiteX26" fmla="*/ 58352 w 1835725"/>
              <a:gd name="connsiteY26" fmla="*/ 11093 h 2024785"/>
              <a:gd name="connsiteX27" fmla="*/ 454020 w 1835725"/>
              <a:gd name="connsiteY27" fmla="*/ 13474 h 2024785"/>
              <a:gd name="connsiteX28" fmla="*/ 477919 w 1835725"/>
              <a:gd name="connsiteY28" fmla="*/ 21437 h 2024785"/>
              <a:gd name="connsiteX29" fmla="*/ 957797 w 1835725"/>
              <a:gd name="connsiteY29" fmla="*/ 167970 h 2024785"/>
              <a:gd name="connsiteX30" fmla="*/ 1286982 w 1835725"/>
              <a:gd name="connsiteY30" fmla="*/ 387616 h 2024785"/>
              <a:gd name="connsiteX31" fmla="*/ 1293725 w 1835725"/>
              <a:gd name="connsiteY31" fmla="*/ 477075 h 2024785"/>
              <a:gd name="connsiteX32" fmla="*/ 1245453 w 1835725"/>
              <a:gd name="connsiteY32" fmla="*/ 499154 h 2024785"/>
              <a:gd name="connsiteX33" fmla="*/ 1245167 w 1835725"/>
              <a:gd name="connsiteY33" fmla="*/ 499154 h 2024785"/>
              <a:gd name="connsiteX34" fmla="*/ 1203638 w 1835725"/>
              <a:gd name="connsiteY34" fmla="*/ 484104 h 2024785"/>
              <a:gd name="connsiteX35" fmla="*/ 900647 w 1835725"/>
              <a:gd name="connsiteY35" fmla="*/ 281508 h 2024785"/>
              <a:gd name="connsiteX36" fmla="*/ 872454 w 1835725"/>
              <a:gd name="connsiteY36" fmla="*/ 196164 h 2024785"/>
              <a:gd name="connsiteX37" fmla="*/ 957797 w 1835725"/>
              <a:gd name="connsiteY37" fmla="*/ 167970 h 20247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</a:cxnLst>
            <a:rect l="l" t="t" r="r" b="b"/>
            <a:pathLst>
              <a:path w="1835725" h="2024785">
                <a:moveTo>
                  <a:pt x="1801138" y="1622662"/>
                </a:moveTo>
                <a:cubicBezTo>
                  <a:pt x="1822105" y="1633400"/>
                  <a:pt x="1836117" y="1655372"/>
                  <a:pt x="1835717" y="1680254"/>
                </a:cubicBezTo>
                <a:cubicBezTo>
                  <a:pt x="1832093" y="1746382"/>
                  <a:pt x="1824354" y="1812154"/>
                  <a:pt x="1812568" y="1877193"/>
                </a:cubicBezTo>
                <a:lnTo>
                  <a:pt x="1776210" y="2024785"/>
                </a:lnTo>
                <a:lnTo>
                  <a:pt x="1655772" y="1983449"/>
                </a:lnTo>
                <a:lnTo>
                  <a:pt x="1687591" y="1854495"/>
                </a:lnTo>
                <a:cubicBezTo>
                  <a:pt x="1698455" y="1794657"/>
                  <a:pt x="1705590" y="1734142"/>
                  <a:pt x="1708939" y="1673301"/>
                </a:cubicBezTo>
                <a:cubicBezTo>
                  <a:pt x="1712216" y="1638363"/>
                  <a:pt x="1743190" y="1612703"/>
                  <a:pt x="1778129" y="1615979"/>
                </a:cubicBezTo>
                <a:cubicBezTo>
                  <a:pt x="1786387" y="1616753"/>
                  <a:pt x="1794149" y="1619084"/>
                  <a:pt x="1801138" y="1622662"/>
                </a:cubicBezTo>
                <a:close/>
                <a:moveTo>
                  <a:pt x="1585229" y="764759"/>
                </a:moveTo>
                <a:cubicBezTo>
                  <a:pt x="1600438" y="768789"/>
                  <a:pt x="1614156" y="778436"/>
                  <a:pt x="1623024" y="792810"/>
                </a:cubicBezTo>
                <a:cubicBezTo>
                  <a:pt x="1689575" y="907319"/>
                  <a:pt x="1741505" y="1029715"/>
                  <a:pt x="1777614" y="1157141"/>
                </a:cubicBezTo>
                <a:cubicBezTo>
                  <a:pt x="1787149" y="1190888"/>
                  <a:pt x="1767537" y="1225969"/>
                  <a:pt x="1733799" y="1235532"/>
                </a:cubicBezTo>
                <a:cubicBezTo>
                  <a:pt x="1728151" y="1237046"/>
                  <a:pt x="1722312" y="1237780"/>
                  <a:pt x="1716464" y="1237722"/>
                </a:cubicBezTo>
                <a:lnTo>
                  <a:pt x="1716464" y="1237913"/>
                </a:lnTo>
                <a:cubicBezTo>
                  <a:pt x="1688070" y="1237913"/>
                  <a:pt x="1663124" y="1219044"/>
                  <a:pt x="1655409" y="1191717"/>
                </a:cubicBezTo>
                <a:cubicBezTo>
                  <a:pt x="1622214" y="1074512"/>
                  <a:pt x="1574437" y="961936"/>
                  <a:pt x="1513200" y="856627"/>
                </a:cubicBezTo>
                <a:cubicBezTo>
                  <a:pt x="1496379" y="825834"/>
                  <a:pt x="1507704" y="787236"/>
                  <a:pt x="1538499" y="770415"/>
                </a:cubicBezTo>
                <a:cubicBezTo>
                  <a:pt x="1553325" y="762319"/>
                  <a:pt x="1570022" y="760730"/>
                  <a:pt x="1585229" y="764759"/>
                </a:cubicBezTo>
                <a:close/>
                <a:moveTo>
                  <a:pt x="477919" y="21437"/>
                </a:moveTo>
                <a:cubicBezTo>
                  <a:pt x="499341" y="33775"/>
                  <a:pt x="512445" y="58102"/>
                  <a:pt x="509236" y="84182"/>
                </a:cubicBezTo>
                <a:cubicBezTo>
                  <a:pt x="505303" y="116151"/>
                  <a:pt x="478038" y="140098"/>
                  <a:pt x="445829" y="139871"/>
                </a:cubicBezTo>
                <a:cubicBezTo>
                  <a:pt x="443027" y="139899"/>
                  <a:pt x="440227" y="139740"/>
                  <a:pt x="437447" y="139395"/>
                </a:cubicBezTo>
                <a:cubicBezTo>
                  <a:pt x="316592" y="123615"/>
                  <a:pt x="194247" y="122878"/>
                  <a:pt x="73211" y="137204"/>
                </a:cubicBezTo>
                <a:cubicBezTo>
                  <a:pt x="38532" y="142545"/>
                  <a:pt x="6090" y="118762"/>
                  <a:pt x="749" y="84082"/>
                </a:cubicBezTo>
                <a:cubicBezTo>
                  <a:pt x="-4591" y="49403"/>
                  <a:pt x="19192" y="16961"/>
                  <a:pt x="53871" y="11621"/>
                </a:cubicBezTo>
                <a:cubicBezTo>
                  <a:pt x="55358" y="11392"/>
                  <a:pt x="56852" y="11216"/>
                  <a:pt x="58352" y="11093"/>
                </a:cubicBezTo>
                <a:cubicBezTo>
                  <a:pt x="189834" y="-4456"/>
                  <a:pt x="322735" y="-3656"/>
                  <a:pt x="454020" y="13474"/>
                </a:cubicBezTo>
                <a:cubicBezTo>
                  <a:pt x="462713" y="14543"/>
                  <a:pt x="470778" y="17324"/>
                  <a:pt x="477919" y="21437"/>
                </a:cubicBezTo>
                <a:close/>
                <a:moveTo>
                  <a:pt x="957797" y="167970"/>
                </a:moveTo>
                <a:cubicBezTo>
                  <a:pt x="1076184" y="227289"/>
                  <a:pt x="1186759" y="301068"/>
                  <a:pt x="1286982" y="387616"/>
                </a:cubicBezTo>
                <a:cubicBezTo>
                  <a:pt x="1313547" y="410457"/>
                  <a:pt x="1316566" y="450510"/>
                  <a:pt x="1293725" y="477075"/>
                </a:cubicBezTo>
                <a:cubicBezTo>
                  <a:pt x="1281638" y="491137"/>
                  <a:pt x="1263998" y="499204"/>
                  <a:pt x="1245453" y="499154"/>
                </a:cubicBezTo>
                <a:lnTo>
                  <a:pt x="1245167" y="499154"/>
                </a:lnTo>
                <a:cubicBezTo>
                  <a:pt x="1229965" y="499301"/>
                  <a:pt x="1215220" y="493956"/>
                  <a:pt x="1203638" y="484104"/>
                </a:cubicBezTo>
                <a:cubicBezTo>
                  <a:pt x="1111407" y="404300"/>
                  <a:pt x="1009633" y="336248"/>
                  <a:pt x="900647" y="281508"/>
                </a:cubicBezTo>
                <a:cubicBezTo>
                  <a:pt x="869295" y="265726"/>
                  <a:pt x="856672" y="227516"/>
                  <a:pt x="872454" y="196164"/>
                </a:cubicBezTo>
                <a:cubicBezTo>
                  <a:pt x="888235" y="164811"/>
                  <a:pt x="926445" y="152188"/>
                  <a:pt x="957797" y="167970"/>
                </a:cubicBezTo>
                <a:close/>
              </a:path>
            </a:pathLst>
          </a:custGeom>
          <a:solidFill>
            <a:schemeClr val="accent4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pic>
        <p:nvPicPr>
          <p:cNvPr id="24" name="Picture 6">
            <a:extLst>
              <a:ext uri="{FF2B5EF4-FFF2-40B4-BE49-F238E27FC236}">
                <a16:creationId xmlns:a16="http://schemas.microsoft.com/office/drawing/2014/main" id="{C83359FD-3813-4832-8FD5-26732EEE1B5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33250"/>
          <a:stretch/>
        </p:blipFill>
        <p:spPr>
          <a:xfrm>
            <a:off x="7751975" y="1075239"/>
            <a:ext cx="4128603" cy="4128603"/>
          </a:xfrm>
          <a:custGeom>
            <a:avLst/>
            <a:gdLst/>
            <a:ahLst/>
            <a:cxnLst/>
            <a:rect l="l" t="t" r="r" b="b"/>
            <a:pathLst>
              <a:path w="2663168" h="2663168">
                <a:moveTo>
                  <a:pt x="1331584" y="0"/>
                </a:moveTo>
                <a:cubicBezTo>
                  <a:pt x="2066998" y="0"/>
                  <a:pt x="2663168" y="596170"/>
                  <a:pt x="2663168" y="1331584"/>
                </a:cubicBezTo>
                <a:cubicBezTo>
                  <a:pt x="2663168" y="2066998"/>
                  <a:pt x="2066998" y="2663168"/>
                  <a:pt x="1331584" y="2663168"/>
                </a:cubicBezTo>
                <a:cubicBezTo>
                  <a:pt x="596170" y="2663168"/>
                  <a:pt x="0" y="2066998"/>
                  <a:pt x="0" y="1331584"/>
                </a:cubicBezTo>
                <a:cubicBezTo>
                  <a:pt x="0" y="596170"/>
                  <a:pt x="596170" y="0"/>
                  <a:pt x="1331584" y="0"/>
                </a:cubicBezTo>
                <a:close/>
              </a:path>
            </a:pathLst>
          </a:custGeom>
        </p:spPr>
      </p:pic>
      <p:sp>
        <p:nvSpPr>
          <p:cNvPr id="39" name="Freeform: Shape 38">
            <a:extLst>
              <a:ext uri="{FF2B5EF4-FFF2-40B4-BE49-F238E27FC236}">
                <a16:creationId xmlns:a16="http://schemas.microsoft.com/office/drawing/2014/main" id="{2D385988-EAAF-4C27-AF8A-2BFBECAF3D4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749602" y="1"/>
            <a:ext cx="2066948" cy="1621879"/>
          </a:xfrm>
          <a:custGeom>
            <a:avLst/>
            <a:gdLst>
              <a:gd name="connsiteX0" fmla="*/ 0 w 2066948"/>
              <a:gd name="connsiteY0" fmla="*/ 0 h 1621879"/>
              <a:gd name="connsiteX1" fmla="*/ 123825 w 2066948"/>
              <a:gd name="connsiteY1" fmla="*/ 0 h 1621879"/>
              <a:gd name="connsiteX2" fmla="*/ 123825 w 2066948"/>
              <a:gd name="connsiteY2" fmla="*/ 1452620 h 1621879"/>
              <a:gd name="connsiteX3" fmla="*/ 1881378 w 2066948"/>
              <a:gd name="connsiteY3" fmla="*/ 436017 h 1621879"/>
              <a:gd name="connsiteX4" fmla="*/ 1127572 w 2066948"/>
              <a:gd name="connsiteY4" fmla="*/ 0 h 1621879"/>
              <a:gd name="connsiteX5" fmla="*/ 1374887 w 2066948"/>
              <a:gd name="connsiteY5" fmla="*/ 0 h 1621879"/>
              <a:gd name="connsiteX6" fmla="*/ 2035969 w 2066948"/>
              <a:gd name="connsiteY6" fmla="*/ 382391 h 1621879"/>
              <a:gd name="connsiteX7" fmla="*/ 2058648 w 2066948"/>
              <a:gd name="connsiteY7" fmla="*/ 466963 h 1621879"/>
              <a:gd name="connsiteX8" fmla="*/ 2035969 w 2066948"/>
              <a:gd name="connsiteY8" fmla="*/ 489642 h 1621879"/>
              <a:gd name="connsiteX9" fmla="*/ 92869 w 2066948"/>
              <a:gd name="connsiteY9" fmla="*/ 1613592 h 1621879"/>
              <a:gd name="connsiteX10" fmla="*/ 61913 w 2066948"/>
              <a:gd name="connsiteY10" fmla="*/ 1621879 h 1621879"/>
              <a:gd name="connsiteX11" fmla="*/ 0 w 2066948"/>
              <a:gd name="connsiteY11" fmla="*/ 1559967 h 16218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066948" h="1621879">
                <a:moveTo>
                  <a:pt x="0" y="0"/>
                </a:moveTo>
                <a:lnTo>
                  <a:pt x="123825" y="0"/>
                </a:lnTo>
                <a:lnTo>
                  <a:pt x="123825" y="1452620"/>
                </a:lnTo>
                <a:lnTo>
                  <a:pt x="1881378" y="436017"/>
                </a:lnTo>
                <a:lnTo>
                  <a:pt x="1127572" y="0"/>
                </a:lnTo>
                <a:lnTo>
                  <a:pt x="1374887" y="0"/>
                </a:lnTo>
                <a:lnTo>
                  <a:pt x="2035969" y="382391"/>
                </a:lnTo>
                <a:cubicBezTo>
                  <a:pt x="2065582" y="399479"/>
                  <a:pt x="2075745" y="437340"/>
                  <a:pt x="2058648" y="466963"/>
                </a:cubicBezTo>
                <a:cubicBezTo>
                  <a:pt x="2053219" y="476384"/>
                  <a:pt x="2045389" y="484204"/>
                  <a:pt x="2035969" y="489642"/>
                </a:cubicBezTo>
                <a:lnTo>
                  <a:pt x="92869" y="1613592"/>
                </a:lnTo>
                <a:cubicBezTo>
                  <a:pt x="83458" y="1619031"/>
                  <a:pt x="72780" y="1621889"/>
                  <a:pt x="61913" y="1621879"/>
                </a:cubicBezTo>
                <a:cubicBezTo>
                  <a:pt x="27719" y="1621879"/>
                  <a:pt x="0" y="1594161"/>
                  <a:pt x="0" y="1559967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cxnSp>
        <p:nvCxnSpPr>
          <p:cNvPr id="41" name="Straight Connector 40">
            <a:extLst>
              <a:ext uri="{FF2B5EF4-FFF2-40B4-BE49-F238E27FC236}">
                <a16:creationId xmlns:a16="http://schemas.microsoft.com/office/drawing/2014/main" id="{43621FD4-D14D-45D5-9A57-9A2DE5EA59C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2138745" y="1027906"/>
            <a:ext cx="0" cy="1597708"/>
          </a:xfrm>
          <a:prstGeom prst="line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95F7D1D-EC8C-4376-A774-5019F265EE3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1332123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30E2813E-3464-4102-8E2F-286FA421FBE4}" type="datetime1">
              <a:rPr lang="en-US" smtClean="0"/>
              <a:t>4/20/2020</a:t>
            </a:fld>
            <a:endParaRPr lang="en-US" dirty="0"/>
          </a:p>
        </p:txBody>
      </p:sp>
      <p:sp>
        <p:nvSpPr>
          <p:cNvPr id="43" name="Freeform: Shape 42">
            <a:extLst>
              <a:ext uri="{FF2B5EF4-FFF2-40B4-BE49-F238E27FC236}">
                <a16:creationId xmlns:a16="http://schemas.microsoft.com/office/drawing/2014/main" id="{B621D332-7329-4994-8836-C429A51B754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809527" y="6033795"/>
            <a:ext cx="1991064" cy="824205"/>
          </a:xfrm>
          <a:custGeom>
            <a:avLst/>
            <a:gdLst>
              <a:gd name="connsiteX0" fmla="*/ 995532 w 1991064"/>
              <a:gd name="connsiteY0" fmla="*/ 0 h 824205"/>
              <a:gd name="connsiteX1" fmla="*/ 1984823 w 1991064"/>
              <a:gd name="connsiteY1" fmla="*/ 784423 h 824205"/>
              <a:gd name="connsiteX2" fmla="*/ 1991064 w 1991064"/>
              <a:gd name="connsiteY2" fmla="*/ 824205 h 824205"/>
              <a:gd name="connsiteX3" fmla="*/ 0 w 1991064"/>
              <a:gd name="connsiteY3" fmla="*/ 824205 h 824205"/>
              <a:gd name="connsiteX4" fmla="*/ 6241 w 1991064"/>
              <a:gd name="connsiteY4" fmla="*/ 784423 h 824205"/>
              <a:gd name="connsiteX5" fmla="*/ 995532 w 1991064"/>
              <a:gd name="connsiteY5" fmla="*/ 0 h 8242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991064" h="824205">
                <a:moveTo>
                  <a:pt x="995532" y="0"/>
                </a:moveTo>
                <a:cubicBezTo>
                  <a:pt x="1483521" y="0"/>
                  <a:pt x="1890663" y="336754"/>
                  <a:pt x="1984823" y="784423"/>
                </a:cubicBezTo>
                <a:lnTo>
                  <a:pt x="1991064" y="824205"/>
                </a:lnTo>
                <a:lnTo>
                  <a:pt x="0" y="824205"/>
                </a:lnTo>
                <a:lnTo>
                  <a:pt x="6241" y="784423"/>
                </a:lnTo>
                <a:cubicBezTo>
                  <a:pt x="100402" y="336754"/>
                  <a:pt x="507544" y="0"/>
                  <a:pt x="995532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DC44E9D-DDAF-43E9-8DCB-DBEB3C6541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6D22F896-40B5-4ADD-8801-0D06FADFA095}" type="slidenum">
              <a:rPr lang="en-US"/>
              <a:pPr>
                <a:spcAft>
                  <a:spcPts val="600"/>
                </a:spcAft>
              </a:pPr>
              <a:t>4</a:t>
            </a:fld>
            <a:endParaRPr lang="en-US" dirty="0"/>
          </a:p>
        </p:txBody>
      </p:sp>
      <p:sp>
        <p:nvSpPr>
          <p:cNvPr id="45" name="Freeform: Shape 44">
            <a:extLst>
              <a:ext uri="{FF2B5EF4-FFF2-40B4-BE49-F238E27FC236}">
                <a16:creationId xmlns:a16="http://schemas.microsoft.com/office/drawing/2014/main" id="{2D20F754-35A9-4508-BE3C-C59996D1437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851696" y="5519196"/>
            <a:ext cx="1340305" cy="1338805"/>
          </a:xfrm>
          <a:custGeom>
            <a:avLst/>
            <a:gdLst>
              <a:gd name="connsiteX0" fmla="*/ 61913 w 1340305"/>
              <a:gd name="connsiteY0" fmla="*/ 0 h 1338805"/>
              <a:gd name="connsiteX1" fmla="*/ 1340305 w 1340305"/>
              <a:gd name="connsiteY1" fmla="*/ 0 h 1338805"/>
              <a:gd name="connsiteX2" fmla="*/ 1340305 w 1340305"/>
              <a:gd name="connsiteY2" fmla="*/ 123825 h 1338805"/>
              <a:gd name="connsiteX3" fmla="*/ 123825 w 1340305"/>
              <a:gd name="connsiteY3" fmla="*/ 123825 h 1338805"/>
              <a:gd name="connsiteX4" fmla="*/ 123825 w 1340305"/>
              <a:gd name="connsiteY4" fmla="*/ 1338805 h 1338805"/>
              <a:gd name="connsiteX5" fmla="*/ 0 w 1340305"/>
              <a:gd name="connsiteY5" fmla="*/ 1338805 h 1338805"/>
              <a:gd name="connsiteX6" fmla="*/ 0 w 1340305"/>
              <a:gd name="connsiteY6" fmla="*/ 61913 h 1338805"/>
              <a:gd name="connsiteX7" fmla="*/ 61913 w 1340305"/>
              <a:gd name="connsiteY7" fmla="*/ 0 h 13388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340305" h="1338805">
                <a:moveTo>
                  <a:pt x="61913" y="0"/>
                </a:moveTo>
                <a:lnTo>
                  <a:pt x="1340305" y="0"/>
                </a:lnTo>
                <a:lnTo>
                  <a:pt x="1340305" y="123825"/>
                </a:lnTo>
                <a:lnTo>
                  <a:pt x="123825" y="123825"/>
                </a:lnTo>
                <a:lnTo>
                  <a:pt x="123825" y="1338805"/>
                </a:lnTo>
                <a:lnTo>
                  <a:pt x="0" y="1338805"/>
                </a:lnTo>
                <a:lnTo>
                  <a:pt x="0" y="61913"/>
                </a:lnTo>
                <a:cubicBezTo>
                  <a:pt x="0" y="27719"/>
                  <a:pt x="27719" y="0"/>
                  <a:pt x="61913" y="0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EAB23737-9EA3-41D0-8B70-FCFEFA051A7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2279503"/>
              </p:ext>
            </p:extLst>
          </p:nvPr>
        </p:nvGraphicFramePr>
        <p:xfrm>
          <a:off x="838200" y="1825625"/>
          <a:ext cx="5393361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368762124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3" name="Rectangle 22">
            <a:extLst>
              <a:ext uri="{FF2B5EF4-FFF2-40B4-BE49-F238E27FC236}">
                <a16:creationId xmlns:a16="http://schemas.microsoft.com/office/drawing/2014/main" id="{F837543A-6020-4505-A233-C9DB4BF740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6133F2A-8264-41E3-81E1-A430280F7A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5558489" cy="1325563"/>
          </a:xfrm>
        </p:spPr>
        <p:txBody>
          <a:bodyPr>
            <a:normAutofit/>
          </a:bodyPr>
          <a:lstStyle/>
          <a:p>
            <a:r>
              <a:rPr lang="en-US" dirty="0"/>
              <a:t>TE Guidelines</a:t>
            </a:r>
          </a:p>
        </p:txBody>
      </p:sp>
      <p:sp>
        <p:nvSpPr>
          <p:cNvPr id="25" name="Freeform: Shape 24">
            <a:extLst>
              <a:ext uri="{FF2B5EF4-FFF2-40B4-BE49-F238E27FC236}">
                <a16:creationId xmlns:a16="http://schemas.microsoft.com/office/drawing/2014/main" id="{35B16301-FB18-48BA-A6DD-C37CAF6F9A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208695" y="1"/>
            <a:ext cx="1135066" cy="477997"/>
          </a:xfrm>
          <a:custGeom>
            <a:avLst/>
            <a:gdLst>
              <a:gd name="connsiteX0" fmla="*/ 0 w 1135066"/>
              <a:gd name="connsiteY0" fmla="*/ 0 h 477997"/>
              <a:gd name="connsiteX1" fmla="*/ 1135066 w 1135066"/>
              <a:gd name="connsiteY1" fmla="*/ 0 h 477997"/>
              <a:gd name="connsiteX2" fmla="*/ 1133370 w 1135066"/>
              <a:gd name="connsiteY2" fmla="*/ 16827 h 477997"/>
              <a:gd name="connsiteX3" fmla="*/ 567533 w 1135066"/>
              <a:gd name="connsiteY3" fmla="*/ 477997 h 477997"/>
              <a:gd name="connsiteX4" fmla="*/ 1696 w 1135066"/>
              <a:gd name="connsiteY4" fmla="*/ 16827 h 47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9FB4EA3-CCDE-481D-BFB6-164D73BFB0D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5558489" cy="4351338"/>
          </a:xfrm>
        </p:spPr>
        <p:txBody>
          <a:bodyPr>
            <a:normAutofit/>
          </a:bodyPr>
          <a:lstStyle/>
          <a:p>
            <a:r>
              <a:rPr lang="en-US" sz="1400" dirty="0"/>
              <a:t>Define audience participants</a:t>
            </a:r>
          </a:p>
          <a:p>
            <a:pPr lvl="1"/>
            <a:r>
              <a:rPr lang="en-US" sz="1400" dirty="0"/>
              <a:t>Employees</a:t>
            </a:r>
          </a:p>
          <a:p>
            <a:pPr lvl="2"/>
            <a:r>
              <a:rPr lang="en-US" sz="1400" dirty="0"/>
              <a:t>Required length of employment</a:t>
            </a:r>
          </a:p>
          <a:p>
            <a:pPr lvl="2"/>
            <a:r>
              <a:rPr lang="en-US" sz="1400" dirty="0"/>
              <a:t>Type of eligible employment</a:t>
            </a:r>
          </a:p>
          <a:p>
            <a:pPr lvl="3"/>
            <a:r>
              <a:rPr lang="en-US" sz="1400" dirty="0"/>
              <a:t>Full time</a:t>
            </a:r>
          </a:p>
          <a:p>
            <a:pPr lvl="3"/>
            <a:r>
              <a:rPr lang="en-US" sz="1400" dirty="0"/>
              <a:t>Regular part-time</a:t>
            </a:r>
          </a:p>
          <a:p>
            <a:pPr lvl="3"/>
            <a:r>
              <a:rPr lang="en-US" sz="1400" dirty="0"/>
              <a:t>Adjunct</a:t>
            </a:r>
          </a:p>
          <a:p>
            <a:pPr lvl="3"/>
            <a:r>
              <a:rPr lang="en-US" sz="1400" dirty="0"/>
              <a:t>Visiting faculty</a:t>
            </a:r>
          </a:p>
          <a:p>
            <a:pPr lvl="3"/>
            <a:r>
              <a:rPr lang="en-US" sz="1400" dirty="0"/>
              <a:t>Consultant</a:t>
            </a:r>
          </a:p>
          <a:p>
            <a:pPr lvl="1"/>
            <a:r>
              <a:rPr lang="en-US" sz="1400" dirty="0"/>
              <a:t>Eligibility </a:t>
            </a:r>
          </a:p>
          <a:p>
            <a:pPr lvl="2"/>
            <a:r>
              <a:rPr lang="en-US" sz="1400" dirty="0"/>
              <a:t>Calculation and determination of years of service</a:t>
            </a:r>
          </a:p>
          <a:p>
            <a:pPr lvl="2"/>
            <a:r>
              <a:rPr lang="en-US" sz="1400" dirty="0"/>
              <a:t>Application priority deadline</a:t>
            </a:r>
          </a:p>
          <a:p>
            <a:pPr lvl="2"/>
            <a:r>
              <a:rPr lang="en-US" sz="1400" dirty="0"/>
              <a:t>What if both parents are employed at a TE school</a:t>
            </a:r>
          </a:p>
          <a:p>
            <a:pPr lvl="2"/>
            <a:r>
              <a:rPr lang="en-US" sz="1400" dirty="0"/>
              <a:t>Multiple student issues</a:t>
            </a:r>
          </a:p>
          <a:p>
            <a:endParaRPr lang="en-US" sz="1400" dirty="0"/>
          </a:p>
        </p:txBody>
      </p:sp>
      <p:sp>
        <p:nvSpPr>
          <p:cNvPr id="27" name="Oval 26">
            <a:extLst>
              <a:ext uri="{FF2B5EF4-FFF2-40B4-BE49-F238E27FC236}">
                <a16:creationId xmlns:a16="http://schemas.microsoft.com/office/drawing/2014/main" id="{C3C0D90E-074A-4F52-9B11-B52BEF4BCBE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821310" y="2624479"/>
            <a:ext cx="812427" cy="812427"/>
          </a:xfrm>
          <a:prstGeom prst="ellipse">
            <a:avLst/>
          </a:prstGeom>
          <a:noFill/>
          <a:ln w="127000"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9" name="Block Arc 28">
            <a:extLst>
              <a:ext uri="{FF2B5EF4-FFF2-40B4-BE49-F238E27FC236}">
                <a16:creationId xmlns:a16="http://schemas.microsoft.com/office/drawing/2014/main" id="{CABBD4C1-E6F8-46F6-8152-A8A97490BF4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8912417" y="1218531"/>
            <a:ext cx="2387600" cy="2387600"/>
          </a:xfrm>
          <a:prstGeom prst="blockArc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1" name="Freeform: Shape 30">
            <a:extLst>
              <a:ext uri="{FF2B5EF4-FFF2-40B4-BE49-F238E27FC236}">
                <a16:creationId xmlns:a16="http://schemas.microsoft.com/office/drawing/2014/main" id="{83BA5EF5-1FE9-4BF9-83BB-269BCDDF61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821310" y="0"/>
            <a:ext cx="2315251" cy="1550992"/>
          </a:xfrm>
          <a:custGeom>
            <a:avLst/>
            <a:gdLst>
              <a:gd name="connsiteX0" fmla="*/ 0 w 2315251"/>
              <a:gd name="connsiteY0" fmla="*/ 0 h 1550992"/>
              <a:gd name="connsiteX1" fmla="*/ 138700 w 2315251"/>
              <a:gd name="connsiteY1" fmla="*/ 0 h 1550992"/>
              <a:gd name="connsiteX2" fmla="*/ 138700 w 2315251"/>
              <a:gd name="connsiteY2" fmla="*/ 1361400 h 1550992"/>
              <a:gd name="connsiteX3" fmla="*/ 2107387 w 2315251"/>
              <a:gd name="connsiteY3" fmla="*/ 222673 h 1550992"/>
              <a:gd name="connsiteX4" fmla="*/ 1722420 w 2315251"/>
              <a:gd name="connsiteY4" fmla="*/ 0 h 1550992"/>
              <a:gd name="connsiteX5" fmla="*/ 1999436 w 2315251"/>
              <a:gd name="connsiteY5" fmla="*/ 0 h 1550992"/>
              <a:gd name="connsiteX6" fmla="*/ 2280549 w 2315251"/>
              <a:gd name="connsiteY6" fmla="*/ 162605 h 1550992"/>
              <a:gd name="connsiteX7" fmla="*/ 2305953 w 2315251"/>
              <a:gd name="connsiteY7" fmla="*/ 257336 h 1550992"/>
              <a:gd name="connsiteX8" fmla="*/ 2280549 w 2315251"/>
              <a:gd name="connsiteY8" fmla="*/ 282740 h 1550992"/>
              <a:gd name="connsiteX9" fmla="*/ 104026 w 2315251"/>
              <a:gd name="connsiteY9" fmla="*/ 1541710 h 1550992"/>
              <a:gd name="connsiteX10" fmla="*/ 69351 w 2315251"/>
              <a:gd name="connsiteY10" fmla="*/ 1550992 h 1550992"/>
              <a:gd name="connsiteX11" fmla="*/ 0 w 2315251"/>
              <a:gd name="connsiteY11" fmla="*/ 1481643 h 15509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315251" h="1550992">
                <a:moveTo>
                  <a:pt x="0" y="0"/>
                </a:moveTo>
                <a:lnTo>
                  <a:pt x="138700" y="0"/>
                </a:lnTo>
                <a:lnTo>
                  <a:pt x="138700" y="1361400"/>
                </a:lnTo>
                <a:lnTo>
                  <a:pt x="2107387" y="222673"/>
                </a:lnTo>
                <a:lnTo>
                  <a:pt x="1722420" y="0"/>
                </a:lnTo>
                <a:lnTo>
                  <a:pt x="1999436" y="0"/>
                </a:lnTo>
                <a:lnTo>
                  <a:pt x="2280549" y="162605"/>
                </a:lnTo>
                <a:cubicBezTo>
                  <a:pt x="2313720" y="181745"/>
                  <a:pt x="2325104" y="224155"/>
                  <a:pt x="2305953" y="257336"/>
                </a:cubicBezTo>
                <a:cubicBezTo>
                  <a:pt x="2299872" y="267889"/>
                  <a:pt x="2291101" y="276648"/>
                  <a:pt x="2280549" y="282740"/>
                </a:cubicBezTo>
                <a:lnTo>
                  <a:pt x="104026" y="1541710"/>
                </a:lnTo>
                <a:cubicBezTo>
                  <a:pt x="93484" y="1547802"/>
                  <a:pt x="81523" y="1551003"/>
                  <a:pt x="69351" y="1550992"/>
                </a:cubicBezTo>
                <a:cubicBezTo>
                  <a:pt x="31049" y="1550992"/>
                  <a:pt x="0" y="1519944"/>
                  <a:pt x="0" y="1481643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4B3BCACB-5880-460B-9606-8C433A9AF99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1724638" y="1331572"/>
            <a:ext cx="0" cy="1597708"/>
          </a:xfrm>
          <a:prstGeom prst="line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Freeform: Shape 34">
            <a:extLst>
              <a:ext uri="{FF2B5EF4-FFF2-40B4-BE49-F238E27FC236}">
                <a16:creationId xmlns:a16="http://schemas.microsoft.com/office/drawing/2014/main" id="{88853921-7BC9-4BDE-ACAB-133C683C82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005550" y="4112081"/>
            <a:ext cx="1186451" cy="1771650"/>
          </a:xfrm>
          <a:custGeom>
            <a:avLst/>
            <a:gdLst>
              <a:gd name="connsiteX0" fmla="*/ 61913 w 1186451"/>
              <a:gd name="connsiteY0" fmla="*/ 0 h 1771650"/>
              <a:gd name="connsiteX1" fmla="*/ 1186451 w 1186451"/>
              <a:gd name="connsiteY1" fmla="*/ 0 h 1771650"/>
              <a:gd name="connsiteX2" fmla="*/ 1186451 w 1186451"/>
              <a:gd name="connsiteY2" fmla="*/ 123825 h 1771650"/>
              <a:gd name="connsiteX3" fmla="*/ 123825 w 1186451"/>
              <a:gd name="connsiteY3" fmla="*/ 123825 h 1771650"/>
              <a:gd name="connsiteX4" fmla="*/ 123825 w 1186451"/>
              <a:gd name="connsiteY4" fmla="*/ 1647825 h 1771650"/>
              <a:gd name="connsiteX5" fmla="*/ 1186451 w 1186451"/>
              <a:gd name="connsiteY5" fmla="*/ 1647825 h 1771650"/>
              <a:gd name="connsiteX6" fmla="*/ 1186451 w 1186451"/>
              <a:gd name="connsiteY6" fmla="*/ 1771650 h 1771650"/>
              <a:gd name="connsiteX7" fmla="*/ 61913 w 1186451"/>
              <a:gd name="connsiteY7" fmla="*/ 1771650 h 1771650"/>
              <a:gd name="connsiteX8" fmla="*/ 0 w 1186451"/>
              <a:gd name="connsiteY8" fmla="*/ 1709738 h 1771650"/>
              <a:gd name="connsiteX9" fmla="*/ 0 w 1186451"/>
              <a:gd name="connsiteY9" fmla="*/ 61913 h 1771650"/>
              <a:gd name="connsiteX10" fmla="*/ 61913 w 1186451"/>
              <a:gd name="connsiteY10" fmla="*/ 0 h 17716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186451" h="1771650">
                <a:moveTo>
                  <a:pt x="61913" y="0"/>
                </a:moveTo>
                <a:lnTo>
                  <a:pt x="1186451" y="0"/>
                </a:lnTo>
                <a:lnTo>
                  <a:pt x="1186451" y="123825"/>
                </a:lnTo>
                <a:lnTo>
                  <a:pt x="123825" y="123825"/>
                </a:lnTo>
                <a:lnTo>
                  <a:pt x="123825" y="1647825"/>
                </a:lnTo>
                <a:lnTo>
                  <a:pt x="1186451" y="1647825"/>
                </a:lnTo>
                <a:lnTo>
                  <a:pt x="1186451" y="1771650"/>
                </a:lnTo>
                <a:lnTo>
                  <a:pt x="61913" y="1771650"/>
                </a:lnTo>
                <a:cubicBezTo>
                  <a:pt x="27719" y="1771650"/>
                  <a:pt x="0" y="1743932"/>
                  <a:pt x="0" y="1709738"/>
                </a:cubicBezTo>
                <a:lnTo>
                  <a:pt x="0" y="61913"/>
                </a:lnTo>
                <a:cubicBezTo>
                  <a:pt x="0" y="27719"/>
                  <a:pt x="27719" y="0"/>
                  <a:pt x="61913" y="0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89090F7-E045-487F-94D5-9D9048CA8ED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1" y="6356350"/>
            <a:ext cx="1706216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B31948D8-5C2D-4211-A7B5-37AF6FBAB603}" type="datetime1">
              <a:rPr lang="en-US" smtClean="0"/>
              <a:t>4/20/2020</a:t>
            </a:fld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3CE194E-9B90-4CD7-A4B3-4F0C5F8906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780104" y="6356350"/>
            <a:ext cx="1573696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6D22F896-40B5-4ADD-8801-0D06FADFA095}" type="slidenum">
              <a:rPr lang="en-US"/>
              <a:pPr>
                <a:spcAft>
                  <a:spcPts val="600"/>
                </a:spcAft>
              </a:pPr>
              <a:t>5</a:t>
            </a:fld>
            <a:endParaRPr lang="en-US" dirty="0"/>
          </a:p>
        </p:txBody>
      </p:sp>
      <p:sp>
        <p:nvSpPr>
          <p:cNvPr id="37" name="Arc 36">
            <a:extLst>
              <a:ext uri="{FF2B5EF4-FFF2-40B4-BE49-F238E27FC236}">
                <a16:creationId xmlns:a16="http://schemas.microsoft.com/office/drawing/2014/main" id="{09192968-3AE7-4470-A61C-97294BB9273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992895">
            <a:off x="6086940" y="4145122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9" name="Freeform: Shape 38">
            <a:extLst>
              <a:ext uri="{FF2B5EF4-FFF2-40B4-BE49-F238E27FC236}">
                <a16:creationId xmlns:a16="http://schemas.microsoft.com/office/drawing/2014/main" id="{3AB72E55-43E4-4356-BFE8-E2102CB0B50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821310" y="4962670"/>
            <a:ext cx="2643352" cy="1895331"/>
          </a:xfrm>
          <a:custGeom>
            <a:avLst/>
            <a:gdLst>
              <a:gd name="connsiteX0" fmla="*/ 1321676 w 2643352"/>
              <a:gd name="connsiteY0" fmla="*/ 0 h 1895331"/>
              <a:gd name="connsiteX1" fmla="*/ 2643352 w 2643352"/>
              <a:gd name="connsiteY1" fmla="*/ 1321676 h 1895331"/>
              <a:gd name="connsiteX2" fmla="*/ 2539488 w 2643352"/>
              <a:gd name="connsiteY2" fmla="*/ 1836132 h 1895331"/>
              <a:gd name="connsiteX3" fmla="*/ 2510970 w 2643352"/>
              <a:gd name="connsiteY3" fmla="*/ 1895331 h 1895331"/>
              <a:gd name="connsiteX4" fmla="*/ 132382 w 2643352"/>
              <a:gd name="connsiteY4" fmla="*/ 1895331 h 1895331"/>
              <a:gd name="connsiteX5" fmla="*/ 103864 w 2643352"/>
              <a:gd name="connsiteY5" fmla="*/ 1836132 h 1895331"/>
              <a:gd name="connsiteX6" fmla="*/ 0 w 2643352"/>
              <a:gd name="connsiteY6" fmla="*/ 1321676 h 1895331"/>
              <a:gd name="connsiteX7" fmla="*/ 1321676 w 2643352"/>
              <a:gd name="connsiteY7" fmla="*/ 0 h 18953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643352" h="1895331">
                <a:moveTo>
                  <a:pt x="1321676" y="0"/>
                </a:moveTo>
                <a:cubicBezTo>
                  <a:pt x="2051617" y="0"/>
                  <a:pt x="2643352" y="591735"/>
                  <a:pt x="2643352" y="1321676"/>
                </a:cubicBezTo>
                <a:cubicBezTo>
                  <a:pt x="2643352" y="1504161"/>
                  <a:pt x="2606369" y="1678009"/>
                  <a:pt x="2539488" y="1836132"/>
                </a:cubicBezTo>
                <a:lnTo>
                  <a:pt x="2510970" y="1895331"/>
                </a:lnTo>
                <a:lnTo>
                  <a:pt x="132382" y="1895331"/>
                </a:lnTo>
                <a:lnTo>
                  <a:pt x="103864" y="1836132"/>
                </a:lnTo>
                <a:cubicBezTo>
                  <a:pt x="36984" y="1678009"/>
                  <a:pt x="0" y="1504161"/>
                  <a:pt x="0" y="1321676"/>
                </a:cubicBezTo>
                <a:cubicBezTo>
                  <a:pt x="0" y="591735"/>
                  <a:pt x="591735" y="0"/>
                  <a:pt x="1321676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3849458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7" name="Rectangle 26">
            <a:extLst>
              <a:ext uri="{FF2B5EF4-FFF2-40B4-BE49-F238E27FC236}">
                <a16:creationId xmlns:a16="http://schemas.microsoft.com/office/drawing/2014/main" id="{F837543A-6020-4505-A233-C9DB4BF740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796D34F-F7AE-44A3-A816-95BC4C8D0D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5558489" cy="1325563"/>
          </a:xfrm>
        </p:spPr>
        <p:txBody>
          <a:bodyPr>
            <a:normAutofit/>
          </a:bodyPr>
          <a:lstStyle/>
          <a:p>
            <a:r>
              <a:rPr lang="en-US" dirty="0"/>
              <a:t>TE Guidelines</a:t>
            </a:r>
          </a:p>
        </p:txBody>
      </p:sp>
      <p:sp>
        <p:nvSpPr>
          <p:cNvPr id="29" name="Freeform: Shape 28">
            <a:extLst>
              <a:ext uri="{FF2B5EF4-FFF2-40B4-BE49-F238E27FC236}">
                <a16:creationId xmlns:a16="http://schemas.microsoft.com/office/drawing/2014/main" id="{35B16301-FB18-48BA-A6DD-C37CAF6F9A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208695" y="1"/>
            <a:ext cx="1135066" cy="477997"/>
          </a:xfrm>
          <a:custGeom>
            <a:avLst/>
            <a:gdLst>
              <a:gd name="connsiteX0" fmla="*/ 0 w 1135066"/>
              <a:gd name="connsiteY0" fmla="*/ 0 h 477997"/>
              <a:gd name="connsiteX1" fmla="*/ 1135066 w 1135066"/>
              <a:gd name="connsiteY1" fmla="*/ 0 h 477997"/>
              <a:gd name="connsiteX2" fmla="*/ 1133370 w 1135066"/>
              <a:gd name="connsiteY2" fmla="*/ 16827 h 477997"/>
              <a:gd name="connsiteX3" fmla="*/ 567533 w 1135066"/>
              <a:gd name="connsiteY3" fmla="*/ 477997 h 477997"/>
              <a:gd name="connsiteX4" fmla="*/ 1696 w 1135066"/>
              <a:gd name="connsiteY4" fmla="*/ 16827 h 47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EF1197F-6953-4BBA-B7B6-C54087CBA38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5558489" cy="4351338"/>
          </a:xfrm>
        </p:spPr>
        <p:txBody>
          <a:bodyPr>
            <a:normAutofit/>
          </a:bodyPr>
          <a:lstStyle/>
          <a:p>
            <a:r>
              <a:rPr lang="en-US" dirty="0"/>
              <a:t>Define audience participants</a:t>
            </a:r>
          </a:p>
          <a:p>
            <a:pPr lvl="1"/>
            <a:r>
              <a:rPr lang="en-US" dirty="0"/>
              <a:t>Who is a dependent</a:t>
            </a:r>
          </a:p>
          <a:p>
            <a:pPr lvl="2"/>
            <a:r>
              <a:rPr lang="en-US" dirty="0"/>
              <a:t>Biological child</a:t>
            </a:r>
          </a:p>
          <a:p>
            <a:pPr lvl="2"/>
            <a:r>
              <a:rPr lang="en-US" dirty="0"/>
              <a:t>Step-children</a:t>
            </a:r>
          </a:p>
          <a:p>
            <a:pPr lvl="2"/>
            <a:r>
              <a:rPr lang="en-US" dirty="0"/>
              <a:t>Other child issues</a:t>
            </a:r>
          </a:p>
          <a:p>
            <a:pPr lvl="2"/>
            <a:r>
              <a:rPr lang="en-US" dirty="0"/>
              <a:t>Employee</a:t>
            </a:r>
          </a:p>
          <a:p>
            <a:pPr lvl="2"/>
            <a:r>
              <a:rPr lang="en-US" dirty="0"/>
              <a:t>Employee spouse/partner</a:t>
            </a:r>
          </a:p>
          <a:p>
            <a:pPr lvl="1"/>
            <a:endParaRPr lang="en-US" dirty="0"/>
          </a:p>
        </p:txBody>
      </p:sp>
      <p:sp>
        <p:nvSpPr>
          <p:cNvPr id="31" name="Oval 30">
            <a:extLst>
              <a:ext uri="{FF2B5EF4-FFF2-40B4-BE49-F238E27FC236}">
                <a16:creationId xmlns:a16="http://schemas.microsoft.com/office/drawing/2014/main" id="{C3C0D90E-074A-4F52-9B11-B52BEF4BCBE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821310" y="2624479"/>
            <a:ext cx="812427" cy="812427"/>
          </a:xfrm>
          <a:prstGeom prst="ellipse">
            <a:avLst/>
          </a:prstGeom>
          <a:noFill/>
          <a:ln w="127000"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3" name="Block Arc 32">
            <a:extLst>
              <a:ext uri="{FF2B5EF4-FFF2-40B4-BE49-F238E27FC236}">
                <a16:creationId xmlns:a16="http://schemas.microsoft.com/office/drawing/2014/main" id="{CABBD4C1-E6F8-46F6-8152-A8A97490BF4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8912417" y="1218531"/>
            <a:ext cx="2387600" cy="2387600"/>
          </a:xfrm>
          <a:prstGeom prst="blockArc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5" name="Freeform: Shape 34">
            <a:extLst>
              <a:ext uri="{FF2B5EF4-FFF2-40B4-BE49-F238E27FC236}">
                <a16:creationId xmlns:a16="http://schemas.microsoft.com/office/drawing/2014/main" id="{83BA5EF5-1FE9-4BF9-83BB-269BCDDF61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821310" y="0"/>
            <a:ext cx="2315251" cy="1550992"/>
          </a:xfrm>
          <a:custGeom>
            <a:avLst/>
            <a:gdLst>
              <a:gd name="connsiteX0" fmla="*/ 0 w 2315251"/>
              <a:gd name="connsiteY0" fmla="*/ 0 h 1550992"/>
              <a:gd name="connsiteX1" fmla="*/ 138700 w 2315251"/>
              <a:gd name="connsiteY1" fmla="*/ 0 h 1550992"/>
              <a:gd name="connsiteX2" fmla="*/ 138700 w 2315251"/>
              <a:gd name="connsiteY2" fmla="*/ 1361400 h 1550992"/>
              <a:gd name="connsiteX3" fmla="*/ 2107387 w 2315251"/>
              <a:gd name="connsiteY3" fmla="*/ 222673 h 1550992"/>
              <a:gd name="connsiteX4" fmla="*/ 1722420 w 2315251"/>
              <a:gd name="connsiteY4" fmla="*/ 0 h 1550992"/>
              <a:gd name="connsiteX5" fmla="*/ 1999436 w 2315251"/>
              <a:gd name="connsiteY5" fmla="*/ 0 h 1550992"/>
              <a:gd name="connsiteX6" fmla="*/ 2280549 w 2315251"/>
              <a:gd name="connsiteY6" fmla="*/ 162605 h 1550992"/>
              <a:gd name="connsiteX7" fmla="*/ 2305953 w 2315251"/>
              <a:gd name="connsiteY7" fmla="*/ 257336 h 1550992"/>
              <a:gd name="connsiteX8" fmla="*/ 2280549 w 2315251"/>
              <a:gd name="connsiteY8" fmla="*/ 282740 h 1550992"/>
              <a:gd name="connsiteX9" fmla="*/ 104026 w 2315251"/>
              <a:gd name="connsiteY9" fmla="*/ 1541710 h 1550992"/>
              <a:gd name="connsiteX10" fmla="*/ 69351 w 2315251"/>
              <a:gd name="connsiteY10" fmla="*/ 1550992 h 1550992"/>
              <a:gd name="connsiteX11" fmla="*/ 0 w 2315251"/>
              <a:gd name="connsiteY11" fmla="*/ 1481643 h 15509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315251" h="1550992">
                <a:moveTo>
                  <a:pt x="0" y="0"/>
                </a:moveTo>
                <a:lnTo>
                  <a:pt x="138700" y="0"/>
                </a:lnTo>
                <a:lnTo>
                  <a:pt x="138700" y="1361400"/>
                </a:lnTo>
                <a:lnTo>
                  <a:pt x="2107387" y="222673"/>
                </a:lnTo>
                <a:lnTo>
                  <a:pt x="1722420" y="0"/>
                </a:lnTo>
                <a:lnTo>
                  <a:pt x="1999436" y="0"/>
                </a:lnTo>
                <a:lnTo>
                  <a:pt x="2280549" y="162605"/>
                </a:lnTo>
                <a:cubicBezTo>
                  <a:pt x="2313720" y="181745"/>
                  <a:pt x="2325104" y="224155"/>
                  <a:pt x="2305953" y="257336"/>
                </a:cubicBezTo>
                <a:cubicBezTo>
                  <a:pt x="2299872" y="267889"/>
                  <a:pt x="2291101" y="276648"/>
                  <a:pt x="2280549" y="282740"/>
                </a:cubicBezTo>
                <a:lnTo>
                  <a:pt x="104026" y="1541710"/>
                </a:lnTo>
                <a:cubicBezTo>
                  <a:pt x="93484" y="1547802"/>
                  <a:pt x="81523" y="1551003"/>
                  <a:pt x="69351" y="1550992"/>
                </a:cubicBezTo>
                <a:cubicBezTo>
                  <a:pt x="31049" y="1550992"/>
                  <a:pt x="0" y="1519944"/>
                  <a:pt x="0" y="1481643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cxnSp>
        <p:nvCxnSpPr>
          <p:cNvPr id="37" name="Straight Connector 36">
            <a:extLst>
              <a:ext uri="{FF2B5EF4-FFF2-40B4-BE49-F238E27FC236}">
                <a16:creationId xmlns:a16="http://schemas.microsoft.com/office/drawing/2014/main" id="{4B3BCACB-5880-460B-9606-8C433A9AF99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1724638" y="1331572"/>
            <a:ext cx="0" cy="1597708"/>
          </a:xfrm>
          <a:prstGeom prst="line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Freeform: Shape 38">
            <a:extLst>
              <a:ext uri="{FF2B5EF4-FFF2-40B4-BE49-F238E27FC236}">
                <a16:creationId xmlns:a16="http://schemas.microsoft.com/office/drawing/2014/main" id="{88853921-7BC9-4BDE-ACAB-133C683C82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005550" y="4112081"/>
            <a:ext cx="1186451" cy="1771650"/>
          </a:xfrm>
          <a:custGeom>
            <a:avLst/>
            <a:gdLst>
              <a:gd name="connsiteX0" fmla="*/ 61913 w 1186451"/>
              <a:gd name="connsiteY0" fmla="*/ 0 h 1771650"/>
              <a:gd name="connsiteX1" fmla="*/ 1186451 w 1186451"/>
              <a:gd name="connsiteY1" fmla="*/ 0 h 1771650"/>
              <a:gd name="connsiteX2" fmla="*/ 1186451 w 1186451"/>
              <a:gd name="connsiteY2" fmla="*/ 123825 h 1771650"/>
              <a:gd name="connsiteX3" fmla="*/ 123825 w 1186451"/>
              <a:gd name="connsiteY3" fmla="*/ 123825 h 1771650"/>
              <a:gd name="connsiteX4" fmla="*/ 123825 w 1186451"/>
              <a:gd name="connsiteY4" fmla="*/ 1647825 h 1771650"/>
              <a:gd name="connsiteX5" fmla="*/ 1186451 w 1186451"/>
              <a:gd name="connsiteY5" fmla="*/ 1647825 h 1771650"/>
              <a:gd name="connsiteX6" fmla="*/ 1186451 w 1186451"/>
              <a:gd name="connsiteY6" fmla="*/ 1771650 h 1771650"/>
              <a:gd name="connsiteX7" fmla="*/ 61913 w 1186451"/>
              <a:gd name="connsiteY7" fmla="*/ 1771650 h 1771650"/>
              <a:gd name="connsiteX8" fmla="*/ 0 w 1186451"/>
              <a:gd name="connsiteY8" fmla="*/ 1709738 h 1771650"/>
              <a:gd name="connsiteX9" fmla="*/ 0 w 1186451"/>
              <a:gd name="connsiteY9" fmla="*/ 61913 h 1771650"/>
              <a:gd name="connsiteX10" fmla="*/ 61913 w 1186451"/>
              <a:gd name="connsiteY10" fmla="*/ 0 h 17716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186451" h="1771650">
                <a:moveTo>
                  <a:pt x="61913" y="0"/>
                </a:moveTo>
                <a:lnTo>
                  <a:pt x="1186451" y="0"/>
                </a:lnTo>
                <a:lnTo>
                  <a:pt x="1186451" y="123825"/>
                </a:lnTo>
                <a:lnTo>
                  <a:pt x="123825" y="123825"/>
                </a:lnTo>
                <a:lnTo>
                  <a:pt x="123825" y="1647825"/>
                </a:lnTo>
                <a:lnTo>
                  <a:pt x="1186451" y="1647825"/>
                </a:lnTo>
                <a:lnTo>
                  <a:pt x="1186451" y="1771650"/>
                </a:lnTo>
                <a:lnTo>
                  <a:pt x="61913" y="1771650"/>
                </a:lnTo>
                <a:cubicBezTo>
                  <a:pt x="27719" y="1771650"/>
                  <a:pt x="0" y="1743932"/>
                  <a:pt x="0" y="1709738"/>
                </a:cubicBezTo>
                <a:lnTo>
                  <a:pt x="0" y="61913"/>
                </a:lnTo>
                <a:cubicBezTo>
                  <a:pt x="0" y="27719"/>
                  <a:pt x="27719" y="0"/>
                  <a:pt x="61913" y="0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AC359F3-8C80-42A8-AD0A-B19616B7025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1" y="6356350"/>
            <a:ext cx="1706216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0AD6E762-FA69-4FB3-8F69-6BDD991AB54A}" type="datetime1">
              <a:rPr lang="en-US" smtClean="0"/>
              <a:t>4/20/2020</a:t>
            </a:fld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80AF7A2-6F11-478D-940F-7783AB275D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780104" y="6356350"/>
            <a:ext cx="1573696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6D22F896-40B5-4ADD-8801-0D06FADFA095}" type="slidenum">
              <a:rPr lang="en-US"/>
              <a:pPr>
                <a:spcAft>
                  <a:spcPts val="600"/>
                </a:spcAft>
              </a:pPr>
              <a:t>6</a:t>
            </a:fld>
            <a:endParaRPr lang="en-US" dirty="0"/>
          </a:p>
        </p:txBody>
      </p:sp>
      <p:sp>
        <p:nvSpPr>
          <p:cNvPr id="41" name="Arc 40">
            <a:extLst>
              <a:ext uri="{FF2B5EF4-FFF2-40B4-BE49-F238E27FC236}">
                <a16:creationId xmlns:a16="http://schemas.microsoft.com/office/drawing/2014/main" id="{09192968-3AE7-4470-A61C-97294BB9273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992895">
            <a:off x="6086940" y="4145122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3" name="Freeform: Shape 42">
            <a:extLst>
              <a:ext uri="{FF2B5EF4-FFF2-40B4-BE49-F238E27FC236}">
                <a16:creationId xmlns:a16="http://schemas.microsoft.com/office/drawing/2014/main" id="{3AB72E55-43E4-4356-BFE8-E2102CB0B50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821310" y="4962670"/>
            <a:ext cx="2643352" cy="1895331"/>
          </a:xfrm>
          <a:custGeom>
            <a:avLst/>
            <a:gdLst>
              <a:gd name="connsiteX0" fmla="*/ 1321676 w 2643352"/>
              <a:gd name="connsiteY0" fmla="*/ 0 h 1895331"/>
              <a:gd name="connsiteX1" fmla="*/ 2643352 w 2643352"/>
              <a:gd name="connsiteY1" fmla="*/ 1321676 h 1895331"/>
              <a:gd name="connsiteX2" fmla="*/ 2539488 w 2643352"/>
              <a:gd name="connsiteY2" fmla="*/ 1836132 h 1895331"/>
              <a:gd name="connsiteX3" fmla="*/ 2510970 w 2643352"/>
              <a:gd name="connsiteY3" fmla="*/ 1895331 h 1895331"/>
              <a:gd name="connsiteX4" fmla="*/ 132382 w 2643352"/>
              <a:gd name="connsiteY4" fmla="*/ 1895331 h 1895331"/>
              <a:gd name="connsiteX5" fmla="*/ 103864 w 2643352"/>
              <a:gd name="connsiteY5" fmla="*/ 1836132 h 1895331"/>
              <a:gd name="connsiteX6" fmla="*/ 0 w 2643352"/>
              <a:gd name="connsiteY6" fmla="*/ 1321676 h 1895331"/>
              <a:gd name="connsiteX7" fmla="*/ 1321676 w 2643352"/>
              <a:gd name="connsiteY7" fmla="*/ 0 h 18953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643352" h="1895331">
                <a:moveTo>
                  <a:pt x="1321676" y="0"/>
                </a:moveTo>
                <a:cubicBezTo>
                  <a:pt x="2051617" y="0"/>
                  <a:pt x="2643352" y="591735"/>
                  <a:pt x="2643352" y="1321676"/>
                </a:cubicBezTo>
                <a:cubicBezTo>
                  <a:pt x="2643352" y="1504161"/>
                  <a:pt x="2606369" y="1678009"/>
                  <a:pt x="2539488" y="1836132"/>
                </a:cubicBezTo>
                <a:lnTo>
                  <a:pt x="2510970" y="1895331"/>
                </a:lnTo>
                <a:lnTo>
                  <a:pt x="132382" y="1895331"/>
                </a:lnTo>
                <a:lnTo>
                  <a:pt x="103864" y="1836132"/>
                </a:lnTo>
                <a:cubicBezTo>
                  <a:pt x="36984" y="1678009"/>
                  <a:pt x="0" y="1504161"/>
                  <a:pt x="0" y="1321676"/>
                </a:cubicBezTo>
                <a:cubicBezTo>
                  <a:pt x="0" y="591735"/>
                  <a:pt x="591735" y="0"/>
                  <a:pt x="1321676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5423083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4" name="Rectangle 23">
            <a:extLst>
              <a:ext uri="{FF2B5EF4-FFF2-40B4-BE49-F238E27FC236}">
                <a16:creationId xmlns:a16="http://schemas.microsoft.com/office/drawing/2014/main" id="{6A84B152-3496-4C52-AF08-97AFFC09DD2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A9BC506-6D09-4439-BFCC-0174DB50D8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1" y="365125"/>
            <a:ext cx="5393360" cy="1325563"/>
          </a:xfrm>
        </p:spPr>
        <p:txBody>
          <a:bodyPr>
            <a:normAutofit/>
          </a:bodyPr>
          <a:lstStyle/>
          <a:p>
            <a:r>
              <a:rPr lang="en-US" dirty="0"/>
              <a:t>TE Guidelines</a:t>
            </a:r>
          </a:p>
        </p:txBody>
      </p:sp>
      <p:sp>
        <p:nvSpPr>
          <p:cNvPr id="26" name="Freeform: Shape 25">
            <a:extLst>
              <a:ext uri="{FF2B5EF4-FFF2-40B4-BE49-F238E27FC236}">
                <a16:creationId xmlns:a16="http://schemas.microsoft.com/office/drawing/2014/main" id="{6B2ADB95-0FA3-4BD7-A8AC-89D014A83E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198657" y="1"/>
            <a:ext cx="1155142" cy="625027"/>
          </a:xfrm>
          <a:custGeom>
            <a:avLst/>
            <a:gdLst>
              <a:gd name="connsiteX0" fmla="*/ 4784 w 1155142"/>
              <a:gd name="connsiteY0" fmla="*/ 0 h 625027"/>
              <a:gd name="connsiteX1" fmla="*/ 1150358 w 1155142"/>
              <a:gd name="connsiteY1" fmla="*/ 0 h 625027"/>
              <a:gd name="connsiteX2" fmla="*/ 1155142 w 1155142"/>
              <a:gd name="connsiteY2" fmla="*/ 47456 h 625027"/>
              <a:gd name="connsiteX3" fmla="*/ 577571 w 1155142"/>
              <a:gd name="connsiteY3" fmla="*/ 625027 h 625027"/>
              <a:gd name="connsiteX4" fmla="*/ 0 w 1155142"/>
              <a:gd name="connsiteY4" fmla="*/ 47456 h 6250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55142" h="625027">
                <a:moveTo>
                  <a:pt x="4784" y="0"/>
                </a:moveTo>
                <a:lnTo>
                  <a:pt x="1150358" y="0"/>
                </a:lnTo>
                <a:lnTo>
                  <a:pt x="1155142" y="47456"/>
                </a:lnTo>
                <a:cubicBezTo>
                  <a:pt x="1155142" y="366440"/>
                  <a:pt x="896555" y="625027"/>
                  <a:pt x="577571" y="625027"/>
                </a:cubicBezTo>
                <a:cubicBezTo>
                  <a:pt x="258587" y="625027"/>
                  <a:pt x="0" y="366440"/>
                  <a:pt x="0" y="47456"/>
                </a:cubicBezTo>
                <a:close/>
              </a:path>
            </a:pathLst>
          </a:custGeom>
          <a:solidFill>
            <a:schemeClr val="accent1">
              <a:alpha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8" name="Oval 27">
            <a:extLst>
              <a:ext uri="{FF2B5EF4-FFF2-40B4-BE49-F238E27FC236}">
                <a16:creationId xmlns:a16="http://schemas.microsoft.com/office/drawing/2014/main" id="{C924DBCE-E731-4B22-8181-A39C1D86276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808185" y="3423959"/>
            <a:ext cx="630884" cy="630884"/>
          </a:xfrm>
          <a:prstGeom prst="ellipse">
            <a:avLst/>
          </a:prstGeom>
          <a:noFill/>
          <a:ln w="1270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0" name="Freeform: Shape 29">
            <a:extLst>
              <a:ext uri="{FF2B5EF4-FFF2-40B4-BE49-F238E27FC236}">
                <a16:creationId xmlns:a16="http://schemas.microsoft.com/office/drawing/2014/main" id="{4CBF9756-6AC8-4C65-84DF-56FBFFA1D87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463438">
            <a:off x="7450227" y="5166682"/>
            <a:ext cx="1835725" cy="2024785"/>
          </a:xfrm>
          <a:custGeom>
            <a:avLst/>
            <a:gdLst>
              <a:gd name="connsiteX0" fmla="*/ 1801138 w 1835725"/>
              <a:gd name="connsiteY0" fmla="*/ 1622662 h 2024785"/>
              <a:gd name="connsiteX1" fmla="*/ 1835717 w 1835725"/>
              <a:gd name="connsiteY1" fmla="*/ 1680254 h 2024785"/>
              <a:gd name="connsiteX2" fmla="*/ 1812568 w 1835725"/>
              <a:gd name="connsiteY2" fmla="*/ 1877193 h 2024785"/>
              <a:gd name="connsiteX3" fmla="*/ 1776210 w 1835725"/>
              <a:gd name="connsiteY3" fmla="*/ 2024785 h 2024785"/>
              <a:gd name="connsiteX4" fmla="*/ 1655772 w 1835725"/>
              <a:gd name="connsiteY4" fmla="*/ 1983449 h 2024785"/>
              <a:gd name="connsiteX5" fmla="*/ 1687591 w 1835725"/>
              <a:gd name="connsiteY5" fmla="*/ 1854495 h 2024785"/>
              <a:gd name="connsiteX6" fmla="*/ 1708939 w 1835725"/>
              <a:gd name="connsiteY6" fmla="*/ 1673301 h 2024785"/>
              <a:gd name="connsiteX7" fmla="*/ 1778129 w 1835725"/>
              <a:gd name="connsiteY7" fmla="*/ 1615979 h 2024785"/>
              <a:gd name="connsiteX8" fmla="*/ 1801138 w 1835725"/>
              <a:gd name="connsiteY8" fmla="*/ 1622662 h 2024785"/>
              <a:gd name="connsiteX9" fmla="*/ 1585229 w 1835725"/>
              <a:gd name="connsiteY9" fmla="*/ 764759 h 2024785"/>
              <a:gd name="connsiteX10" fmla="*/ 1623024 w 1835725"/>
              <a:gd name="connsiteY10" fmla="*/ 792810 h 2024785"/>
              <a:gd name="connsiteX11" fmla="*/ 1777614 w 1835725"/>
              <a:gd name="connsiteY11" fmla="*/ 1157141 h 2024785"/>
              <a:gd name="connsiteX12" fmla="*/ 1733799 w 1835725"/>
              <a:gd name="connsiteY12" fmla="*/ 1235532 h 2024785"/>
              <a:gd name="connsiteX13" fmla="*/ 1716464 w 1835725"/>
              <a:gd name="connsiteY13" fmla="*/ 1237722 h 2024785"/>
              <a:gd name="connsiteX14" fmla="*/ 1716464 w 1835725"/>
              <a:gd name="connsiteY14" fmla="*/ 1237913 h 2024785"/>
              <a:gd name="connsiteX15" fmla="*/ 1655409 w 1835725"/>
              <a:gd name="connsiteY15" fmla="*/ 1191717 h 2024785"/>
              <a:gd name="connsiteX16" fmla="*/ 1513200 w 1835725"/>
              <a:gd name="connsiteY16" fmla="*/ 856627 h 2024785"/>
              <a:gd name="connsiteX17" fmla="*/ 1538499 w 1835725"/>
              <a:gd name="connsiteY17" fmla="*/ 770415 h 2024785"/>
              <a:gd name="connsiteX18" fmla="*/ 1585229 w 1835725"/>
              <a:gd name="connsiteY18" fmla="*/ 764759 h 2024785"/>
              <a:gd name="connsiteX19" fmla="*/ 477919 w 1835725"/>
              <a:gd name="connsiteY19" fmla="*/ 21437 h 2024785"/>
              <a:gd name="connsiteX20" fmla="*/ 509236 w 1835725"/>
              <a:gd name="connsiteY20" fmla="*/ 84182 h 2024785"/>
              <a:gd name="connsiteX21" fmla="*/ 445829 w 1835725"/>
              <a:gd name="connsiteY21" fmla="*/ 139871 h 2024785"/>
              <a:gd name="connsiteX22" fmla="*/ 437447 w 1835725"/>
              <a:gd name="connsiteY22" fmla="*/ 139395 h 2024785"/>
              <a:gd name="connsiteX23" fmla="*/ 73211 w 1835725"/>
              <a:gd name="connsiteY23" fmla="*/ 137204 h 2024785"/>
              <a:gd name="connsiteX24" fmla="*/ 749 w 1835725"/>
              <a:gd name="connsiteY24" fmla="*/ 84082 h 2024785"/>
              <a:gd name="connsiteX25" fmla="*/ 53871 w 1835725"/>
              <a:gd name="connsiteY25" fmla="*/ 11621 h 2024785"/>
              <a:gd name="connsiteX26" fmla="*/ 58352 w 1835725"/>
              <a:gd name="connsiteY26" fmla="*/ 11093 h 2024785"/>
              <a:gd name="connsiteX27" fmla="*/ 454020 w 1835725"/>
              <a:gd name="connsiteY27" fmla="*/ 13474 h 2024785"/>
              <a:gd name="connsiteX28" fmla="*/ 477919 w 1835725"/>
              <a:gd name="connsiteY28" fmla="*/ 21437 h 2024785"/>
              <a:gd name="connsiteX29" fmla="*/ 957797 w 1835725"/>
              <a:gd name="connsiteY29" fmla="*/ 167970 h 2024785"/>
              <a:gd name="connsiteX30" fmla="*/ 1286982 w 1835725"/>
              <a:gd name="connsiteY30" fmla="*/ 387616 h 2024785"/>
              <a:gd name="connsiteX31" fmla="*/ 1293725 w 1835725"/>
              <a:gd name="connsiteY31" fmla="*/ 477075 h 2024785"/>
              <a:gd name="connsiteX32" fmla="*/ 1245453 w 1835725"/>
              <a:gd name="connsiteY32" fmla="*/ 499154 h 2024785"/>
              <a:gd name="connsiteX33" fmla="*/ 1245167 w 1835725"/>
              <a:gd name="connsiteY33" fmla="*/ 499154 h 2024785"/>
              <a:gd name="connsiteX34" fmla="*/ 1203638 w 1835725"/>
              <a:gd name="connsiteY34" fmla="*/ 484104 h 2024785"/>
              <a:gd name="connsiteX35" fmla="*/ 900647 w 1835725"/>
              <a:gd name="connsiteY35" fmla="*/ 281508 h 2024785"/>
              <a:gd name="connsiteX36" fmla="*/ 872454 w 1835725"/>
              <a:gd name="connsiteY36" fmla="*/ 196164 h 2024785"/>
              <a:gd name="connsiteX37" fmla="*/ 957797 w 1835725"/>
              <a:gd name="connsiteY37" fmla="*/ 167970 h 20247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</a:cxnLst>
            <a:rect l="l" t="t" r="r" b="b"/>
            <a:pathLst>
              <a:path w="1835725" h="2024785">
                <a:moveTo>
                  <a:pt x="1801138" y="1622662"/>
                </a:moveTo>
                <a:cubicBezTo>
                  <a:pt x="1822105" y="1633400"/>
                  <a:pt x="1836117" y="1655372"/>
                  <a:pt x="1835717" y="1680254"/>
                </a:cubicBezTo>
                <a:cubicBezTo>
                  <a:pt x="1832093" y="1746382"/>
                  <a:pt x="1824354" y="1812154"/>
                  <a:pt x="1812568" y="1877193"/>
                </a:cubicBezTo>
                <a:lnTo>
                  <a:pt x="1776210" y="2024785"/>
                </a:lnTo>
                <a:lnTo>
                  <a:pt x="1655772" y="1983449"/>
                </a:lnTo>
                <a:lnTo>
                  <a:pt x="1687591" y="1854495"/>
                </a:lnTo>
                <a:cubicBezTo>
                  <a:pt x="1698455" y="1794657"/>
                  <a:pt x="1705590" y="1734142"/>
                  <a:pt x="1708939" y="1673301"/>
                </a:cubicBezTo>
                <a:cubicBezTo>
                  <a:pt x="1712216" y="1638363"/>
                  <a:pt x="1743190" y="1612703"/>
                  <a:pt x="1778129" y="1615979"/>
                </a:cubicBezTo>
                <a:cubicBezTo>
                  <a:pt x="1786387" y="1616753"/>
                  <a:pt x="1794149" y="1619084"/>
                  <a:pt x="1801138" y="1622662"/>
                </a:cubicBezTo>
                <a:close/>
                <a:moveTo>
                  <a:pt x="1585229" y="764759"/>
                </a:moveTo>
                <a:cubicBezTo>
                  <a:pt x="1600438" y="768789"/>
                  <a:pt x="1614156" y="778436"/>
                  <a:pt x="1623024" y="792810"/>
                </a:cubicBezTo>
                <a:cubicBezTo>
                  <a:pt x="1689575" y="907319"/>
                  <a:pt x="1741505" y="1029715"/>
                  <a:pt x="1777614" y="1157141"/>
                </a:cubicBezTo>
                <a:cubicBezTo>
                  <a:pt x="1787149" y="1190888"/>
                  <a:pt x="1767537" y="1225969"/>
                  <a:pt x="1733799" y="1235532"/>
                </a:cubicBezTo>
                <a:cubicBezTo>
                  <a:pt x="1728151" y="1237046"/>
                  <a:pt x="1722312" y="1237780"/>
                  <a:pt x="1716464" y="1237722"/>
                </a:cubicBezTo>
                <a:lnTo>
                  <a:pt x="1716464" y="1237913"/>
                </a:lnTo>
                <a:cubicBezTo>
                  <a:pt x="1688070" y="1237913"/>
                  <a:pt x="1663124" y="1219044"/>
                  <a:pt x="1655409" y="1191717"/>
                </a:cubicBezTo>
                <a:cubicBezTo>
                  <a:pt x="1622214" y="1074512"/>
                  <a:pt x="1574437" y="961936"/>
                  <a:pt x="1513200" y="856627"/>
                </a:cubicBezTo>
                <a:cubicBezTo>
                  <a:pt x="1496379" y="825834"/>
                  <a:pt x="1507704" y="787236"/>
                  <a:pt x="1538499" y="770415"/>
                </a:cubicBezTo>
                <a:cubicBezTo>
                  <a:pt x="1553325" y="762319"/>
                  <a:pt x="1570022" y="760730"/>
                  <a:pt x="1585229" y="764759"/>
                </a:cubicBezTo>
                <a:close/>
                <a:moveTo>
                  <a:pt x="477919" y="21437"/>
                </a:moveTo>
                <a:cubicBezTo>
                  <a:pt x="499341" y="33775"/>
                  <a:pt x="512445" y="58102"/>
                  <a:pt x="509236" y="84182"/>
                </a:cubicBezTo>
                <a:cubicBezTo>
                  <a:pt x="505303" y="116151"/>
                  <a:pt x="478038" y="140098"/>
                  <a:pt x="445829" y="139871"/>
                </a:cubicBezTo>
                <a:cubicBezTo>
                  <a:pt x="443027" y="139899"/>
                  <a:pt x="440227" y="139740"/>
                  <a:pt x="437447" y="139395"/>
                </a:cubicBezTo>
                <a:cubicBezTo>
                  <a:pt x="316592" y="123615"/>
                  <a:pt x="194247" y="122878"/>
                  <a:pt x="73211" y="137204"/>
                </a:cubicBezTo>
                <a:cubicBezTo>
                  <a:pt x="38532" y="142545"/>
                  <a:pt x="6090" y="118762"/>
                  <a:pt x="749" y="84082"/>
                </a:cubicBezTo>
                <a:cubicBezTo>
                  <a:pt x="-4591" y="49403"/>
                  <a:pt x="19192" y="16961"/>
                  <a:pt x="53871" y="11621"/>
                </a:cubicBezTo>
                <a:cubicBezTo>
                  <a:pt x="55358" y="11392"/>
                  <a:pt x="56852" y="11216"/>
                  <a:pt x="58352" y="11093"/>
                </a:cubicBezTo>
                <a:cubicBezTo>
                  <a:pt x="189834" y="-4456"/>
                  <a:pt x="322735" y="-3656"/>
                  <a:pt x="454020" y="13474"/>
                </a:cubicBezTo>
                <a:cubicBezTo>
                  <a:pt x="462713" y="14543"/>
                  <a:pt x="470778" y="17324"/>
                  <a:pt x="477919" y="21437"/>
                </a:cubicBezTo>
                <a:close/>
                <a:moveTo>
                  <a:pt x="957797" y="167970"/>
                </a:moveTo>
                <a:cubicBezTo>
                  <a:pt x="1076184" y="227289"/>
                  <a:pt x="1186759" y="301068"/>
                  <a:pt x="1286982" y="387616"/>
                </a:cubicBezTo>
                <a:cubicBezTo>
                  <a:pt x="1313547" y="410457"/>
                  <a:pt x="1316566" y="450510"/>
                  <a:pt x="1293725" y="477075"/>
                </a:cubicBezTo>
                <a:cubicBezTo>
                  <a:pt x="1281638" y="491137"/>
                  <a:pt x="1263998" y="499204"/>
                  <a:pt x="1245453" y="499154"/>
                </a:cubicBezTo>
                <a:lnTo>
                  <a:pt x="1245167" y="499154"/>
                </a:lnTo>
                <a:cubicBezTo>
                  <a:pt x="1229965" y="499301"/>
                  <a:pt x="1215220" y="493956"/>
                  <a:pt x="1203638" y="484104"/>
                </a:cubicBezTo>
                <a:cubicBezTo>
                  <a:pt x="1111407" y="404300"/>
                  <a:pt x="1009633" y="336248"/>
                  <a:pt x="900647" y="281508"/>
                </a:cubicBezTo>
                <a:cubicBezTo>
                  <a:pt x="869295" y="265726"/>
                  <a:pt x="856672" y="227516"/>
                  <a:pt x="872454" y="196164"/>
                </a:cubicBezTo>
                <a:cubicBezTo>
                  <a:pt x="888235" y="164811"/>
                  <a:pt x="926445" y="152188"/>
                  <a:pt x="957797" y="167970"/>
                </a:cubicBezTo>
                <a:close/>
              </a:path>
            </a:pathLst>
          </a:custGeom>
          <a:solidFill>
            <a:schemeClr val="accent4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59E7B67B-4CE4-46EF-B753-C1825C0BD7B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3582" r="9669"/>
          <a:stretch/>
        </p:blipFill>
        <p:spPr>
          <a:xfrm>
            <a:off x="7751975" y="1075239"/>
            <a:ext cx="4128603" cy="4128603"/>
          </a:xfrm>
          <a:custGeom>
            <a:avLst/>
            <a:gdLst/>
            <a:ahLst/>
            <a:cxnLst/>
            <a:rect l="l" t="t" r="r" b="b"/>
            <a:pathLst>
              <a:path w="2663168" h="2663168">
                <a:moveTo>
                  <a:pt x="1331584" y="0"/>
                </a:moveTo>
                <a:cubicBezTo>
                  <a:pt x="2066998" y="0"/>
                  <a:pt x="2663168" y="596170"/>
                  <a:pt x="2663168" y="1331584"/>
                </a:cubicBezTo>
                <a:cubicBezTo>
                  <a:pt x="2663168" y="2066998"/>
                  <a:pt x="2066998" y="2663168"/>
                  <a:pt x="1331584" y="2663168"/>
                </a:cubicBezTo>
                <a:cubicBezTo>
                  <a:pt x="596170" y="2663168"/>
                  <a:pt x="0" y="2066998"/>
                  <a:pt x="0" y="1331584"/>
                </a:cubicBezTo>
                <a:cubicBezTo>
                  <a:pt x="0" y="596170"/>
                  <a:pt x="596170" y="0"/>
                  <a:pt x="1331584" y="0"/>
                </a:cubicBezTo>
                <a:close/>
              </a:path>
            </a:pathLst>
          </a:custGeom>
        </p:spPr>
      </p:pic>
      <p:sp>
        <p:nvSpPr>
          <p:cNvPr id="32" name="Freeform: Shape 31">
            <a:extLst>
              <a:ext uri="{FF2B5EF4-FFF2-40B4-BE49-F238E27FC236}">
                <a16:creationId xmlns:a16="http://schemas.microsoft.com/office/drawing/2014/main" id="{2D385988-EAAF-4C27-AF8A-2BFBECAF3D4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749602" y="1"/>
            <a:ext cx="2066948" cy="1621879"/>
          </a:xfrm>
          <a:custGeom>
            <a:avLst/>
            <a:gdLst>
              <a:gd name="connsiteX0" fmla="*/ 0 w 2066948"/>
              <a:gd name="connsiteY0" fmla="*/ 0 h 1621879"/>
              <a:gd name="connsiteX1" fmla="*/ 123825 w 2066948"/>
              <a:gd name="connsiteY1" fmla="*/ 0 h 1621879"/>
              <a:gd name="connsiteX2" fmla="*/ 123825 w 2066948"/>
              <a:gd name="connsiteY2" fmla="*/ 1452620 h 1621879"/>
              <a:gd name="connsiteX3" fmla="*/ 1881378 w 2066948"/>
              <a:gd name="connsiteY3" fmla="*/ 436017 h 1621879"/>
              <a:gd name="connsiteX4" fmla="*/ 1127572 w 2066948"/>
              <a:gd name="connsiteY4" fmla="*/ 0 h 1621879"/>
              <a:gd name="connsiteX5" fmla="*/ 1374887 w 2066948"/>
              <a:gd name="connsiteY5" fmla="*/ 0 h 1621879"/>
              <a:gd name="connsiteX6" fmla="*/ 2035969 w 2066948"/>
              <a:gd name="connsiteY6" fmla="*/ 382391 h 1621879"/>
              <a:gd name="connsiteX7" fmla="*/ 2058648 w 2066948"/>
              <a:gd name="connsiteY7" fmla="*/ 466963 h 1621879"/>
              <a:gd name="connsiteX8" fmla="*/ 2035969 w 2066948"/>
              <a:gd name="connsiteY8" fmla="*/ 489642 h 1621879"/>
              <a:gd name="connsiteX9" fmla="*/ 92869 w 2066948"/>
              <a:gd name="connsiteY9" fmla="*/ 1613592 h 1621879"/>
              <a:gd name="connsiteX10" fmla="*/ 61913 w 2066948"/>
              <a:gd name="connsiteY10" fmla="*/ 1621879 h 1621879"/>
              <a:gd name="connsiteX11" fmla="*/ 0 w 2066948"/>
              <a:gd name="connsiteY11" fmla="*/ 1559967 h 16218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066948" h="1621879">
                <a:moveTo>
                  <a:pt x="0" y="0"/>
                </a:moveTo>
                <a:lnTo>
                  <a:pt x="123825" y="0"/>
                </a:lnTo>
                <a:lnTo>
                  <a:pt x="123825" y="1452620"/>
                </a:lnTo>
                <a:lnTo>
                  <a:pt x="1881378" y="436017"/>
                </a:lnTo>
                <a:lnTo>
                  <a:pt x="1127572" y="0"/>
                </a:lnTo>
                <a:lnTo>
                  <a:pt x="1374887" y="0"/>
                </a:lnTo>
                <a:lnTo>
                  <a:pt x="2035969" y="382391"/>
                </a:lnTo>
                <a:cubicBezTo>
                  <a:pt x="2065582" y="399479"/>
                  <a:pt x="2075745" y="437340"/>
                  <a:pt x="2058648" y="466963"/>
                </a:cubicBezTo>
                <a:cubicBezTo>
                  <a:pt x="2053219" y="476384"/>
                  <a:pt x="2045389" y="484204"/>
                  <a:pt x="2035969" y="489642"/>
                </a:cubicBezTo>
                <a:lnTo>
                  <a:pt x="92869" y="1613592"/>
                </a:lnTo>
                <a:cubicBezTo>
                  <a:pt x="83458" y="1619031"/>
                  <a:pt x="72780" y="1621889"/>
                  <a:pt x="61913" y="1621879"/>
                </a:cubicBezTo>
                <a:cubicBezTo>
                  <a:pt x="27719" y="1621879"/>
                  <a:pt x="0" y="1594161"/>
                  <a:pt x="0" y="1559967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43621FD4-D14D-45D5-9A57-9A2DE5EA59C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2138745" y="1027906"/>
            <a:ext cx="0" cy="1597708"/>
          </a:xfrm>
          <a:prstGeom prst="line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042908A-328A-4FCF-B15A-50D98425B3B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1332123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F60289B6-2FBD-4A18-B4C3-AE3DD7D72AA2}" type="datetime1">
              <a:rPr lang="en-US" smtClean="0"/>
              <a:t>4/20/2020</a:t>
            </a:fld>
            <a:endParaRPr lang="en-US" dirty="0"/>
          </a:p>
        </p:txBody>
      </p:sp>
      <p:sp>
        <p:nvSpPr>
          <p:cNvPr id="36" name="Freeform: Shape 35">
            <a:extLst>
              <a:ext uri="{FF2B5EF4-FFF2-40B4-BE49-F238E27FC236}">
                <a16:creationId xmlns:a16="http://schemas.microsoft.com/office/drawing/2014/main" id="{B621D332-7329-4994-8836-C429A51B754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809527" y="6033795"/>
            <a:ext cx="1991064" cy="824205"/>
          </a:xfrm>
          <a:custGeom>
            <a:avLst/>
            <a:gdLst>
              <a:gd name="connsiteX0" fmla="*/ 995532 w 1991064"/>
              <a:gd name="connsiteY0" fmla="*/ 0 h 824205"/>
              <a:gd name="connsiteX1" fmla="*/ 1984823 w 1991064"/>
              <a:gd name="connsiteY1" fmla="*/ 784423 h 824205"/>
              <a:gd name="connsiteX2" fmla="*/ 1991064 w 1991064"/>
              <a:gd name="connsiteY2" fmla="*/ 824205 h 824205"/>
              <a:gd name="connsiteX3" fmla="*/ 0 w 1991064"/>
              <a:gd name="connsiteY3" fmla="*/ 824205 h 824205"/>
              <a:gd name="connsiteX4" fmla="*/ 6241 w 1991064"/>
              <a:gd name="connsiteY4" fmla="*/ 784423 h 824205"/>
              <a:gd name="connsiteX5" fmla="*/ 995532 w 1991064"/>
              <a:gd name="connsiteY5" fmla="*/ 0 h 8242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991064" h="824205">
                <a:moveTo>
                  <a:pt x="995532" y="0"/>
                </a:moveTo>
                <a:cubicBezTo>
                  <a:pt x="1483521" y="0"/>
                  <a:pt x="1890663" y="336754"/>
                  <a:pt x="1984823" y="784423"/>
                </a:cubicBezTo>
                <a:lnTo>
                  <a:pt x="1991064" y="824205"/>
                </a:lnTo>
                <a:lnTo>
                  <a:pt x="0" y="824205"/>
                </a:lnTo>
                <a:lnTo>
                  <a:pt x="6241" y="784423"/>
                </a:lnTo>
                <a:cubicBezTo>
                  <a:pt x="100402" y="336754"/>
                  <a:pt x="507544" y="0"/>
                  <a:pt x="995532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F00D529-69AD-495B-B2F1-CD9CD88BC2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6D22F896-40B5-4ADD-8801-0D06FADFA095}" type="slidenum">
              <a:rPr lang="en-US"/>
              <a:pPr>
                <a:spcAft>
                  <a:spcPts val="600"/>
                </a:spcAft>
              </a:pPr>
              <a:t>7</a:t>
            </a:fld>
            <a:endParaRPr lang="en-US" dirty="0"/>
          </a:p>
        </p:txBody>
      </p:sp>
      <p:sp>
        <p:nvSpPr>
          <p:cNvPr id="38" name="Freeform: Shape 37">
            <a:extLst>
              <a:ext uri="{FF2B5EF4-FFF2-40B4-BE49-F238E27FC236}">
                <a16:creationId xmlns:a16="http://schemas.microsoft.com/office/drawing/2014/main" id="{2D20F754-35A9-4508-BE3C-C59996D1437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851696" y="5519196"/>
            <a:ext cx="1340305" cy="1338805"/>
          </a:xfrm>
          <a:custGeom>
            <a:avLst/>
            <a:gdLst>
              <a:gd name="connsiteX0" fmla="*/ 61913 w 1340305"/>
              <a:gd name="connsiteY0" fmla="*/ 0 h 1338805"/>
              <a:gd name="connsiteX1" fmla="*/ 1340305 w 1340305"/>
              <a:gd name="connsiteY1" fmla="*/ 0 h 1338805"/>
              <a:gd name="connsiteX2" fmla="*/ 1340305 w 1340305"/>
              <a:gd name="connsiteY2" fmla="*/ 123825 h 1338805"/>
              <a:gd name="connsiteX3" fmla="*/ 123825 w 1340305"/>
              <a:gd name="connsiteY3" fmla="*/ 123825 h 1338805"/>
              <a:gd name="connsiteX4" fmla="*/ 123825 w 1340305"/>
              <a:gd name="connsiteY4" fmla="*/ 1338805 h 1338805"/>
              <a:gd name="connsiteX5" fmla="*/ 0 w 1340305"/>
              <a:gd name="connsiteY5" fmla="*/ 1338805 h 1338805"/>
              <a:gd name="connsiteX6" fmla="*/ 0 w 1340305"/>
              <a:gd name="connsiteY6" fmla="*/ 61913 h 1338805"/>
              <a:gd name="connsiteX7" fmla="*/ 61913 w 1340305"/>
              <a:gd name="connsiteY7" fmla="*/ 0 h 13388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340305" h="1338805">
                <a:moveTo>
                  <a:pt x="61913" y="0"/>
                </a:moveTo>
                <a:lnTo>
                  <a:pt x="1340305" y="0"/>
                </a:lnTo>
                <a:lnTo>
                  <a:pt x="1340305" y="123825"/>
                </a:lnTo>
                <a:lnTo>
                  <a:pt x="123825" y="123825"/>
                </a:lnTo>
                <a:lnTo>
                  <a:pt x="123825" y="1338805"/>
                </a:lnTo>
                <a:lnTo>
                  <a:pt x="0" y="1338805"/>
                </a:lnTo>
                <a:lnTo>
                  <a:pt x="0" y="61913"/>
                </a:lnTo>
                <a:cubicBezTo>
                  <a:pt x="0" y="27719"/>
                  <a:pt x="27719" y="0"/>
                  <a:pt x="61913" y="0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E0444E0F-8B19-43CC-87D1-B5FCCFB3797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46773032"/>
              </p:ext>
            </p:extLst>
          </p:nvPr>
        </p:nvGraphicFramePr>
        <p:xfrm>
          <a:off x="838200" y="1825625"/>
          <a:ext cx="5393361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90274656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7" name="Rectangle 26">
            <a:extLst>
              <a:ext uri="{FF2B5EF4-FFF2-40B4-BE49-F238E27FC236}">
                <a16:creationId xmlns:a16="http://schemas.microsoft.com/office/drawing/2014/main" id="{F837543A-6020-4505-A233-C9DB4BF740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928324A-3DFC-4099-B12A-8A48D0D447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5558489" cy="1325563"/>
          </a:xfrm>
        </p:spPr>
        <p:txBody>
          <a:bodyPr>
            <a:normAutofit/>
          </a:bodyPr>
          <a:lstStyle/>
          <a:p>
            <a:r>
              <a:rPr lang="en-US" dirty="0"/>
              <a:t>TE Guidelines</a:t>
            </a:r>
          </a:p>
        </p:txBody>
      </p:sp>
      <p:sp>
        <p:nvSpPr>
          <p:cNvPr id="29" name="Freeform: Shape 28">
            <a:extLst>
              <a:ext uri="{FF2B5EF4-FFF2-40B4-BE49-F238E27FC236}">
                <a16:creationId xmlns:a16="http://schemas.microsoft.com/office/drawing/2014/main" id="{35B16301-FB18-48BA-A6DD-C37CAF6F9A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208695" y="1"/>
            <a:ext cx="1135066" cy="477997"/>
          </a:xfrm>
          <a:custGeom>
            <a:avLst/>
            <a:gdLst>
              <a:gd name="connsiteX0" fmla="*/ 0 w 1135066"/>
              <a:gd name="connsiteY0" fmla="*/ 0 h 477997"/>
              <a:gd name="connsiteX1" fmla="*/ 1135066 w 1135066"/>
              <a:gd name="connsiteY1" fmla="*/ 0 h 477997"/>
              <a:gd name="connsiteX2" fmla="*/ 1133370 w 1135066"/>
              <a:gd name="connsiteY2" fmla="*/ 16827 h 477997"/>
              <a:gd name="connsiteX3" fmla="*/ 567533 w 1135066"/>
              <a:gd name="connsiteY3" fmla="*/ 477997 h 477997"/>
              <a:gd name="connsiteX4" fmla="*/ 1696 w 1135066"/>
              <a:gd name="connsiteY4" fmla="*/ 16827 h 47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93F174E-F148-4460-A276-C2C8BE4889E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5558489" cy="4351338"/>
          </a:xfrm>
        </p:spPr>
        <p:txBody>
          <a:bodyPr>
            <a:normAutofit/>
          </a:bodyPr>
          <a:lstStyle/>
          <a:p>
            <a:r>
              <a:rPr lang="en-US" dirty="0"/>
              <a:t>Defining your process</a:t>
            </a:r>
          </a:p>
          <a:p>
            <a:pPr lvl="1"/>
            <a:r>
              <a:rPr lang="en-US" dirty="0"/>
              <a:t>Export</a:t>
            </a:r>
          </a:p>
          <a:p>
            <a:pPr lvl="2"/>
            <a:r>
              <a:rPr lang="en-US" dirty="0"/>
              <a:t>The E is for employees</a:t>
            </a:r>
          </a:p>
          <a:p>
            <a:pPr lvl="1"/>
            <a:r>
              <a:rPr lang="en-US" dirty="0"/>
              <a:t>Import</a:t>
            </a:r>
          </a:p>
          <a:p>
            <a:pPr lvl="2"/>
            <a:r>
              <a:rPr lang="en-US" dirty="0"/>
              <a:t>The I is for incoming students</a:t>
            </a:r>
          </a:p>
        </p:txBody>
      </p:sp>
      <p:sp>
        <p:nvSpPr>
          <p:cNvPr id="31" name="Oval 30">
            <a:extLst>
              <a:ext uri="{FF2B5EF4-FFF2-40B4-BE49-F238E27FC236}">
                <a16:creationId xmlns:a16="http://schemas.microsoft.com/office/drawing/2014/main" id="{C3C0D90E-074A-4F52-9B11-B52BEF4BCBE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821310" y="2624479"/>
            <a:ext cx="812427" cy="812427"/>
          </a:xfrm>
          <a:prstGeom prst="ellipse">
            <a:avLst/>
          </a:prstGeom>
          <a:noFill/>
          <a:ln w="127000"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3" name="Block Arc 32">
            <a:extLst>
              <a:ext uri="{FF2B5EF4-FFF2-40B4-BE49-F238E27FC236}">
                <a16:creationId xmlns:a16="http://schemas.microsoft.com/office/drawing/2014/main" id="{CABBD4C1-E6F8-46F6-8152-A8A97490BF4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8912417" y="1218531"/>
            <a:ext cx="2387600" cy="2387600"/>
          </a:xfrm>
          <a:prstGeom prst="blockArc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5" name="Freeform: Shape 34">
            <a:extLst>
              <a:ext uri="{FF2B5EF4-FFF2-40B4-BE49-F238E27FC236}">
                <a16:creationId xmlns:a16="http://schemas.microsoft.com/office/drawing/2014/main" id="{83BA5EF5-1FE9-4BF9-83BB-269BCDDF61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821310" y="0"/>
            <a:ext cx="2315251" cy="1550992"/>
          </a:xfrm>
          <a:custGeom>
            <a:avLst/>
            <a:gdLst>
              <a:gd name="connsiteX0" fmla="*/ 0 w 2315251"/>
              <a:gd name="connsiteY0" fmla="*/ 0 h 1550992"/>
              <a:gd name="connsiteX1" fmla="*/ 138700 w 2315251"/>
              <a:gd name="connsiteY1" fmla="*/ 0 h 1550992"/>
              <a:gd name="connsiteX2" fmla="*/ 138700 w 2315251"/>
              <a:gd name="connsiteY2" fmla="*/ 1361400 h 1550992"/>
              <a:gd name="connsiteX3" fmla="*/ 2107387 w 2315251"/>
              <a:gd name="connsiteY3" fmla="*/ 222673 h 1550992"/>
              <a:gd name="connsiteX4" fmla="*/ 1722420 w 2315251"/>
              <a:gd name="connsiteY4" fmla="*/ 0 h 1550992"/>
              <a:gd name="connsiteX5" fmla="*/ 1999436 w 2315251"/>
              <a:gd name="connsiteY5" fmla="*/ 0 h 1550992"/>
              <a:gd name="connsiteX6" fmla="*/ 2280549 w 2315251"/>
              <a:gd name="connsiteY6" fmla="*/ 162605 h 1550992"/>
              <a:gd name="connsiteX7" fmla="*/ 2305953 w 2315251"/>
              <a:gd name="connsiteY7" fmla="*/ 257336 h 1550992"/>
              <a:gd name="connsiteX8" fmla="*/ 2280549 w 2315251"/>
              <a:gd name="connsiteY8" fmla="*/ 282740 h 1550992"/>
              <a:gd name="connsiteX9" fmla="*/ 104026 w 2315251"/>
              <a:gd name="connsiteY9" fmla="*/ 1541710 h 1550992"/>
              <a:gd name="connsiteX10" fmla="*/ 69351 w 2315251"/>
              <a:gd name="connsiteY10" fmla="*/ 1550992 h 1550992"/>
              <a:gd name="connsiteX11" fmla="*/ 0 w 2315251"/>
              <a:gd name="connsiteY11" fmla="*/ 1481643 h 15509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315251" h="1550992">
                <a:moveTo>
                  <a:pt x="0" y="0"/>
                </a:moveTo>
                <a:lnTo>
                  <a:pt x="138700" y="0"/>
                </a:lnTo>
                <a:lnTo>
                  <a:pt x="138700" y="1361400"/>
                </a:lnTo>
                <a:lnTo>
                  <a:pt x="2107387" y="222673"/>
                </a:lnTo>
                <a:lnTo>
                  <a:pt x="1722420" y="0"/>
                </a:lnTo>
                <a:lnTo>
                  <a:pt x="1999436" y="0"/>
                </a:lnTo>
                <a:lnTo>
                  <a:pt x="2280549" y="162605"/>
                </a:lnTo>
                <a:cubicBezTo>
                  <a:pt x="2313720" y="181745"/>
                  <a:pt x="2325104" y="224155"/>
                  <a:pt x="2305953" y="257336"/>
                </a:cubicBezTo>
                <a:cubicBezTo>
                  <a:pt x="2299872" y="267889"/>
                  <a:pt x="2291101" y="276648"/>
                  <a:pt x="2280549" y="282740"/>
                </a:cubicBezTo>
                <a:lnTo>
                  <a:pt x="104026" y="1541710"/>
                </a:lnTo>
                <a:cubicBezTo>
                  <a:pt x="93484" y="1547802"/>
                  <a:pt x="81523" y="1551003"/>
                  <a:pt x="69351" y="1550992"/>
                </a:cubicBezTo>
                <a:cubicBezTo>
                  <a:pt x="31049" y="1550992"/>
                  <a:pt x="0" y="1519944"/>
                  <a:pt x="0" y="1481643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cxnSp>
        <p:nvCxnSpPr>
          <p:cNvPr id="37" name="Straight Connector 36">
            <a:extLst>
              <a:ext uri="{FF2B5EF4-FFF2-40B4-BE49-F238E27FC236}">
                <a16:creationId xmlns:a16="http://schemas.microsoft.com/office/drawing/2014/main" id="{4B3BCACB-5880-460B-9606-8C433A9AF99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1724638" y="1331572"/>
            <a:ext cx="0" cy="1597708"/>
          </a:xfrm>
          <a:prstGeom prst="line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Freeform: Shape 38">
            <a:extLst>
              <a:ext uri="{FF2B5EF4-FFF2-40B4-BE49-F238E27FC236}">
                <a16:creationId xmlns:a16="http://schemas.microsoft.com/office/drawing/2014/main" id="{88853921-7BC9-4BDE-ACAB-133C683C82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005550" y="4112081"/>
            <a:ext cx="1186451" cy="1771650"/>
          </a:xfrm>
          <a:custGeom>
            <a:avLst/>
            <a:gdLst>
              <a:gd name="connsiteX0" fmla="*/ 61913 w 1186451"/>
              <a:gd name="connsiteY0" fmla="*/ 0 h 1771650"/>
              <a:gd name="connsiteX1" fmla="*/ 1186451 w 1186451"/>
              <a:gd name="connsiteY1" fmla="*/ 0 h 1771650"/>
              <a:gd name="connsiteX2" fmla="*/ 1186451 w 1186451"/>
              <a:gd name="connsiteY2" fmla="*/ 123825 h 1771650"/>
              <a:gd name="connsiteX3" fmla="*/ 123825 w 1186451"/>
              <a:gd name="connsiteY3" fmla="*/ 123825 h 1771650"/>
              <a:gd name="connsiteX4" fmla="*/ 123825 w 1186451"/>
              <a:gd name="connsiteY4" fmla="*/ 1647825 h 1771650"/>
              <a:gd name="connsiteX5" fmla="*/ 1186451 w 1186451"/>
              <a:gd name="connsiteY5" fmla="*/ 1647825 h 1771650"/>
              <a:gd name="connsiteX6" fmla="*/ 1186451 w 1186451"/>
              <a:gd name="connsiteY6" fmla="*/ 1771650 h 1771650"/>
              <a:gd name="connsiteX7" fmla="*/ 61913 w 1186451"/>
              <a:gd name="connsiteY7" fmla="*/ 1771650 h 1771650"/>
              <a:gd name="connsiteX8" fmla="*/ 0 w 1186451"/>
              <a:gd name="connsiteY8" fmla="*/ 1709738 h 1771650"/>
              <a:gd name="connsiteX9" fmla="*/ 0 w 1186451"/>
              <a:gd name="connsiteY9" fmla="*/ 61913 h 1771650"/>
              <a:gd name="connsiteX10" fmla="*/ 61913 w 1186451"/>
              <a:gd name="connsiteY10" fmla="*/ 0 h 17716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186451" h="1771650">
                <a:moveTo>
                  <a:pt x="61913" y="0"/>
                </a:moveTo>
                <a:lnTo>
                  <a:pt x="1186451" y="0"/>
                </a:lnTo>
                <a:lnTo>
                  <a:pt x="1186451" y="123825"/>
                </a:lnTo>
                <a:lnTo>
                  <a:pt x="123825" y="123825"/>
                </a:lnTo>
                <a:lnTo>
                  <a:pt x="123825" y="1647825"/>
                </a:lnTo>
                <a:lnTo>
                  <a:pt x="1186451" y="1647825"/>
                </a:lnTo>
                <a:lnTo>
                  <a:pt x="1186451" y="1771650"/>
                </a:lnTo>
                <a:lnTo>
                  <a:pt x="61913" y="1771650"/>
                </a:lnTo>
                <a:cubicBezTo>
                  <a:pt x="27719" y="1771650"/>
                  <a:pt x="0" y="1743932"/>
                  <a:pt x="0" y="1709738"/>
                </a:cubicBezTo>
                <a:lnTo>
                  <a:pt x="0" y="61913"/>
                </a:lnTo>
                <a:cubicBezTo>
                  <a:pt x="0" y="27719"/>
                  <a:pt x="27719" y="0"/>
                  <a:pt x="61913" y="0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8338A79-F923-43E2-B0DA-C2491737D87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1" y="6356350"/>
            <a:ext cx="1706216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8182D514-68C5-441D-A1E3-12E255F14868}" type="datetime1">
              <a:rPr lang="en-US" smtClean="0"/>
              <a:t>4/20/2020</a:t>
            </a:fld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BE0C894-A4CE-4A9A-89F0-7DEC74B9FB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780104" y="6356350"/>
            <a:ext cx="1573696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6D22F896-40B5-4ADD-8801-0D06FADFA095}" type="slidenum">
              <a:rPr lang="en-US" smtClean="0"/>
              <a:pPr>
                <a:spcAft>
                  <a:spcPts val="600"/>
                </a:spcAft>
              </a:pPr>
              <a:t>8</a:t>
            </a:fld>
            <a:endParaRPr lang="en-US" dirty="0"/>
          </a:p>
        </p:txBody>
      </p:sp>
      <p:sp>
        <p:nvSpPr>
          <p:cNvPr id="41" name="Arc 40">
            <a:extLst>
              <a:ext uri="{FF2B5EF4-FFF2-40B4-BE49-F238E27FC236}">
                <a16:creationId xmlns:a16="http://schemas.microsoft.com/office/drawing/2014/main" id="{09192968-3AE7-4470-A61C-97294BB9273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992895">
            <a:off x="6086940" y="4145122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3" name="Freeform: Shape 42">
            <a:extLst>
              <a:ext uri="{FF2B5EF4-FFF2-40B4-BE49-F238E27FC236}">
                <a16:creationId xmlns:a16="http://schemas.microsoft.com/office/drawing/2014/main" id="{3AB72E55-43E4-4356-BFE8-E2102CB0B50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821310" y="4962670"/>
            <a:ext cx="2643352" cy="1895331"/>
          </a:xfrm>
          <a:custGeom>
            <a:avLst/>
            <a:gdLst>
              <a:gd name="connsiteX0" fmla="*/ 1321676 w 2643352"/>
              <a:gd name="connsiteY0" fmla="*/ 0 h 1895331"/>
              <a:gd name="connsiteX1" fmla="*/ 2643352 w 2643352"/>
              <a:gd name="connsiteY1" fmla="*/ 1321676 h 1895331"/>
              <a:gd name="connsiteX2" fmla="*/ 2539488 w 2643352"/>
              <a:gd name="connsiteY2" fmla="*/ 1836132 h 1895331"/>
              <a:gd name="connsiteX3" fmla="*/ 2510970 w 2643352"/>
              <a:gd name="connsiteY3" fmla="*/ 1895331 h 1895331"/>
              <a:gd name="connsiteX4" fmla="*/ 132382 w 2643352"/>
              <a:gd name="connsiteY4" fmla="*/ 1895331 h 1895331"/>
              <a:gd name="connsiteX5" fmla="*/ 103864 w 2643352"/>
              <a:gd name="connsiteY5" fmla="*/ 1836132 h 1895331"/>
              <a:gd name="connsiteX6" fmla="*/ 0 w 2643352"/>
              <a:gd name="connsiteY6" fmla="*/ 1321676 h 1895331"/>
              <a:gd name="connsiteX7" fmla="*/ 1321676 w 2643352"/>
              <a:gd name="connsiteY7" fmla="*/ 0 h 18953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643352" h="1895331">
                <a:moveTo>
                  <a:pt x="1321676" y="0"/>
                </a:moveTo>
                <a:cubicBezTo>
                  <a:pt x="2051617" y="0"/>
                  <a:pt x="2643352" y="591735"/>
                  <a:pt x="2643352" y="1321676"/>
                </a:cubicBezTo>
                <a:cubicBezTo>
                  <a:pt x="2643352" y="1504161"/>
                  <a:pt x="2606369" y="1678009"/>
                  <a:pt x="2539488" y="1836132"/>
                </a:cubicBezTo>
                <a:lnTo>
                  <a:pt x="2510970" y="1895331"/>
                </a:lnTo>
                <a:lnTo>
                  <a:pt x="132382" y="1895331"/>
                </a:lnTo>
                <a:lnTo>
                  <a:pt x="103864" y="1836132"/>
                </a:lnTo>
                <a:cubicBezTo>
                  <a:pt x="36984" y="1678009"/>
                  <a:pt x="0" y="1504161"/>
                  <a:pt x="0" y="1321676"/>
                </a:cubicBezTo>
                <a:cubicBezTo>
                  <a:pt x="0" y="591735"/>
                  <a:pt x="591735" y="0"/>
                  <a:pt x="1321676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0715090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6" name="Rectangle 25">
            <a:extLst>
              <a:ext uri="{FF2B5EF4-FFF2-40B4-BE49-F238E27FC236}">
                <a16:creationId xmlns:a16="http://schemas.microsoft.com/office/drawing/2014/main" id="{6A84B152-3496-4C52-AF08-97AFFC09DD2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C38890C-DA60-47B0-A07E-5430FDB1B4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1" y="365125"/>
            <a:ext cx="5393360" cy="1325563"/>
          </a:xfrm>
        </p:spPr>
        <p:txBody>
          <a:bodyPr>
            <a:normAutofit/>
          </a:bodyPr>
          <a:lstStyle/>
          <a:p>
            <a:r>
              <a:rPr lang="en-US" dirty="0"/>
              <a:t>TE Guidelines</a:t>
            </a:r>
          </a:p>
        </p:txBody>
      </p:sp>
      <p:sp>
        <p:nvSpPr>
          <p:cNvPr id="28" name="Freeform: Shape 27">
            <a:extLst>
              <a:ext uri="{FF2B5EF4-FFF2-40B4-BE49-F238E27FC236}">
                <a16:creationId xmlns:a16="http://schemas.microsoft.com/office/drawing/2014/main" id="{6B2ADB95-0FA3-4BD7-A8AC-89D014A83E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198657" y="1"/>
            <a:ext cx="1155142" cy="625027"/>
          </a:xfrm>
          <a:custGeom>
            <a:avLst/>
            <a:gdLst>
              <a:gd name="connsiteX0" fmla="*/ 4784 w 1155142"/>
              <a:gd name="connsiteY0" fmla="*/ 0 h 625027"/>
              <a:gd name="connsiteX1" fmla="*/ 1150358 w 1155142"/>
              <a:gd name="connsiteY1" fmla="*/ 0 h 625027"/>
              <a:gd name="connsiteX2" fmla="*/ 1155142 w 1155142"/>
              <a:gd name="connsiteY2" fmla="*/ 47456 h 625027"/>
              <a:gd name="connsiteX3" fmla="*/ 577571 w 1155142"/>
              <a:gd name="connsiteY3" fmla="*/ 625027 h 625027"/>
              <a:gd name="connsiteX4" fmla="*/ 0 w 1155142"/>
              <a:gd name="connsiteY4" fmla="*/ 47456 h 6250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55142" h="625027">
                <a:moveTo>
                  <a:pt x="4784" y="0"/>
                </a:moveTo>
                <a:lnTo>
                  <a:pt x="1150358" y="0"/>
                </a:lnTo>
                <a:lnTo>
                  <a:pt x="1155142" y="47456"/>
                </a:lnTo>
                <a:cubicBezTo>
                  <a:pt x="1155142" y="366440"/>
                  <a:pt x="896555" y="625027"/>
                  <a:pt x="577571" y="625027"/>
                </a:cubicBezTo>
                <a:cubicBezTo>
                  <a:pt x="258587" y="625027"/>
                  <a:pt x="0" y="366440"/>
                  <a:pt x="0" y="47456"/>
                </a:cubicBezTo>
                <a:close/>
              </a:path>
            </a:pathLst>
          </a:custGeom>
          <a:solidFill>
            <a:schemeClr val="accent1">
              <a:alpha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30" name="Oval 29">
            <a:extLst>
              <a:ext uri="{FF2B5EF4-FFF2-40B4-BE49-F238E27FC236}">
                <a16:creationId xmlns:a16="http://schemas.microsoft.com/office/drawing/2014/main" id="{C924DBCE-E731-4B22-8181-A39C1D86276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808185" y="3423959"/>
            <a:ext cx="630884" cy="630884"/>
          </a:xfrm>
          <a:prstGeom prst="ellipse">
            <a:avLst/>
          </a:prstGeom>
          <a:noFill/>
          <a:ln w="1270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2" name="Freeform: Shape 31">
            <a:extLst>
              <a:ext uri="{FF2B5EF4-FFF2-40B4-BE49-F238E27FC236}">
                <a16:creationId xmlns:a16="http://schemas.microsoft.com/office/drawing/2014/main" id="{4CBF9756-6AC8-4C65-84DF-56FBFFA1D87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463438">
            <a:off x="7450227" y="5166682"/>
            <a:ext cx="1835725" cy="2024785"/>
          </a:xfrm>
          <a:custGeom>
            <a:avLst/>
            <a:gdLst>
              <a:gd name="connsiteX0" fmla="*/ 1801138 w 1835725"/>
              <a:gd name="connsiteY0" fmla="*/ 1622662 h 2024785"/>
              <a:gd name="connsiteX1" fmla="*/ 1835717 w 1835725"/>
              <a:gd name="connsiteY1" fmla="*/ 1680254 h 2024785"/>
              <a:gd name="connsiteX2" fmla="*/ 1812568 w 1835725"/>
              <a:gd name="connsiteY2" fmla="*/ 1877193 h 2024785"/>
              <a:gd name="connsiteX3" fmla="*/ 1776210 w 1835725"/>
              <a:gd name="connsiteY3" fmla="*/ 2024785 h 2024785"/>
              <a:gd name="connsiteX4" fmla="*/ 1655772 w 1835725"/>
              <a:gd name="connsiteY4" fmla="*/ 1983449 h 2024785"/>
              <a:gd name="connsiteX5" fmla="*/ 1687591 w 1835725"/>
              <a:gd name="connsiteY5" fmla="*/ 1854495 h 2024785"/>
              <a:gd name="connsiteX6" fmla="*/ 1708939 w 1835725"/>
              <a:gd name="connsiteY6" fmla="*/ 1673301 h 2024785"/>
              <a:gd name="connsiteX7" fmla="*/ 1778129 w 1835725"/>
              <a:gd name="connsiteY7" fmla="*/ 1615979 h 2024785"/>
              <a:gd name="connsiteX8" fmla="*/ 1801138 w 1835725"/>
              <a:gd name="connsiteY8" fmla="*/ 1622662 h 2024785"/>
              <a:gd name="connsiteX9" fmla="*/ 1585229 w 1835725"/>
              <a:gd name="connsiteY9" fmla="*/ 764759 h 2024785"/>
              <a:gd name="connsiteX10" fmla="*/ 1623024 w 1835725"/>
              <a:gd name="connsiteY10" fmla="*/ 792810 h 2024785"/>
              <a:gd name="connsiteX11" fmla="*/ 1777614 w 1835725"/>
              <a:gd name="connsiteY11" fmla="*/ 1157141 h 2024785"/>
              <a:gd name="connsiteX12" fmla="*/ 1733799 w 1835725"/>
              <a:gd name="connsiteY12" fmla="*/ 1235532 h 2024785"/>
              <a:gd name="connsiteX13" fmla="*/ 1716464 w 1835725"/>
              <a:gd name="connsiteY13" fmla="*/ 1237722 h 2024785"/>
              <a:gd name="connsiteX14" fmla="*/ 1716464 w 1835725"/>
              <a:gd name="connsiteY14" fmla="*/ 1237913 h 2024785"/>
              <a:gd name="connsiteX15" fmla="*/ 1655409 w 1835725"/>
              <a:gd name="connsiteY15" fmla="*/ 1191717 h 2024785"/>
              <a:gd name="connsiteX16" fmla="*/ 1513200 w 1835725"/>
              <a:gd name="connsiteY16" fmla="*/ 856627 h 2024785"/>
              <a:gd name="connsiteX17" fmla="*/ 1538499 w 1835725"/>
              <a:gd name="connsiteY17" fmla="*/ 770415 h 2024785"/>
              <a:gd name="connsiteX18" fmla="*/ 1585229 w 1835725"/>
              <a:gd name="connsiteY18" fmla="*/ 764759 h 2024785"/>
              <a:gd name="connsiteX19" fmla="*/ 477919 w 1835725"/>
              <a:gd name="connsiteY19" fmla="*/ 21437 h 2024785"/>
              <a:gd name="connsiteX20" fmla="*/ 509236 w 1835725"/>
              <a:gd name="connsiteY20" fmla="*/ 84182 h 2024785"/>
              <a:gd name="connsiteX21" fmla="*/ 445829 w 1835725"/>
              <a:gd name="connsiteY21" fmla="*/ 139871 h 2024785"/>
              <a:gd name="connsiteX22" fmla="*/ 437447 w 1835725"/>
              <a:gd name="connsiteY22" fmla="*/ 139395 h 2024785"/>
              <a:gd name="connsiteX23" fmla="*/ 73211 w 1835725"/>
              <a:gd name="connsiteY23" fmla="*/ 137204 h 2024785"/>
              <a:gd name="connsiteX24" fmla="*/ 749 w 1835725"/>
              <a:gd name="connsiteY24" fmla="*/ 84082 h 2024785"/>
              <a:gd name="connsiteX25" fmla="*/ 53871 w 1835725"/>
              <a:gd name="connsiteY25" fmla="*/ 11621 h 2024785"/>
              <a:gd name="connsiteX26" fmla="*/ 58352 w 1835725"/>
              <a:gd name="connsiteY26" fmla="*/ 11093 h 2024785"/>
              <a:gd name="connsiteX27" fmla="*/ 454020 w 1835725"/>
              <a:gd name="connsiteY27" fmla="*/ 13474 h 2024785"/>
              <a:gd name="connsiteX28" fmla="*/ 477919 w 1835725"/>
              <a:gd name="connsiteY28" fmla="*/ 21437 h 2024785"/>
              <a:gd name="connsiteX29" fmla="*/ 957797 w 1835725"/>
              <a:gd name="connsiteY29" fmla="*/ 167970 h 2024785"/>
              <a:gd name="connsiteX30" fmla="*/ 1286982 w 1835725"/>
              <a:gd name="connsiteY30" fmla="*/ 387616 h 2024785"/>
              <a:gd name="connsiteX31" fmla="*/ 1293725 w 1835725"/>
              <a:gd name="connsiteY31" fmla="*/ 477075 h 2024785"/>
              <a:gd name="connsiteX32" fmla="*/ 1245453 w 1835725"/>
              <a:gd name="connsiteY32" fmla="*/ 499154 h 2024785"/>
              <a:gd name="connsiteX33" fmla="*/ 1245167 w 1835725"/>
              <a:gd name="connsiteY33" fmla="*/ 499154 h 2024785"/>
              <a:gd name="connsiteX34" fmla="*/ 1203638 w 1835725"/>
              <a:gd name="connsiteY34" fmla="*/ 484104 h 2024785"/>
              <a:gd name="connsiteX35" fmla="*/ 900647 w 1835725"/>
              <a:gd name="connsiteY35" fmla="*/ 281508 h 2024785"/>
              <a:gd name="connsiteX36" fmla="*/ 872454 w 1835725"/>
              <a:gd name="connsiteY36" fmla="*/ 196164 h 2024785"/>
              <a:gd name="connsiteX37" fmla="*/ 957797 w 1835725"/>
              <a:gd name="connsiteY37" fmla="*/ 167970 h 20247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</a:cxnLst>
            <a:rect l="l" t="t" r="r" b="b"/>
            <a:pathLst>
              <a:path w="1835725" h="2024785">
                <a:moveTo>
                  <a:pt x="1801138" y="1622662"/>
                </a:moveTo>
                <a:cubicBezTo>
                  <a:pt x="1822105" y="1633400"/>
                  <a:pt x="1836117" y="1655372"/>
                  <a:pt x="1835717" y="1680254"/>
                </a:cubicBezTo>
                <a:cubicBezTo>
                  <a:pt x="1832093" y="1746382"/>
                  <a:pt x="1824354" y="1812154"/>
                  <a:pt x="1812568" y="1877193"/>
                </a:cubicBezTo>
                <a:lnTo>
                  <a:pt x="1776210" y="2024785"/>
                </a:lnTo>
                <a:lnTo>
                  <a:pt x="1655772" y="1983449"/>
                </a:lnTo>
                <a:lnTo>
                  <a:pt x="1687591" y="1854495"/>
                </a:lnTo>
                <a:cubicBezTo>
                  <a:pt x="1698455" y="1794657"/>
                  <a:pt x="1705590" y="1734142"/>
                  <a:pt x="1708939" y="1673301"/>
                </a:cubicBezTo>
                <a:cubicBezTo>
                  <a:pt x="1712216" y="1638363"/>
                  <a:pt x="1743190" y="1612703"/>
                  <a:pt x="1778129" y="1615979"/>
                </a:cubicBezTo>
                <a:cubicBezTo>
                  <a:pt x="1786387" y="1616753"/>
                  <a:pt x="1794149" y="1619084"/>
                  <a:pt x="1801138" y="1622662"/>
                </a:cubicBezTo>
                <a:close/>
                <a:moveTo>
                  <a:pt x="1585229" y="764759"/>
                </a:moveTo>
                <a:cubicBezTo>
                  <a:pt x="1600438" y="768789"/>
                  <a:pt x="1614156" y="778436"/>
                  <a:pt x="1623024" y="792810"/>
                </a:cubicBezTo>
                <a:cubicBezTo>
                  <a:pt x="1689575" y="907319"/>
                  <a:pt x="1741505" y="1029715"/>
                  <a:pt x="1777614" y="1157141"/>
                </a:cubicBezTo>
                <a:cubicBezTo>
                  <a:pt x="1787149" y="1190888"/>
                  <a:pt x="1767537" y="1225969"/>
                  <a:pt x="1733799" y="1235532"/>
                </a:cubicBezTo>
                <a:cubicBezTo>
                  <a:pt x="1728151" y="1237046"/>
                  <a:pt x="1722312" y="1237780"/>
                  <a:pt x="1716464" y="1237722"/>
                </a:cubicBezTo>
                <a:lnTo>
                  <a:pt x="1716464" y="1237913"/>
                </a:lnTo>
                <a:cubicBezTo>
                  <a:pt x="1688070" y="1237913"/>
                  <a:pt x="1663124" y="1219044"/>
                  <a:pt x="1655409" y="1191717"/>
                </a:cubicBezTo>
                <a:cubicBezTo>
                  <a:pt x="1622214" y="1074512"/>
                  <a:pt x="1574437" y="961936"/>
                  <a:pt x="1513200" y="856627"/>
                </a:cubicBezTo>
                <a:cubicBezTo>
                  <a:pt x="1496379" y="825834"/>
                  <a:pt x="1507704" y="787236"/>
                  <a:pt x="1538499" y="770415"/>
                </a:cubicBezTo>
                <a:cubicBezTo>
                  <a:pt x="1553325" y="762319"/>
                  <a:pt x="1570022" y="760730"/>
                  <a:pt x="1585229" y="764759"/>
                </a:cubicBezTo>
                <a:close/>
                <a:moveTo>
                  <a:pt x="477919" y="21437"/>
                </a:moveTo>
                <a:cubicBezTo>
                  <a:pt x="499341" y="33775"/>
                  <a:pt x="512445" y="58102"/>
                  <a:pt x="509236" y="84182"/>
                </a:cubicBezTo>
                <a:cubicBezTo>
                  <a:pt x="505303" y="116151"/>
                  <a:pt x="478038" y="140098"/>
                  <a:pt x="445829" y="139871"/>
                </a:cubicBezTo>
                <a:cubicBezTo>
                  <a:pt x="443027" y="139899"/>
                  <a:pt x="440227" y="139740"/>
                  <a:pt x="437447" y="139395"/>
                </a:cubicBezTo>
                <a:cubicBezTo>
                  <a:pt x="316592" y="123615"/>
                  <a:pt x="194247" y="122878"/>
                  <a:pt x="73211" y="137204"/>
                </a:cubicBezTo>
                <a:cubicBezTo>
                  <a:pt x="38532" y="142545"/>
                  <a:pt x="6090" y="118762"/>
                  <a:pt x="749" y="84082"/>
                </a:cubicBezTo>
                <a:cubicBezTo>
                  <a:pt x="-4591" y="49403"/>
                  <a:pt x="19192" y="16961"/>
                  <a:pt x="53871" y="11621"/>
                </a:cubicBezTo>
                <a:cubicBezTo>
                  <a:pt x="55358" y="11392"/>
                  <a:pt x="56852" y="11216"/>
                  <a:pt x="58352" y="11093"/>
                </a:cubicBezTo>
                <a:cubicBezTo>
                  <a:pt x="189834" y="-4456"/>
                  <a:pt x="322735" y="-3656"/>
                  <a:pt x="454020" y="13474"/>
                </a:cubicBezTo>
                <a:cubicBezTo>
                  <a:pt x="462713" y="14543"/>
                  <a:pt x="470778" y="17324"/>
                  <a:pt x="477919" y="21437"/>
                </a:cubicBezTo>
                <a:close/>
                <a:moveTo>
                  <a:pt x="957797" y="167970"/>
                </a:moveTo>
                <a:cubicBezTo>
                  <a:pt x="1076184" y="227289"/>
                  <a:pt x="1186759" y="301068"/>
                  <a:pt x="1286982" y="387616"/>
                </a:cubicBezTo>
                <a:cubicBezTo>
                  <a:pt x="1313547" y="410457"/>
                  <a:pt x="1316566" y="450510"/>
                  <a:pt x="1293725" y="477075"/>
                </a:cubicBezTo>
                <a:cubicBezTo>
                  <a:pt x="1281638" y="491137"/>
                  <a:pt x="1263998" y="499204"/>
                  <a:pt x="1245453" y="499154"/>
                </a:cubicBezTo>
                <a:lnTo>
                  <a:pt x="1245167" y="499154"/>
                </a:lnTo>
                <a:cubicBezTo>
                  <a:pt x="1229965" y="499301"/>
                  <a:pt x="1215220" y="493956"/>
                  <a:pt x="1203638" y="484104"/>
                </a:cubicBezTo>
                <a:cubicBezTo>
                  <a:pt x="1111407" y="404300"/>
                  <a:pt x="1009633" y="336248"/>
                  <a:pt x="900647" y="281508"/>
                </a:cubicBezTo>
                <a:cubicBezTo>
                  <a:pt x="869295" y="265726"/>
                  <a:pt x="856672" y="227516"/>
                  <a:pt x="872454" y="196164"/>
                </a:cubicBezTo>
                <a:cubicBezTo>
                  <a:pt x="888235" y="164811"/>
                  <a:pt x="926445" y="152188"/>
                  <a:pt x="957797" y="167970"/>
                </a:cubicBezTo>
                <a:close/>
              </a:path>
            </a:pathLst>
          </a:custGeom>
          <a:solidFill>
            <a:schemeClr val="accent4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A6BCC203-9EE3-4E2B-9D44-1FB6BD0C553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5753" r="7497"/>
          <a:stretch/>
        </p:blipFill>
        <p:spPr>
          <a:xfrm>
            <a:off x="7751975" y="1075239"/>
            <a:ext cx="4128603" cy="4128603"/>
          </a:xfrm>
          <a:custGeom>
            <a:avLst/>
            <a:gdLst/>
            <a:ahLst/>
            <a:cxnLst/>
            <a:rect l="l" t="t" r="r" b="b"/>
            <a:pathLst>
              <a:path w="2663168" h="2663168">
                <a:moveTo>
                  <a:pt x="1331584" y="0"/>
                </a:moveTo>
                <a:cubicBezTo>
                  <a:pt x="2066998" y="0"/>
                  <a:pt x="2663168" y="596170"/>
                  <a:pt x="2663168" y="1331584"/>
                </a:cubicBezTo>
                <a:cubicBezTo>
                  <a:pt x="2663168" y="2066998"/>
                  <a:pt x="2066998" y="2663168"/>
                  <a:pt x="1331584" y="2663168"/>
                </a:cubicBezTo>
                <a:cubicBezTo>
                  <a:pt x="596170" y="2663168"/>
                  <a:pt x="0" y="2066998"/>
                  <a:pt x="0" y="1331584"/>
                </a:cubicBezTo>
                <a:cubicBezTo>
                  <a:pt x="0" y="596170"/>
                  <a:pt x="596170" y="0"/>
                  <a:pt x="1331584" y="0"/>
                </a:cubicBezTo>
                <a:close/>
              </a:path>
            </a:pathLst>
          </a:custGeom>
        </p:spPr>
      </p:pic>
      <p:sp>
        <p:nvSpPr>
          <p:cNvPr id="34" name="Freeform: Shape 33">
            <a:extLst>
              <a:ext uri="{FF2B5EF4-FFF2-40B4-BE49-F238E27FC236}">
                <a16:creationId xmlns:a16="http://schemas.microsoft.com/office/drawing/2014/main" id="{2D385988-EAAF-4C27-AF8A-2BFBECAF3D4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749602" y="1"/>
            <a:ext cx="2066948" cy="1621879"/>
          </a:xfrm>
          <a:custGeom>
            <a:avLst/>
            <a:gdLst>
              <a:gd name="connsiteX0" fmla="*/ 0 w 2066948"/>
              <a:gd name="connsiteY0" fmla="*/ 0 h 1621879"/>
              <a:gd name="connsiteX1" fmla="*/ 123825 w 2066948"/>
              <a:gd name="connsiteY1" fmla="*/ 0 h 1621879"/>
              <a:gd name="connsiteX2" fmla="*/ 123825 w 2066948"/>
              <a:gd name="connsiteY2" fmla="*/ 1452620 h 1621879"/>
              <a:gd name="connsiteX3" fmla="*/ 1881378 w 2066948"/>
              <a:gd name="connsiteY3" fmla="*/ 436017 h 1621879"/>
              <a:gd name="connsiteX4" fmla="*/ 1127572 w 2066948"/>
              <a:gd name="connsiteY4" fmla="*/ 0 h 1621879"/>
              <a:gd name="connsiteX5" fmla="*/ 1374887 w 2066948"/>
              <a:gd name="connsiteY5" fmla="*/ 0 h 1621879"/>
              <a:gd name="connsiteX6" fmla="*/ 2035969 w 2066948"/>
              <a:gd name="connsiteY6" fmla="*/ 382391 h 1621879"/>
              <a:gd name="connsiteX7" fmla="*/ 2058648 w 2066948"/>
              <a:gd name="connsiteY7" fmla="*/ 466963 h 1621879"/>
              <a:gd name="connsiteX8" fmla="*/ 2035969 w 2066948"/>
              <a:gd name="connsiteY8" fmla="*/ 489642 h 1621879"/>
              <a:gd name="connsiteX9" fmla="*/ 92869 w 2066948"/>
              <a:gd name="connsiteY9" fmla="*/ 1613592 h 1621879"/>
              <a:gd name="connsiteX10" fmla="*/ 61913 w 2066948"/>
              <a:gd name="connsiteY10" fmla="*/ 1621879 h 1621879"/>
              <a:gd name="connsiteX11" fmla="*/ 0 w 2066948"/>
              <a:gd name="connsiteY11" fmla="*/ 1559967 h 16218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066948" h="1621879">
                <a:moveTo>
                  <a:pt x="0" y="0"/>
                </a:moveTo>
                <a:lnTo>
                  <a:pt x="123825" y="0"/>
                </a:lnTo>
                <a:lnTo>
                  <a:pt x="123825" y="1452620"/>
                </a:lnTo>
                <a:lnTo>
                  <a:pt x="1881378" y="436017"/>
                </a:lnTo>
                <a:lnTo>
                  <a:pt x="1127572" y="0"/>
                </a:lnTo>
                <a:lnTo>
                  <a:pt x="1374887" y="0"/>
                </a:lnTo>
                <a:lnTo>
                  <a:pt x="2035969" y="382391"/>
                </a:lnTo>
                <a:cubicBezTo>
                  <a:pt x="2065582" y="399479"/>
                  <a:pt x="2075745" y="437340"/>
                  <a:pt x="2058648" y="466963"/>
                </a:cubicBezTo>
                <a:cubicBezTo>
                  <a:pt x="2053219" y="476384"/>
                  <a:pt x="2045389" y="484204"/>
                  <a:pt x="2035969" y="489642"/>
                </a:cubicBezTo>
                <a:lnTo>
                  <a:pt x="92869" y="1613592"/>
                </a:lnTo>
                <a:cubicBezTo>
                  <a:pt x="83458" y="1619031"/>
                  <a:pt x="72780" y="1621889"/>
                  <a:pt x="61913" y="1621879"/>
                </a:cubicBezTo>
                <a:cubicBezTo>
                  <a:pt x="27719" y="1621879"/>
                  <a:pt x="0" y="1594161"/>
                  <a:pt x="0" y="1559967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43621FD4-D14D-45D5-9A57-9A2DE5EA59C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2138745" y="1027906"/>
            <a:ext cx="0" cy="1597708"/>
          </a:xfrm>
          <a:prstGeom prst="line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35130F6-6EA9-4FA7-8201-BF078AB356E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1332123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CD93840E-0608-4295-969E-6336450E4FD4}" type="datetime1">
              <a:rPr lang="en-US" smtClean="0"/>
              <a:t>4/20/2020</a:t>
            </a:fld>
            <a:endParaRPr lang="en-US" dirty="0"/>
          </a:p>
        </p:txBody>
      </p:sp>
      <p:sp>
        <p:nvSpPr>
          <p:cNvPr id="38" name="Freeform: Shape 37">
            <a:extLst>
              <a:ext uri="{FF2B5EF4-FFF2-40B4-BE49-F238E27FC236}">
                <a16:creationId xmlns:a16="http://schemas.microsoft.com/office/drawing/2014/main" id="{B621D332-7329-4994-8836-C429A51B754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809527" y="6033795"/>
            <a:ext cx="1991064" cy="824205"/>
          </a:xfrm>
          <a:custGeom>
            <a:avLst/>
            <a:gdLst>
              <a:gd name="connsiteX0" fmla="*/ 995532 w 1991064"/>
              <a:gd name="connsiteY0" fmla="*/ 0 h 824205"/>
              <a:gd name="connsiteX1" fmla="*/ 1984823 w 1991064"/>
              <a:gd name="connsiteY1" fmla="*/ 784423 h 824205"/>
              <a:gd name="connsiteX2" fmla="*/ 1991064 w 1991064"/>
              <a:gd name="connsiteY2" fmla="*/ 824205 h 824205"/>
              <a:gd name="connsiteX3" fmla="*/ 0 w 1991064"/>
              <a:gd name="connsiteY3" fmla="*/ 824205 h 824205"/>
              <a:gd name="connsiteX4" fmla="*/ 6241 w 1991064"/>
              <a:gd name="connsiteY4" fmla="*/ 784423 h 824205"/>
              <a:gd name="connsiteX5" fmla="*/ 995532 w 1991064"/>
              <a:gd name="connsiteY5" fmla="*/ 0 h 8242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991064" h="824205">
                <a:moveTo>
                  <a:pt x="995532" y="0"/>
                </a:moveTo>
                <a:cubicBezTo>
                  <a:pt x="1483521" y="0"/>
                  <a:pt x="1890663" y="336754"/>
                  <a:pt x="1984823" y="784423"/>
                </a:cubicBezTo>
                <a:lnTo>
                  <a:pt x="1991064" y="824205"/>
                </a:lnTo>
                <a:lnTo>
                  <a:pt x="0" y="824205"/>
                </a:lnTo>
                <a:lnTo>
                  <a:pt x="6241" y="784423"/>
                </a:lnTo>
                <a:cubicBezTo>
                  <a:pt x="100402" y="336754"/>
                  <a:pt x="507544" y="0"/>
                  <a:pt x="995532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F3B3E22-96BF-4428-B1ED-09099F5E60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6D22F896-40B5-4ADD-8801-0D06FADFA095}" type="slidenum">
              <a:rPr lang="en-US"/>
              <a:pPr>
                <a:spcAft>
                  <a:spcPts val="600"/>
                </a:spcAft>
              </a:pPr>
              <a:t>9</a:t>
            </a:fld>
            <a:endParaRPr lang="en-US" dirty="0"/>
          </a:p>
        </p:txBody>
      </p:sp>
      <p:sp>
        <p:nvSpPr>
          <p:cNvPr id="40" name="Freeform: Shape 39">
            <a:extLst>
              <a:ext uri="{FF2B5EF4-FFF2-40B4-BE49-F238E27FC236}">
                <a16:creationId xmlns:a16="http://schemas.microsoft.com/office/drawing/2014/main" id="{2D20F754-35A9-4508-BE3C-C59996D1437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851696" y="5519196"/>
            <a:ext cx="1340305" cy="1338805"/>
          </a:xfrm>
          <a:custGeom>
            <a:avLst/>
            <a:gdLst>
              <a:gd name="connsiteX0" fmla="*/ 61913 w 1340305"/>
              <a:gd name="connsiteY0" fmla="*/ 0 h 1338805"/>
              <a:gd name="connsiteX1" fmla="*/ 1340305 w 1340305"/>
              <a:gd name="connsiteY1" fmla="*/ 0 h 1338805"/>
              <a:gd name="connsiteX2" fmla="*/ 1340305 w 1340305"/>
              <a:gd name="connsiteY2" fmla="*/ 123825 h 1338805"/>
              <a:gd name="connsiteX3" fmla="*/ 123825 w 1340305"/>
              <a:gd name="connsiteY3" fmla="*/ 123825 h 1338805"/>
              <a:gd name="connsiteX4" fmla="*/ 123825 w 1340305"/>
              <a:gd name="connsiteY4" fmla="*/ 1338805 h 1338805"/>
              <a:gd name="connsiteX5" fmla="*/ 0 w 1340305"/>
              <a:gd name="connsiteY5" fmla="*/ 1338805 h 1338805"/>
              <a:gd name="connsiteX6" fmla="*/ 0 w 1340305"/>
              <a:gd name="connsiteY6" fmla="*/ 61913 h 1338805"/>
              <a:gd name="connsiteX7" fmla="*/ 61913 w 1340305"/>
              <a:gd name="connsiteY7" fmla="*/ 0 h 13388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340305" h="1338805">
                <a:moveTo>
                  <a:pt x="61913" y="0"/>
                </a:moveTo>
                <a:lnTo>
                  <a:pt x="1340305" y="0"/>
                </a:lnTo>
                <a:lnTo>
                  <a:pt x="1340305" y="123825"/>
                </a:lnTo>
                <a:lnTo>
                  <a:pt x="123825" y="123825"/>
                </a:lnTo>
                <a:lnTo>
                  <a:pt x="123825" y="1338805"/>
                </a:lnTo>
                <a:lnTo>
                  <a:pt x="0" y="1338805"/>
                </a:lnTo>
                <a:lnTo>
                  <a:pt x="0" y="61913"/>
                </a:lnTo>
                <a:cubicBezTo>
                  <a:pt x="0" y="27719"/>
                  <a:pt x="27719" y="0"/>
                  <a:pt x="61913" y="0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graphicFrame>
        <p:nvGraphicFramePr>
          <p:cNvPr id="7" name="Content Placeholder 2">
            <a:extLst>
              <a:ext uri="{FF2B5EF4-FFF2-40B4-BE49-F238E27FC236}">
                <a16:creationId xmlns:a16="http://schemas.microsoft.com/office/drawing/2014/main" id="{BFE8EAC0-F16D-49FF-BC5E-7B6A22AC2CB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17015001"/>
              </p:ext>
            </p:extLst>
          </p:nvPr>
        </p:nvGraphicFramePr>
        <p:xfrm>
          <a:off x="838200" y="1825625"/>
          <a:ext cx="5393361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30389466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</TotalTime>
  <Words>1379</Words>
  <Application>Microsoft Office PowerPoint</Application>
  <PresentationFormat>Widescreen</PresentationFormat>
  <Paragraphs>299</Paragraphs>
  <Slides>30</Slides>
  <Notes>18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4" baseType="lpstr">
      <vt:lpstr>Arial</vt:lpstr>
      <vt:lpstr>Calibri</vt:lpstr>
      <vt:lpstr>Calibri Light</vt:lpstr>
      <vt:lpstr>Office Theme</vt:lpstr>
      <vt:lpstr>TE 103</vt:lpstr>
      <vt:lpstr>Today’s Focus</vt:lpstr>
      <vt:lpstr>TE Guidelines</vt:lpstr>
      <vt:lpstr>TE Guidelines</vt:lpstr>
      <vt:lpstr>TE Guidelines</vt:lpstr>
      <vt:lpstr>TE Guidelines</vt:lpstr>
      <vt:lpstr>TE Guidelines</vt:lpstr>
      <vt:lpstr>TE Guidelines</vt:lpstr>
      <vt:lpstr>TE Guidelines</vt:lpstr>
      <vt:lpstr>TE Guidelines</vt:lpstr>
      <vt:lpstr>TE Guidelines</vt:lpstr>
      <vt:lpstr>TE Guidelines</vt:lpstr>
      <vt:lpstr>TE Guidelines</vt:lpstr>
      <vt:lpstr>TE Guidelines</vt:lpstr>
      <vt:lpstr>TE Guidelines</vt:lpstr>
      <vt:lpstr>Balance Sheet</vt:lpstr>
      <vt:lpstr>Scenario One as an E/I 3 school</vt:lpstr>
      <vt:lpstr>Let’s do the math remember it is the order of operation</vt:lpstr>
      <vt:lpstr>Issues of Employee Eligibility </vt:lpstr>
      <vt:lpstr>Issues of Employee Eligibility</vt:lpstr>
      <vt:lpstr>Issues in Employee Eligibility</vt:lpstr>
      <vt:lpstr>COVID – 19 challenges</vt:lpstr>
      <vt:lpstr>Reduction in Force - RIF</vt:lpstr>
      <vt:lpstr>Laid-off</vt:lpstr>
      <vt:lpstr>Early Retirement </vt:lpstr>
      <vt:lpstr>Consider the following </vt:lpstr>
      <vt:lpstr>TE Central updates and reminders</vt:lpstr>
      <vt:lpstr>Thank you for your dedication and flexibility- you are the best of the best!  </vt:lpstr>
      <vt:lpstr> Enjoy a little music My good friends, Mike and Karen Morris deliver an hour of great music.    https://www.facebook.com/1402625299/videos/10217656429548184/</vt:lpstr>
      <vt:lpstr>One more for the  road!   https://www.facebook.com/trippandtyler/videos/2635428640080308/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TE 103</dc:title>
  <dc:creator>Janet Hanson</dc:creator>
  <cp:lastModifiedBy>Janet Hanson</cp:lastModifiedBy>
  <cp:revision>3</cp:revision>
  <dcterms:created xsi:type="dcterms:W3CDTF">2020-04-21T04:07:34Z</dcterms:created>
  <dcterms:modified xsi:type="dcterms:W3CDTF">2020-04-21T04:10:50Z</dcterms:modified>
</cp:coreProperties>
</file>