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6"/>
  </p:notesMasterIdLst>
  <p:sldIdLst>
    <p:sldId id="256" r:id="rId2"/>
    <p:sldId id="257" r:id="rId3"/>
    <p:sldId id="258" r:id="rId4"/>
    <p:sldId id="272" r:id="rId5"/>
    <p:sldId id="259" r:id="rId6"/>
    <p:sldId id="261" r:id="rId7"/>
    <p:sldId id="27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ECE2E-1175-4621-BF42-92B4292045E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EC6AE0-1C04-4028-8F86-8B19B1DF318A}">
      <dgm:prSet/>
      <dgm:spPr/>
      <dgm:t>
        <a:bodyPr/>
        <a:lstStyle/>
        <a:p>
          <a:r>
            <a:rPr lang="en-US" dirty="0"/>
            <a:t>Imports provide potential new students to the recruitment pool</a:t>
          </a:r>
        </a:p>
      </dgm:t>
    </dgm:pt>
    <dgm:pt modelId="{E83A063B-A0C2-423A-A0F4-3A5E6F653E9F}" type="parTrans" cxnId="{7F5C4DB4-0C25-4DF3-9531-C22D302E1019}">
      <dgm:prSet/>
      <dgm:spPr/>
      <dgm:t>
        <a:bodyPr/>
        <a:lstStyle/>
        <a:p>
          <a:endParaRPr lang="en-US"/>
        </a:p>
      </dgm:t>
    </dgm:pt>
    <dgm:pt modelId="{CEAEE949-824E-4D8A-8230-D6EF0118E352}" type="sibTrans" cxnId="{7F5C4DB4-0C25-4DF3-9531-C22D302E1019}">
      <dgm:prSet/>
      <dgm:spPr/>
      <dgm:t>
        <a:bodyPr/>
        <a:lstStyle/>
        <a:p>
          <a:endParaRPr lang="en-US"/>
        </a:p>
      </dgm:t>
    </dgm:pt>
    <dgm:pt modelId="{AC962B40-8B2C-4991-82B3-7ECF8C794F5A}">
      <dgm:prSet/>
      <dgm:spPr/>
      <dgm:t>
        <a:bodyPr/>
        <a:lstStyle/>
        <a:p>
          <a:r>
            <a:rPr lang="en-US" dirty="0"/>
            <a:t>Share the student information with Admissions</a:t>
          </a:r>
        </a:p>
      </dgm:t>
    </dgm:pt>
    <dgm:pt modelId="{504BAC2B-C79C-4F27-9CA2-A2F11A976EB2}" type="parTrans" cxnId="{8FF8ECAF-9F18-46E9-9E40-D0B7BEAD47E1}">
      <dgm:prSet/>
      <dgm:spPr/>
      <dgm:t>
        <a:bodyPr/>
        <a:lstStyle/>
        <a:p>
          <a:endParaRPr lang="en-US"/>
        </a:p>
      </dgm:t>
    </dgm:pt>
    <dgm:pt modelId="{308F455D-F3B1-45C2-B677-DEA773AA737B}" type="sibTrans" cxnId="{8FF8ECAF-9F18-46E9-9E40-D0B7BEAD47E1}">
      <dgm:prSet/>
      <dgm:spPr/>
      <dgm:t>
        <a:bodyPr/>
        <a:lstStyle/>
        <a:p>
          <a:endParaRPr lang="en-US"/>
        </a:p>
      </dgm:t>
    </dgm:pt>
    <dgm:pt modelId="{54E117DC-3453-4C54-995E-8CE72FC05406}">
      <dgm:prSet/>
      <dgm:spPr/>
      <dgm:t>
        <a:bodyPr/>
        <a:lstStyle/>
        <a:p>
          <a:r>
            <a:rPr lang="en-US" dirty="0"/>
            <a:t>Update Financial Aid when you award any Tuition Exchange scholarships</a:t>
          </a:r>
        </a:p>
      </dgm:t>
    </dgm:pt>
    <dgm:pt modelId="{9D47DFE2-2C45-48D6-9544-05E63B49352A}" type="parTrans" cxnId="{85DC6FF5-5CA9-4FC4-A3C6-5B7287555334}">
      <dgm:prSet/>
      <dgm:spPr/>
      <dgm:t>
        <a:bodyPr/>
        <a:lstStyle/>
        <a:p>
          <a:endParaRPr lang="en-US"/>
        </a:p>
      </dgm:t>
    </dgm:pt>
    <dgm:pt modelId="{86A30E11-B231-48F0-B516-1AF16FB423C8}" type="sibTrans" cxnId="{85DC6FF5-5CA9-4FC4-A3C6-5B7287555334}">
      <dgm:prSet/>
      <dgm:spPr/>
      <dgm:t>
        <a:bodyPr/>
        <a:lstStyle/>
        <a:p>
          <a:endParaRPr lang="en-US"/>
        </a:p>
      </dgm:t>
    </dgm:pt>
    <dgm:pt modelId="{C425549B-542A-4EF2-ADAB-0B7E0646BC1E}">
      <dgm:prSet/>
      <dgm:spPr/>
      <dgm:t>
        <a:bodyPr/>
        <a:lstStyle/>
        <a:p>
          <a:r>
            <a:rPr lang="en-US" dirty="0"/>
            <a:t>Exports provide scholarship opportunities to employee families</a:t>
          </a:r>
        </a:p>
      </dgm:t>
    </dgm:pt>
    <dgm:pt modelId="{F6B5E241-A913-4AA7-AFD9-62FFF7D6A2B1}" type="parTrans" cxnId="{600AE549-7570-4C58-A25E-FFE293DF4EC6}">
      <dgm:prSet/>
      <dgm:spPr/>
      <dgm:t>
        <a:bodyPr/>
        <a:lstStyle/>
        <a:p>
          <a:endParaRPr lang="en-US"/>
        </a:p>
      </dgm:t>
    </dgm:pt>
    <dgm:pt modelId="{438C8582-A23A-4AEA-9F56-3DFE89099AF1}" type="sibTrans" cxnId="{600AE549-7570-4C58-A25E-FFE293DF4EC6}">
      <dgm:prSet/>
      <dgm:spPr/>
      <dgm:t>
        <a:bodyPr/>
        <a:lstStyle/>
        <a:p>
          <a:endParaRPr lang="en-US"/>
        </a:p>
      </dgm:t>
    </dgm:pt>
    <dgm:pt modelId="{F0DE33FC-B839-4B65-89BF-B347000B576A}">
      <dgm:prSet/>
      <dgm:spPr/>
      <dgm:t>
        <a:bodyPr/>
        <a:lstStyle/>
        <a:p>
          <a:r>
            <a:rPr lang="en-US" dirty="0"/>
            <a:t>Promote your TE scholarship program effectively</a:t>
          </a:r>
        </a:p>
      </dgm:t>
    </dgm:pt>
    <dgm:pt modelId="{C760160F-0F69-44AE-9E6C-19E9494E407C}" type="parTrans" cxnId="{EA5AD3FC-2B37-4E7A-A726-89B012B510E8}">
      <dgm:prSet/>
      <dgm:spPr/>
      <dgm:t>
        <a:bodyPr/>
        <a:lstStyle/>
        <a:p>
          <a:endParaRPr lang="en-US"/>
        </a:p>
      </dgm:t>
    </dgm:pt>
    <dgm:pt modelId="{0147D5B7-FBC5-4339-BD7B-82B9F0660FE0}" type="sibTrans" cxnId="{EA5AD3FC-2B37-4E7A-A726-89B012B510E8}">
      <dgm:prSet/>
      <dgm:spPr/>
      <dgm:t>
        <a:bodyPr/>
        <a:lstStyle/>
        <a:p>
          <a:endParaRPr lang="en-US"/>
        </a:p>
      </dgm:t>
    </dgm:pt>
    <dgm:pt modelId="{49B1FC35-9C60-4373-B4BF-2E1C1525D56B}">
      <dgm:prSet/>
      <dgm:spPr/>
      <dgm:t>
        <a:bodyPr/>
        <a:lstStyle/>
        <a:p>
          <a:r>
            <a:rPr lang="en-US" dirty="0"/>
            <a:t>TE provides you examples and materials</a:t>
          </a:r>
        </a:p>
      </dgm:t>
    </dgm:pt>
    <dgm:pt modelId="{D69DC575-7326-49C2-9191-871B8FE2BDDD}" type="parTrans" cxnId="{24EBE9F0-79EC-45BC-B25B-5158E0BCBB77}">
      <dgm:prSet/>
      <dgm:spPr/>
      <dgm:t>
        <a:bodyPr/>
        <a:lstStyle/>
        <a:p>
          <a:endParaRPr lang="en-US"/>
        </a:p>
      </dgm:t>
    </dgm:pt>
    <dgm:pt modelId="{725415FB-B1AD-412D-8AF5-D72D2F6BA479}" type="sibTrans" cxnId="{24EBE9F0-79EC-45BC-B25B-5158E0BCBB77}">
      <dgm:prSet/>
      <dgm:spPr/>
      <dgm:t>
        <a:bodyPr/>
        <a:lstStyle/>
        <a:p>
          <a:endParaRPr lang="en-US"/>
        </a:p>
      </dgm:t>
    </dgm:pt>
    <dgm:pt modelId="{B296E192-CBA2-4D51-8DD8-ABFA80075D87}">
      <dgm:prSet/>
      <dgm:spPr/>
      <dgm:t>
        <a:bodyPr/>
        <a:lstStyle/>
        <a:p>
          <a:r>
            <a:rPr lang="en-US" dirty="0"/>
            <a:t>Funding of the TE scholarships</a:t>
          </a:r>
        </a:p>
      </dgm:t>
    </dgm:pt>
    <dgm:pt modelId="{0E08A157-CCA0-42A4-A595-070F2E3ABF0D}" type="parTrans" cxnId="{261469F5-2E53-463E-A9E1-A2AF44A377F4}">
      <dgm:prSet/>
      <dgm:spPr/>
      <dgm:t>
        <a:bodyPr/>
        <a:lstStyle/>
        <a:p>
          <a:endParaRPr lang="en-US"/>
        </a:p>
      </dgm:t>
    </dgm:pt>
    <dgm:pt modelId="{6B164346-EDCD-43AA-9F81-5772E5F9B03E}" type="sibTrans" cxnId="{261469F5-2E53-463E-A9E1-A2AF44A377F4}">
      <dgm:prSet/>
      <dgm:spPr/>
      <dgm:t>
        <a:bodyPr/>
        <a:lstStyle/>
        <a:p>
          <a:endParaRPr lang="en-US"/>
        </a:p>
      </dgm:t>
    </dgm:pt>
    <dgm:pt modelId="{A3FDEF33-44F2-4586-A677-ACF05DFDD142}">
      <dgm:prSet/>
      <dgm:spPr/>
      <dgm:t>
        <a:bodyPr/>
        <a:lstStyle/>
        <a:p>
          <a:r>
            <a:rPr lang="en-US" dirty="0"/>
            <a:t>Import institution funds the award</a:t>
          </a:r>
        </a:p>
      </dgm:t>
    </dgm:pt>
    <dgm:pt modelId="{22E4DEEE-8CFC-411D-9A83-42B39E776ADE}" type="parTrans" cxnId="{63FB951E-7B47-4A9A-94AA-45C08C6A44D1}">
      <dgm:prSet/>
      <dgm:spPr/>
      <dgm:t>
        <a:bodyPr/>
        <a:lstStyle/>
        <a:p>
          <a:endParaRPr lang="en-US"/>
        </a:p>
      </dgm:t>
    </dgm:pt>
    <dgm:pt modelId="{39DBF94C-C6CA-4005-82CD-35FB1766DB17}" type="sibTrans" cxnId="{63FB951E-7B47-4A9A-94AA-45C08C6A44D1}">
      <dgm:prSet/>
      <dgm:spPr/>
      <dgm:t>
        <a:bodyPr/>
        <a:lstStyle/>
        <a:p>
          <a:endParaRPr lang="en-US"/>
        </a:p>
      </dgm:t>
    </dgm:pt>
    <dgm:pt modelId="{AF531062-45FB-4FB2-B3AE-BF7F041FB1D8}">
      <dgm:prSet/>
      <dgm:spPr/>
      <dgm:t>
        <a:bodyPr/>
        <a:lstStyle/>
        <a:p>
          <a:r>
            <a:rPr lang="en-US" dirty="0"/>
            <a:t>Export school pays the Participation fee</a:t>
          </a:r>
        </a:p>
      </dgm:t>
    </dgm:pt>
    <dgm:pt modelId="{9F8A810A-3BC8-48AF-80F3-933A9337CD32}" type="parTrans" cxnId="{A5AA17F1-4D1E-4438-A739-D8426A1D201D}">
      <dgm:prSet/>
      <dgm:spPr/>
      <dgm:t>
        <a:bodyPr/>
        <a:lstStyle/>
        <a:p>
          <a:endParaRPr lang="en-US"/>
        </a:p>
      </dgm:t>
    </dgm:pt>
    <dgm:pt modelId="{745964C4-C7EA-45E9-BDFB-547D06A5465F}" type="sibTrans" cxnId="{A5AA17F1-4D1E-4438-A739-D8426A1D201D}">
      <dgm:prSet/>
      <dgm:spPr/>
      <dgm:t>
        <a:bodyPr/>
        <a:lstStyle/>
        <a:p>
          <a:endParaRPr lang="en-US"/>
        </a:p>
      </dgm:t>
    </dgm:pt>
    <dgm:pt modelId="{293D02FD-7466-432C-B836-78157F973BEB}" type="pres">
      <dgm:prSet presAssocID="{F26ECE2E-1175-4621-BF42-92B4292045EF}" presName="Name0" presStyleCnt="0">
        <dgm:presLayoutVars>
          <dgm:dir/>
          <dgm:animLvl val="lvl"/>
          <dgm:resizeHandles val="exact"/>
        </dgm:presLayoutVars>
      </dgm:prSet>
      <dgm:spPr/>
    </dgm:pt>
    <dgm:pt modelId="{9F3BB1E4-AF2F-46C1-B62B-D8FDE18BEB0D}" type="pres">
      <dgm:prSet presAssocID="{EBEC6AE0-1C04-4028-8F86-8B19B1DF318A}" presName="composite" presStyleCnt="0"/>
      <dgm:spPr/>
    </dgm:pt>
    <dgm:pt modelId="{D99FE4CF-FB80-468C-BD81-4A818D391A32}" type="pres">
      <dgm:prSet presAssocID="{EBEC6AE0-1C04-4028-8F86-8B19B1DF318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5E4C6A5-F1DB-437C-955A-9C8CBA2CD4D8}" type="pres">
      <dgm:prSet presAssocID="{EBEC6AE0-1C04-4028-8F86-8B19B1DF318A}" presName="desTx" presStyleLbl="alignAccFollowNode1" presStyleIdx="0" presStyleCnt="3">
        <dgm:presLayoutVars>
          <dgm:bulletEnabled val="1"/>
        </dgm:presLayoutVars>
      </dgm:prSet>
      <dgm:spPr/>
    </dgm:pt>
    <dgm:pt modelId="{994DB29A-2DB9-4C05-A5C7-AA520D66D864}" type="pres">
      <dgm:prSet presAssocID="{CEAEE949-824E-4D8A-8230-D6EF0118E352}" presName="space" presStyleCnt="0"/>
      <dgm:spPr/>
    </dgm:pt>
    <dgm:pt modelId="{B7DE23B7-D6D7-4192-AA84-4F583488667C}" type="pres">
      <dgm:prSet presAssocID="{C425549B-542A-4EF2-ADAB-0B7E0646BC1E}" presName="composite" presStyleCnt="0"/>
      <dgm:spPr/>
    </dgm:pt>
    <dgm:pt modelId="{3363E429-96EB-4B54-940B-FF971931D31D}" type="pres">
      <dgm:prSet presAssocID="{C425549B-542A-4EF2-ADAB-0B7E0646BC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D16646A-FA67-449B-856F-0E0E360D0AA6}" type="pres">
      <dgm:prSet presAssocID="{C425549B-542A-4EF2-ADAB-0B7E0646BC1E}" presName="desTx" presStyleLbl="alignAccFollowNode1" presStyleIdx="1" presStyleCnt="3">
        <dgm:presLayoutVars>
          <dgm:bulletEnabled val="1"/>
        </dgm:presLayoutVars>
      </dgm:prSet>
      <dgm:spPr/>
    </dgm:pt>
    <dgm:pt modelId="{46128F1D-D39A-4A6A-970C-6168918EDF67}" type="pres">
      <dgm:prSet presAssocID="{438C8582-A23A-4AEA-9F56-3DFE89099AF1}" presName="space" presStyleCnt="0"/>
      <dgm:spPr/>
    </dgm:pt>
    <dgm:pt modelId="{4E46E1D6-BE11-428A-8274-CB85288B1126}" type="pres">
      <dgm:prSet presAssocID="{B296E192-CBA2-4D51-8DD8-ABFA80075D87}" presName="composite" presStyleCnt="0"/>
      <dgm:spPr/>
    </dgm:pt>
    <dgm:pt modelId="{3875B7A4-C14A-4C42-B41F-ACF06F93753F}" type="pres">
      <dgm:prSet presAssocID="{B296E192-CBA2-4D51-8DD8-ABFA80075D8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5DE1226-8DB8-4C72-8CAA-894952474787}" type="pres">
      <dgm:prSet presAssocID="{B296E192-CBA2-4D51-8DD8-ABFA80075D8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3FB951E-7B47-4A9A-94AA-45C08C6A44D1}" srcId="{B296E192-CBA2-4D51-8DD8-ABFA80075D87}" destId="{A3FDEF33-44F2-4586-A677-ACF05DFDD142}" srcOrd="0" destOrd="0" parTransId="{22E4DEEE-8CFC-411D-9A83-42B39E776ADE}" sibTransId="{39DBF94C-C6CA-4005-82CD-35FB1766DB17}"/>
    <dgm:cxn modelId="{5B594D20-6EC9-4248-AD53-9334F2780978}" type="presOf" srcId="{AC962B40-8B2C-4991-82B3-7ECF8C794F5A}" destId="{D5E4C6A5-F1DB-437C-955A-9C8CBA2CD4D8}" srcOrd="0" destOrd="0" presId="urn:microsoft.com/office/officeart/2005/8/layout/hList1"/>
    <dgm:cxn modelId="{4B195B3D-56B4-4862-BC1E-155AD27338F8}" type="presOf" srcId="{AF531062-45FB-4FB2-B3AE-BF7F041FB1D8}" destId="{15DE1226-8DB8-4C72-8CAA-894952474787}" srcOrd="0" destOrd="1" presId="urn:microsoft.com/office/officeart/2005/8/layout/hList1"/>
    <dgm:cxn modelId="{68078B3F-FC4C-4C21-AB6E-B4991DFEA0D8}" type="presOf" srcId="{49B1FC35-9C60-4373-B4BF-2E1C1525D56B}" destId="{2D16646A-FA67-449B-856F-0E0E360D0AA6}" srcOrd="0" destOrd="1" presId="urn:microsoft.com/office/officeart/2005/8/layout/hList1"/>
    <dgm:cxn modelId="{600AE549-7570-4C58-A25E-FFE293DF4EC6}" srcId="{F26ECE2E-1175-4621-BF42-92B4292045EF}" destId="{C425549B-542A-4EF2-ADAB-0B7E0646BC1E}" srcOrd="1" destOrd="0" parTransId="{F6B5E241-A913-4AA7-AFD9-62FFF7D6A2B1}" sibTransId="{438C8582-A23A-4AEA-9F56-3DFE89099AF1}"/>
    <dgm:cxn modelId="{935EE96F-38F6-473F-B75B-630FA90FEBDA}" type="presOf" srcId="{F26ECE2E-1175-4621-BF42-92B4292045EF}" destId="{293D02FD-7466-432C-B836-78157F973BEB}" srcOrd="0" destOrd="0" presId="urn:microsoft.com/office/officeart/2005/8/layout/hList1"/>
    <dgm:cxn modelId="{7DD53377-F2EC-4436-B867-78FB5FEDDCC2}" type="presOf" srcId="{54E117DC-3453-4C54-995E-8CE72FC05406}" destId="{D5E4C6A5-F1DB-437C-955A-9C8CBA2CD4D8}" srcOrd="0" destOrd="1" presId="urn:microsoft.com/office/officeart/2005/8/layout/hList1"/>
    <dgm:cxn modelId="{BA67E189-3B39-4350-B708-78B7C6360985}" type="presOf" srcId="{C425549B-542A-4EF2-ADAB-0B7E0646BC1E}" destId="{3363E429-96EB-4B54-940B-FF971931D31D}" srcOrd="0" destOrd="0" presId="urn:microsoft.com/office/officeart/2005/8/layout/hList1"/>
    <dgm:cxn modelId="{C0567598-0691-4E34-8033-DB899F1EC075}" type="presOf" srcId="{B296E192-CBA2-4D51-8DD8-ABFA80075D87}" destId="{3875B7A4-C14A-4C42-B41F-ACF06F93753F}" srcOrd="0" destOrd="0" presId="urn:microsoft.com/office/officeart/2005/8/layout/hList1"/>
    <dgm:cxn modelId="{269D1FAE-8537-40EE-A3B2-AAE1BAEA992F}" type="presOf" srcId="{F0DE33FC-B839-4B65-89BF-B347000B576A}" destId="{2D16646A-FA67-449B-856F-0E0E360D0AA6}" srcOrd="0" destOrd="0" presId="urn:microsoft.com/office/officeart/2005/8/layout/hList1"/>
    <dgm:cxn modelId="{8FF8ECAF-9F18-46E9-9E40-D0B7BEAD47E1}" srcId="{EBEC6AE0-1C04-4028-8F86-8B19B1DF318A}" destId="{AC962B40-8B2C-4991-82B3-7ECF8C794F5A}" srcOrd="0" destOrd="0" parTransId="{504BAC2B-C79C-4F27-9CA2-A2F11A976EB2}" sibTransId="{308F455D-F3B1-45C2-B677-DEA773AA737B}"/>
    <dgm:cxn modelId="{7F5C4DB4-0C25-4DF3-9531-C22D302E1019}" srcId="{F26ECE2E-1175-4621-BF42-92B4292045EF}" destId="{EBEC6AE0-1C04-4028-8F86-8B19B1DF318A}" srcOrd="0" destOrd="0" parTransId="{E83A063B-A0C2-423A-A0F4-3A5E6F653E9F}" sibTransId="{CEAEE949-824E-4D8A-8230-D6EF0118E352}"/>
    <dgm:cxn modelId="{E60692E1-382F-4E30-B275-027CDE24B32F}" type="presOf" srcId="{A3FDEF33-44F2-4586-A677-ACF05DFDD142}" destId="{15DE1226-8DB8-4C72-8CAA-894952474787}" srcOrd="0" destOrd="0" presId="urn:microsoft.com/office/officeart/2005/8/layout/hList1"/>
    <dgm:cxn modelId="{D582A3E5-37D0-4870-AFC3-2440AC2DC399}" type="presOf" srcId="{EBEC6AE0-1C04-4028-8F86-8B19B1DF318A}" destId="{D99FE4CF-FB80-468C-BD81-4A818D391A32}" srcOrd="0" destOrd="0" presId="urn:microsoft.com/office/officeart/2005/8/layout/hList1"/>
    <dgm:cxn modelId="{24EBE9F0-79EC-45BC-B25B-5158E0BCBB77}" srcId="{F0DE33FC-B839-4B65-89BF-B347000B576A}" destId="{49B1FC35-9C60-4373-B4BF-2E1C1525D56B}" srcOrd="0" destOrd="0" parTransId="{D69DC575-7326-49C2-9191-871B8FE2BDDD}" sibTransId="{725415FB-B1AD-412D-8AF5-D72D2F6BA479}"/>
    <dgm:cxn modelId="{A5AA17F1-4D1E-4438-A739-D8426A1D201D}" srcId="{B296E192-CBA2-4D51-8DD8-ABFA80075D87}" destId="{AF531062-45FB-4FB2-B3AE-BF7F041FB1D8}" srcOrd="1" destOrd="0" parTransId="{9F8A810A-3BC8-48AF-80F3-933A9337CD32}" sibTransId="{745964C4-C7EA-45E9-BDFB-547D06A5465F}"/>
    <dgm:cxn modelId="{261469F5-2E53-463E-A9E1-A2AF44A377F4}" srcId="{F26ECE2E-1175-4621-BF42-92B4292045EF}" destId="{B296E192-CBA2-4D51-8DD8-ABFA80075D87}" srcOrd="2" destOrd="0" parTransId="{0E08A157-CCA0-42A4-A595-070F2E3ABF0D}" sibTransId="{6B164346-EDCD-43AA-9F81-5772E5F9B03E}"/>
    <dgm:cxn modelId="{85DC6FF5-5CA9-4FC4-A3C6-5B7287555334}" srcId="{EBEC6AE0-1C04-4028-8F86-8B19B1DF318A}" destId="{54E117DC-3453-4C54-995E-8CE72FC05406}" srcOrd="1" destOrd="0" parTransId="{9D47DFE2-2C45-48D6-9544-05E63B49352A}" sibTransId="{86A30E11-B231-48F0-B516-1AF16FB423C8}"/>
    <dgm:cxn modelId="{EA5AD3FC-2B37-4E7A-A726-89B012B510E8}" srcId="{C425549B-542A-4EF2-ADAB-0B7E0646BC1E}" destId="{F0DE33FC-B839-4B65-89BF-B347000B576A}" srcOrd="0" destOrd="0" parTransId="{C760160F-0F69-44AE-9E6C-19E9494E407C}" sibTransId="{0147D5B7-FBC5-4339-BD7B-82B9F0660FE0}"/>
    <dgm:cxn modelId="{B28E3811-4EA2-4464-A778-42269614838A}" type="presParOf" srcId="{293D02FD-7466-432C-B836-78157F973BEB}" destId="{9F3BB1E4-AF2F-46C1-B62B-D8FDE18BEB0D}" srcOrd="0" destOrd="0" presId="urn:microsoft.com/office/officeart/2005/8/layout/hList1"/>
    <dgm:cxn modelId="{245F78A1-C8E0-402E-8EEE-7C90471B90A4}" type="presParOf" srcId="{9F3BB1E4-AF2F-46C1-B62B-D8FDE18BEB0D}" destId="{D99FE4CF-FB80-468C-BD81-4A818D391A32}" srcOrd="0" destOrd="0" presId="urn:microsoft.com/office/officeart/2005/8/layout/hList1"/>
    <dgm:cxn modelId="{93F7D5C5-D98E-41F6-B172-E6B6B6E5162D}" type="presParOf" srcId="{9F3BB1E4-AF2F-46C1-B62B-D8FDE18BEB0D}" destId="{D5E4C6A5-F1DB-437C-955A-9C8CBA2CD4D8}" srcOrd="1" destOrd="0" presId="urn:microsoft.com/office/officeart/2005/8/layout/hList1"/>
    <dgm:cxn modelId="{380EEE73-0A79-4748-9C3C-D34E4D7196A2}" type="presParOf" srcId="{293D02FD-7466-432C-B836-78157F973BEB}" destId="{994DB29A-2DB9-4C05-A5C7-AA520D66D864}" srcOrd="1" destOrd="0" presId="urn:microsoft.com/office/officeart/2005/8/layout/hList1"/>
    <dgm:cxn modelId="{A74E739C-2F4D-4855-ADB9-A19B5B73E019}" type="presParOf" srcId="{293D02FD-7466-432C-B836-78157F973BEB}" destId="{B7DE23B7-D6D7-4192-AA84-4F583488667C}" srcOrd="2" destOrd="0" presId="urn:microsoft.com/office/officeart/2005/8/layout/hList1"/>
    <dgm:cxn modelId="{D1294402-9BC7-457B-A1E3-97E60145061F}" type="presParOf" srcId="{B7DE23B7-D6D7-4192-AA84-4F583488667C}" destId="{3363E429-96EB-4B54-940B-FF971931D31D}" srcOrd="0" destOrd="0" presId="urn:microsoft.com/office/officeart/2005/8/layout/hList1"/>
    <dgm:cxn modelId="{C6EEED49-5D0B-4169-BFE5-DA6862372357}" type="presParOf" srcId="{B7DE23B7-D6D7-4192-AA84-4F583488667C}" destId="{2D16646A-FA67-449B-856F-0E0E360D0AA6}" srcOrd="1" destOrd="0" presId="urn:microsoft.com/office/officeart/2005/8/layout/hList1"/>
    <dgm:cxn modelId="{92FC9C4C-676B-4104-942C-A37EE18C5709}" type="presParOf" srcId="{293D02FD-7466-432C-B836-78157F973BEB}" destId="{46128F1D-D39A-4A6A-970C-6168918EDF67}" srcOrd="3" destOrd="0" presId="urn:microsoft.com/office/officeart/2005/8/layout/hList1"/>
    <dgm:cxn modelId="{498488C4-6FC1-4672-B140-4B237AA3A128}" type="presParOf" srcId="{293D02FD-7466-432C-B836-78157F973BEB}" destId="{4E46E1D6-BE11-428A-8274-CB85288B1126}" srcOrd="4" destOrd="0" presId="urn:microsoft.com/office/officeart/2005/8/layout/hList1"/>
    <dgm:cxn modelId="{3DC27C3B-878D-4D0B-805B-B8E598785C1A}" type="presParOf" srcId="{4E46E1D6-BE11-428A-8274-CB85288B1126}" destId="{3875B7A4-C14A-4C42-B41F-ACF06F93753F}" srcOrd="0" destOrd="0" presId="urn:microsoft.com/office/officeart/2005/8/layout/hList1"/>
    <dgm:cxn modelId="{0A80F7A5-43F7-43CB-BA8A-0C04A90C5F70}" type="presParOf" srcId="{4E46E1D6-BE11-428A-8274-CB85288B1126}" destId="{15DE1226-8DB8-4C72-8CAA-8949524747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F4AFA-9208-4DFF-90E7-A018B463961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895EFC-64D5-4CF0-AD7B-4125EB69D56F}">
      <dgm:prSet/>
      <dgm:spPr/>
      <dgm:t>
        <a:bodyPr/>
        <a:lstStyle/>
        <a:p>
          <a:r>
            <a:rPr lang="en-US" dirty="0"/>
            <a:t>The website includes a 9 minute how to video for families</a:t>
          </a:r>
        </a:p>
      </dgm:t>
    </dgm:pt>
    <dgm:pt modelId="{A159B920-DC1B-4176-A029-3F24004A266F}" type="parTrans" cxnId="{73768FEC-7E47-4AE7-B3AD-373F773AE292}">
      <dgm:prSet/>
      <dgm:spPr/>
      <dgm:t>
        <a:bodyPr/>
        <a:lstStyle/>
        <a:p>
          <a:endParaRPr lang="en-US"/>
        </a:p>
      </dgm:t>
    </dgm:pt>
    <dgm:pt modelId="{190F84FC-6891-46D0-AB77-5771FF4B18A7}" type="sibTrans" cxnId="{73768FEC-7E47-4AE7-B3AD-373F773AE292}">
      <dgm:prSet/>
      <dgm:spPr/>
      <dgm:t>
        <a:bodyPr/>
        <a:lstStyle/>
        <a:p>
          <a:endParaRPr lang="en-US"/>
        </a:p>
      </dgm:t>
    </dgm:pt>
    <dgm:pt modelId="{0AC1ED88-1B03-418A-A346-BE9F2E27C5A2}">
      <dgm:prSet/>
      <dgm:spPr/>
      <dgm:t>
        <a:bodyPr/>
        <a:lstStyle/>
        <a:p>
          <a:r>
            <a:rPr lang="en-US" dirty="0"/>
            <a:t>A special how to webcast is available to you inside the TELO ONLY Resource portal</a:t>
          </a:r>
        </a:p>
      </dgm:t>
    </dgm:pt>
    <dgm:pt modelId="{BF9D52A6-2CC5-4A99-9E76-E31D1AD2D475}" type="parTrans" cxnId="{2975AE25-B441-4B0E-BE86-1928482B5BBD}">
      <dgm:prSet/>
      <dgm:spPr/>
      <dgm:t>
        <a:bodyPr/>
        <a:lstStyle/>
        <a:p>
          <a:endParaRPr lang="en-US"/>
        </a:p>
      </dgm:t>
    </dgm:pt>
    <dgm:pt modelId="{F5EAB441-34CA-4C56-BF10-A1BB440E5286}" type="sibTrans" cxnId="{2975AE25-B441-4B0E-BE86-1928482B5BBD}">
      <dgm:prSet/>
      <dgm:spPr/>
      <dgm:t>
        <a:bodyPr/>
        <a:lstStyle/>
        <a:p>
          <a:endParaRPr lang="en-US"/>
        </a:p>
      </dgm:t>
    </dgm:pt>
    <dgm:pt modelId="{DEB0B0BA-3E3C-448A-A345-A74885555696}">
      <dgm:prSet/>
      <dgm:spPr/>
      <dgm:t>
        <a:bodyPr/>
        <a:lstStyle/>
        <a:p>
          <a:r>
            <a:rPr lang="en-US" dirty="0"/>
            <a:t>Don’t be afraid – use this excellent tool</a:t>
          </a:r>
        </a:p>
      </dgm:t>
    </dgm:pt>
    <dgm:pt modelId="{3B76BC42-6AA1-4A35-9598-6944FB95917A}" type="parTrans" cxnId="{C5A0E258-35D5-4F55-8051-ECA3C123A25B}">
      <dgm:prSet/>
      <dgm:spPr/>
      <dgm:t>
        <a:bodyPr/>
        <a:lstStyle/>
        <a:p>
          <a:endParaRPr lang="en-US"/>
        </a:p>
      </dgm:t>
    </dgm:pt>
    <dgm:pt modelId="{2B11FEFF-FA56-42B0-B00B-840B1246E158}" type="sibTrans" cxnId="{C5A0E258-35D5-4F55-8051-ECA3C123A25B}">
      <dgm:prSet/>
      <dgm:spPr/>
      <dgm:t>
        <a:bodyPr/>
        <a:lstStyle/>
        <a:p>
          <a:endParaRPr lang="en-US"/>
        </a:p>
      </dgm:t>
    </dgm:pt>
    <dgm:pt modelId="{8A93429B-808C-46B6-A556-FE90394C8E52}">
      <dgm:prSet/>
      <dgm:spPr/>
      <dgm:t>
        <a:bodyPr/>
        <a:lstStyle/>
        <a:p>
          <a:r>
            <a:rPr lang="en-US" dirty="0"/>
            <a:t>No data entry or inability to read the applicants chicken scratch </a:t>
          </a:r>
        </a:p>
      </dgm:t>
    </dgm:pt>
    <dgm:pt modelId="{B6B5C3A0-F5E0-4FBD-944E-EB3B2ED60DD4}" type="parTrans" cxnId="{B81101C8-409D-4B85-B564-1B84661F40CE}">
      <dgm:prSet/>
      <dgm:spPr/>
      <dgm:t>
        <a:bodyPr/>
        <a:lstStyle/>
        <a:p>
          <a:endParaRPr lang="en-US"/>
        </a:p>
      </dgm:t>
    </dgm:pt>
    <dgm:pt modelId="{7326BC50-4895-42BD-B582-1AADBBA3CE22}" type="sibTrans" cxnId="{B81101C8-409D-4B85-B564-1B84661F40CE}">
      <dgm:prSet/>
      <dgm:spPr/>
      <dgm:t>
        <a:bodyPr/>
        <a:lstStyle/>
        <a:p>
          <a:endParaRPr lang="en-US"/>
        </a:p>
      </dgm:t>
    </dgm:pt>
    <dgm:pt modelId="{66B8E412-262A-41A2-9CCF-EF87F7748F7C}" type="pres">
      <dgm:prSet presAssocID="{1CEF4AFA-9208-4DFF-90E7-A018B4639612}" presName="matrix" presStyleCnt="0">
        <dgm:presLayoutVars>
          <dgm:chMax val="1"/>
          <dgm:dir/>
          <dgm:resizeHandles val="exact"/>
        </dgm:presLayoutVars>
      </dgm:prSet>
      <dgm:spPr/>
    </dgm:pt>
    <dgm:pt modelId="{1E4CEBDC-94F9-484A-BA2D-2FE30ADADE7E}" type="pres">
      <dgm:prSet presAssocID="{1CEF4AFA-9208-4DFF-90E7-A018B4639612}" presName="diamond" presStyleLbl="bgShp" presStyleIdx="0" presStyleCnt="1"/>
      <dgm:spPr/>
    </dgm:pt>
    <dgm:pt modelId="{A84366E9-919B-4281-A4E7-F44C14626D77}" type="pres">
      <dgm:prSet presAssocID="{1CEF4AFA-9208-4DFF-90E7-A018B463961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78BC604-AFE9-424F-B84D-83ADAAA9DE49}" type="pres">
      <dgm:prSet presAssocID="{1CEF4AFA-9208-4DFF-90E7-A018B463961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07BB1A1-BEF7-46AD-9B9B-2D2E3C7DE5E1}" type="pres">
      <dgm:prSet presAssocID="{1CEF4AFA-9208-4DFF-90E7-A018B463961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F21CD7D-564E-4F3F-A7C9-61B27FAE4580}" type="pres">
      <dgm:prSet presAssocID="{1CEF4AFA-9208-4DFF-90E7-A018B463961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975AE25-B441-4B0E-BE86-1928482B5BBD}" srcId="{1CEF4AFA-9208-4DFF-90E7-A018B4639612}" destId="{0AC1ED88-1B03-418A-A346-BE9F2E27C5A2}" srcOrd="1" destOrd="0" parTransId="{BF9D52A6-2CC5-4A99-9E76-E31D1AD2D475}" sibTransId="{F5EAB441-34CA-4C56-BF10-A1BB440E5286}"/>
    <dgm:cxn modelId="{F79CB876-8875-485D-A6B0-9A47FAF13DF6}" type="presOf" srcId="{87895EFC-64D5-4CF0-AD7B-4125EB69D56F}" destId="{A84366E9-919B-4281-A4E7-F44C14626D77}" srcOrd="0" destOrd="0" presId="urn:microsoft.com/office/officeart/2005/8/layout/matrix3"/>
    <dgm:cxn modelId="{C5A0E258-35D5-4F55-8051-ECA3C123A25B}" srcId="{1CEF4AFA-9208-4DFF-90E7-A018B4639612}" destId="{DEB0B0BA-3E3C-448A-A345-A74885555696}" srcOrd="2" destOrd="0" parTransId="{3B76BC42-6AA1-4A35-9598-6944FB95917A}" sibTransId="{2B11FEFF-FA56-42B0-B00B-840B1246E158}"/>
    <dgm:cxn modelId="{4827CA93-A07B-4F1C-808C-EF3F87EC5D45}" type="presOf" srcId="{DEB0B0BA-3E3C-448A-A345-A74885555696}" destId="{607BB1A1-BEF7-46AD-9B9B-2D2E3C7DE5E1}" srcOrd="0" destOrd="0" presId="urn:microsoft.com/office/officeart/2005/8/layout/matrix3"/>
    <dgm:cxn modelId="{36B604BA-615E-49ED-B69C-86F374A6CD4E}" type="presOf" srcId="{8A93429B-808C-46B6-A556-FE90394C8E52}" destId="{2F21CD7D-564E-4F3F-A7C9-61B27FAE4580}" srcOrd="0" destOrd="0" presId="urn:microsoft.com/office/officeart/2005/8/layout/matrix3"/>
    <dgm:cxn modelId="{B81101C8-409D-4B85-B564-1B84661F40CE}" srcId="{1CEF4AFA-9208-4DFF-90E7-A018B4639612}" destId="{8A93429B-808C-46B6-A556-FE90394C8E52}" srcOrd="3" destOrd="0" parTransId="{B6B5C3A0-F5E0-4FBD-944E-EB3B2ED60DD4}" sibTransId="{7326BC50-4895-42BD-B582-1AADBBA3CE22}"/>
    <dgm:cxn modelId="{1BC158DD-1220-4C30-800E-6842B757F995}" type="presOf" srcId="{0AC1ED88-1B03-418A-A346-BE9F2E27C5A2}" destId="{478BC604-AFE9-424F-B84D-83ADAAA9DE49}" srcOrd="0" destOrd="0" presId="urn:microsoft.com/office/officeart/2005/8/layout/matrix3"/>
    <dgm:cxn modelId="{73768FEC-7E47-4AE7-B3AD-373F773AE292}" srcId="{1CEF4AFA-9208-4DFF-90E7-A018B4639612}" destId="{87895EFC-64D5-4CF0-AD7B-4125EB69D56F}" srcOrd="0" destOrd="0" parTransId="{A159B920-DC1B-4176-A029-3F24004A266F}" sibTransId="{190F84FC-6891-46D0-AB77-5771FF4B18A7}"/>
    <dgm:cxn modelId="{CF3D5AF9-393D-4D91-999A-C9E9F469193E}" type="presOf" srcId="{1CEF4AFA-9208-4DFF-90E7-A018B4639612}" destId="{66B8E412-262A-41A2-9CCF-EF87F7748F7C}" srcOrd="0" destOrd="0" presId="urn:microsoft.com/office/officeart/2005/8/layout/matrix3"/>
    <dgm:cxn modelId="{1767644A-6530-4015-9325-143B5232389B}" type="presParOf" srcId="{66B8E412-262A-41A2-9CCF-EF87F7748F7C}" destId="{1E4CEBDC-94F9-484A-BA2D-2FE30ADADE7E}" srcOrd="0" destOrd="0" presId="urn:microsoft.com/office/officeart/2005/8/layout/matrix3"/>
    <dgm:cxn modelId="{0EA9BF07-0CA8-42DA-8B4F-69ADA215156B}" type="presParOf" srcId="{66B8E412-262A-41A2-9CCF-EF87F7748F7C}" destId="{A84366E9-919B-4281-A4E7-F44C14626D77}" srcOrd="1" destOrd="0" presId="urn:microsoft.com/office/officeart/2005/8/layout/matrix3"/>
    <dgm:cxn modelId="{648A8A7A-E318-4913-B4E5-D92B731770DB}" type="presParOf" srcId="{66B8E412-262A-41A2-9CCF-EF87F7748F7C}" destId="{478BC604-AFE9-424F-B84D-83ADAAA9DE49}" srcOrd="2" destOrd="0" presId="urn:microsoft.com/office/officeart/2005/8/layout/matrix3"/>
    <dgm:cxn modelId="{3A18A4F8-DAE5-4507-B62D-A51AFE552053}" type="presParOf" srcId="{66B8E412-262A-41A2-9CCF-EF87F7748F7C}" destId="{607BB1A1-BEF7-46AD-9B9B-2D2E3C7DE5E1}" srcOrd="3" destOrd="0" presId="urn:microsoft.com/office/officeart/2005/8/layout/matrix3"/>
    <dgm:cxn modelId="{00AB6AAF-CBA9-4902-B76E-9847466CBCE8}" type="presParOf" srcId="{66B8E412-262A-41A2-9CCF-EF87F7748F7C}" destId="{2F21CD7D-564E-4F3F-A7C9-61B27FAE458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376F95-730E-4DA6-9625-EE5BB5D7709E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5D6C860-AF93-4137-B929-082F9ACB317E}">
      <dgm:prSet/>
      <dgm:spPr/>
      <dgm:t>
        <a:bodyPr/>
        <a:lstStyle/>
        <a:p>
          <a:pPr>
            <a:defRPr cap="all"/>
          </a:pPr>
          <a:r>
            <a:rPr lang="en-US" dirty="0"/>
            <a:t>101 – TELO basics – new TELO Training</a:t>
          </a:r>
        </a:p>
      </dgm:t>
    </dgm:pt>
    <dgm:pt modelId="{9078F143-7D18-4886-8BC9-2CF792736AF2}" type="parTrans" cxnId="{0BCE83F3-2B3A-4D92-AF43-43186C2ECAFE}">
      <dgm:prSet/>
      <dgm:spPr/>
      <dgm:t>
        <a:bodyPr/>
        <a:lstStyle/>
        <a:p>
          <a:endParaRPr lang="en-US"/>
        </a:p>
      </dgm:t>
    </dgm:pt>
    <dgm:pt modelId="{4F7E6EE1-89CF-4582-B4DB-9007AA74282E}" type="sibTrans" cxnId="{0BCE83F3-2B3A-4D92-AF43-43186C2ECAFE}">
      <dgm:prSet/>
      <dgm:spPr/>
      <dgm:t>
        <a:bodyPr/>
        <a:lstStyle/>
        <a:p>
          <a:endParaRPr lang="en-US"/>
        </a:p>
      </dgm:t>
    </dgm:pt>
    <dgm:pt modelId="{37144056-84D6-4643-A38F-A944B3F1CEDA}">
      <dgm:prSet/>
      <dgm:spPr/>
      <dgm:t>
        <a:bodyPr/>
        <a:lstStyle/>
        <a:p>
          <a:pPr>
            <a:defRPr cap="all"/>
          </a:pPr>
          <a:r>
            <a:rPr lang="en-US" dirty="0"/>
            <a:t>102 – TELO website navigation, application approval and FERPA</a:t>
          </a:r>
        </a:p>
      </dgm:t>
    </dgm:pt>
    <dgm:pt modelId="{F4366CDC-866B-4DDC-8E9A-FEDEE8E12C08}" type="parTrans" cxnId="{4ADCC70D-230B-49CA-9D6B-E14B2DA24EB0}">
      <dgm:prSet/>
      <dgm:spPr/>
      <dgm:t>
        <a:bodyPr/>
        <a:lstStyle/>
        <a:p>
          <a:endParaRPr lang="en-US"/>
        </a:p>
      </dgm:t>
    </dgm:pt>
    <dgm:pt modelId="{26112AB4-C9D1-43DD-A4B6-6E1C08F20F82}" type="sibTrans" cxnId="{4ADCC70D-230B-49CA-9D6B-E14B2DA24EB0}">
      <dgm:prSet/>
      <dgm:spPr/>
      <dgm:t>
        <a:bodyPr/>
        <a:lstStyle/>
        <a:p>
          <a:endParaRPr lang="en-US"/>
        </a:p>
      </dgm:t>
    </dgm:pt>
    <dgm:pt modelId="{96ED6E68-0179-40E7-B78A-17FD1D41A29D}">
      <dgm:prSet/>
      <dgm:spPr/>
      <dgm:t>
        <a:bodyPr/>
        <a:lstStyle/>
        <a:p>
          <a:pPr>
            <a:defRPr cap="all"/>
          </a:pPr>
          <a:r>
            <a:rPr lang="en-US" dirty="0"/>
            <a:t>103 – TELO guidelines, yield and capacity</a:t>
          </a:r>
        </a:p>
      </dgm:t>
    </dgm:pt>
    <dgm:pt modelId="{933D121D-4228-4684-8BD5-057EE00FCCFE}" type="parTrans" cxnId="{776EFB0D-1950-4406-886E-C98305687AFC}">
      <dgm:prSet/>
      <dgm:spPr/>
      <dgm:t>
        <a:bodyPr/>
        <a:lstStyle/>
        <a:p>
          <a:endParaRPr lang="en-US"/>
        </a:p>
      </dgm:t>
    </dgm:pt>
    <dgm:pt modelId="{F82CAAAD-095E-4426-99CC-22A6BDB3313A}" type="sibTrans" cxnId="{776EFB0D-1950-4406-886E-C98305687AFC}">
      <dgm:prSet/>
      <dgm:spPr/>
      <dgm:t>
        <a:bodyPr/>
        <a:lstStyle/>
        <a:p>
          <a:endParaRPr lang="en-US"/>
        </a:p>
      </dgm:t>
    </dgm:pt>
    <dgm:pt modelId="{AC5A7367-9C35-4A82-8BC3-FF739818F1F1}">
      <dgm:prSet/>
      <dgm:spPr/>
      <dgm:t>
        <a:bodyPr/>
        <a:lstStyle/>
        <a:p>
          <a:pPr>
            <a:defRPr cap="all"/>
          </a:pPr>
          <a:r>
            <a:rPr lang="en-US" dirty="0"/>
            <a:t>104 (f) – TELO Mandatory Enrollment Report Training – July, August and September only</a:t>
          </a:r>
        </a:p>
      </dgm:t>
    </dgm:pt>
    <dgm:pt modelId="{F8B321A5-9EEC-47FE-AA60-E4A992B20802}" type="parTrans" cxnId="{18A40E89-E8E0-49D6-B37C-B200FB90904C}">
      <dgm:prSet/>
      <dgm:spPr/>
      <dgm:t>
        <a:bodyPr/>
        <a:lstStyle/>
        <a:p>
          <a:endParaRPr lang="en-US"/>
        </a:p>
      </dgm:t>
    </dgm:pt>
    <dgm:pt modelId="{99CF9602-A3E8-4DA1-8F84-74E22DC4C59B}" type="sibTrans" cxnId="{18A40E89-E8E0-49D6-B37C-B200FB90904C}">
      <dgm:prSet/>
      <dgm:spPr/>
      <dgm:t>
        <a:bodyPr/>
        <a:lstStyle/>
        <a:p>
          <a:endParaRPr lang="en-US"/>
        </a:p>
      </dgm:t>
    </dgm:pt>
    <dgm:pt modelId="{3B5B86EA-FA1C-4CEB-AB41-037B2A2F39C2}">
      <dgm:prSet/>
      <dgm:spPr/>
      <dgm:t>
        <a:bodyPr/>
        <a:lstStyle/>
        <a:p>
          <a:pPr>
            <a:defRPr cap="all"/>
          </a:pPr>
          <a:r>
            <a:rPr lang="en-US" dirty="0"/>
            <a:t>104 (s) – Import Verification Training – April only</a:t>
          </a:r>
        </a:p>
      </dgm:t>
    </dgm:pt>
    <dgm:pt modelId="{66F2DE52-19EC-4E92-A5A3-FDE0D0BF9076}" type="parTrans" cxnId="{89C848DF-D7D4-41EB-B8BF-EC61DB3EF6DD}">
      <dgm:prSet/>
      <dgm:spPr/>
      <dgm:t>
        <a:bodyPr/>
        <a:lstStyle/>
        <a:p>
          <a:endParaRPr lang="en-US"/>
        </a:p>
      </dgm:t>
    </dgm:pt>
    <dgm:pt modelId="{A79405F7-7ECE-4AE5-A5E7-9A38D59A37F5}" type="sibTrans" cxnId="{89C848DF-D7D4-41EB-B8BF-EC61DB3EF6DD}">
      <dgm:prSet/>
      <dgm:spPr/>
      <dgm:t>
        <a:bodyPr/>
        <a:lstStyle/>
        <a:p>
          <a:endParaRPr lang="en-US"/>
        </a:p>
      </dgm:t>
    </dgm:pt>
    <dgm:pt modelId="{B9A0730A-2E45-458D-8DF4-53A7BCE11FA1}" type="pres">
      <dgm:prSet presAssocID="{41376F95-730E-4DA6-9625-EE5BB5D7709E}" presName="root" presStyleCnt="0">
        <dgm:presLayoutVars>
          <dgm:dir/>
          <dgm:resizeHandles val="exact"/>
        </dgm:presLayoutVars>
      </dgm:prSet>
      <dgm:spPr/>
    </dgm:pt>
    <dgm:pt modelId="{1D2D8077-CB09-411D-A350-8DA3465E933E}" type="pres">
      <dgm:prSet presAssocID="{85D6C860-AF93-4137-B929-082F9ACB317E}" presName="compNode" presStyleCnt="0"/>
      <dgm:spPr/>
    </dgm:pt>
    <dgm:pt modelId="{D0EFB413-52F4-4024-B596-56FC57F6F06E}" type="pres">
      <dgm:prSet presAssocID="{85D6C860-AF93-4137-B929-082F9ACB317E}" presName="iconBgRect" presStyleLbl="bgShp" presStyleIdx="0" presStyleCnt="5"/>
      <dgm:spPr/>
    </dgm:pt>
    <dgm:pt modelId="{C45FE07D-A357-4BE1-BC21-B3BAA5D1D3C3}" type="pres">
      <dgm:prSet presAssocID="{85D6C860-AF93-4137-B929-082F9ACB317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9AC0749-7D34-43A6-894D-C874168F66B6}" type="pres">
      <dgm:prSet presAssocID="{85D6C860-AF93-4137-B929-082F9ACB317E}" presName="spaceRect" presStyleCnt="0"/>
      <dgm:spPr/>
    </dgm:pt>
    <dgm:pt modelId="{589C2526-4EF6-4C8B-B014-7C4F1BABBA1F}" type="pres">
      <dgm:prSet presAssocID="{85D6C860-AF93-4137-B929-082F9ACB317E}" presName="textRect" presStyleLbl="revTx" presStyleIdx="0" presStyleCnt="5">
        <dgm:presLayoutVars>
          <dgm:chMax val="1"/>
          <dgm:chPref val="1"/>
        </dgm:presLayoutVars>
      </dgm:prSet>
      <dgm:spPr/>
    </dgm:pt>
    <dgm:pt modelId="{FF8D096A-8F40-4393-9402-135BF9070E29}" type="pres">
      <dgm:prSet presAssocID="{4F7E6EE1-89CF-4582-B4DB-9007AA74282E}" presName="sibTrans" presStyleCnt="0"/>
      <dgm:spPr/>
    </dgm:pt>
    <dgm:pt modelId="{54928276-F2AC-4C5F-B657-A64AA95B71DA}" type="pres">
      <dgm:prSet presAssocID="{37144056-84D6-4643-A38F-A944B3F1CEDA}" presName="compNode" presStyleCnt="0"/>
      <dgm:spPr/>
    </dgm:pt>
    <dgm:pt modelId="{9EDB2119-C8F2-4AF0-A0DD-106039A1837D}" type="pres">
      <dgm:prSet presAssocID="{37144056-84D6-4643-A38F-A944B3F1CEDA}" presName="iconBgRect" presStyleLbl="bgShp" presStyleIdx="1" presStyleCnt="5"/>
      <dgm:spPr/>
    </dgm:pt>
    <dgm:pt modelId="{EE421BBB-7E1D-4A4F-946E-DE0AE3CED76C}" type="pres">
      <dgm:prSet presAssocID="{37144056-84D6-4643-A38F-A944B3F1CED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4028743D-F8E7-41A0-81B1-3B49B3BEF6ED}" type="pres">
      <dgm:prSet presAssocID="{37144056-84D6-4643-A38F-A944B3F1CEDA}" presName="spaceRect" presStyleCnt="0"/>
      <dgm:spPr/>
    </dgm:pt>
    <dgm:pt modelId="{AB05074A-6DF8-41EC-9819-8AFF85EC18E1}" type="pres">
      <dgm:prSet presAssocID="{37144056-84D6-4643-A38F-A944B3F1CEDA}" presName="textRect" presStyleLbl="revTx" presStyleIdx="1" presStyleCnt="5">
        <dgm:presLayoutVars>
          <dgm:chMax val="1"/>
          <dgm:chPref val="1"/>
        </dgm:presLayoutVars>
      </dgm:prSet>
      <dgm:spPr/>
    </dgm:pt>
    <dgm:pt modelId="{146F1E6B-14D5-46C2-8A90-519E0EC61613}" type="pres">
      <dgm:prSet presAssocID="{26112AB4-C9D1-43DD-A4B6-6E1C08F20F82}" presName="sibTrans" presStyleCnt="0"/>
      <dgm:spPr/>
    </dgm:pt>
    <dgm:pt modelId="{B9BCF4A4-83E1-47BC-A916-F0F1B4737080}" type="pres">
      <dgm:prSet presAssocID="{96ED6E68-0179-40E7-B78A-17FD1D41A29D}" presName="compNode" presStyleCnt="0"/>
      <dgm:spPr/>
    </dgm:pt>
    <dgm:pt modelId="{217F2115-F76D-4C79-B7A1-6AC29B7A736A}" type="pres">
      <dgm:prSet presAssocID="{96ED6E68-0179-40E7-B78A-17FD1D41A29D}" presName="iconBgRect" presStyleLbl="bgShp" presStyleIdx="2" presStyleCnt="5"/>
      <dgm:spPr/>
    </dgm:pt>
    <dgm:pt modelId="{9784DCAB-DEE8-4EBE-9F6D-7C08799AEA43}" type="pres">
      <dgm:prSet presAssocID="{96ED6E68-0179-40E7-B78A-17FD1D41A29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560352C-EA69-4C4A-BDC6-C4EBA8CF6070}" type="pres">
      <dgm:prSet presAssocID="{96ED6E68-0179-40E7-B78A-17FD1D41A29D}" presName="spaceRect" presStyleCnt="0"/>
      <dgm:spPr/>
    </dgm:pt>
    <dgm:pt modelId="{EAB70A0E-F655-4FD8-97B4-6B18BE0B8817}" type="pres">
      <dgm:prSet presAssocID="{96ED6E68-0179-40E7-B78A-17FD1D41A29D}" presName="textRect" presStyleLbl="revTx" presStyleIdx="2" presStyleCnt="5">
        <dgm:presLayoutVars>
          <dgm:chMax val="1"/>
          <dgm:chPref val="1"/>
        </dgm:presLayoutVars>
      </dgm:prSet>
      <dgm:spPr/>
    </dgm:pt>
    <dgm:pt modelId="{D06EC181-2FA3-4D25-BB07-AD994669DB7F}" type="pres">
      <dgm:prSet presAssocID="{F82CAAAD-095E-4426-99CC-22A6BDB3313A}" presName="sibTrans" presStyleCnt="0"/>
      <dgm:spPr/>
    </dgm:pt>
    <dgm:pt modelId="{E147BCF3-D690-4A45-9649-11525C6CBEBE}" type="pres">
      <dgm:prSet presAssocID="{AC5A7367-9C35-4A82-8BC3-FF739818F1F1}" presName="compNode" presStyleCnt="0"/>
      <dgm:spPr/>
    </dgm:pt>
    <dgm:pt modelId="{B03CE23A-5443-4B2E-AB41-5F24388501E3}" type="pres">
      <dgm:prSet presAssocID="{AC5A7367-9C35-4A82-8BC3-FF739818F1F1}" presName="iconBgRect" presStyleLbl="bgShp" presStyleIdx="3" presStyleCnt="5"/>
      <dgm:spPr/>
    </dgm:pt>
    <dgm:pt modelId="{0102E601-C22C-465E-8069-3BCDF2CBE0A5}" type="pres">
      <dgm:prSet presAssocID="{AC5A7367-9C35-4A82-8BC3-FF739818F1F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EA53B866-36F4-4B12-B4B6-86988E3662FB}" type="pres">
      <dgm:prSet presAssocID="{AC5A7367-9C35-4A82-8BC3-FF739818F1F1}" presName="spaceRect" presStyleCnt="0"/>
      <dgm:spPr/>
    </dgm:pt>
    <dgm:pt modelId="{E3BF4385-5D7E-434D-B2BA-CCFC78F90CE2}" type="pres">
      <dgm:prSet presAssocID="{AC5A7367-9C35-4A82-8BC3-FF739818F1F1}" presName="textRect" presStyleLbl="revTx" presStyleIdx="3" presStyleCnt="5">
        <dgm:presLayoutVars>
          <dgm:chMax val="1"/>
          <dgm:chPref val="1"/>
        </dgm:presLayoutVars>
      </dgm:prSet>
      <dgm:spPr/>
    </dgm:pt>
    <dgm:pt modelId="{6975D64A-5284-4057-99E4-16EC204FFB6F}" type="pres">
      <dgm:prSet presAssocID="{99CF9602-A3E8-4DA1-8F84-74E22DC4C59B}" presName="sibTrans" presStyleCnt="0"/>
      <dgm:spPr/>
    </dgm:pt>
    <dgm:pt modelId="{E6BB4AA0-D944-47A2-8B83-AACF826FE6DE}" type="pres">
      <dgm:prSet presAssocID="{3B5B86EA-FA1C-4CEB-AB41-037B2A2F39C2}" presName="compNode" presStyleCnt="0"/>
      <dgm:spPr/>
    </dgm:pt>
    <dgm:pt modelId="{E63B8B32-1D09-4024-BB61-EB949448A9E3}" type="pres">
      <dgm:prSet presAssocID="{3B5B86EA-FA1C-4CEB-AB41-037B2A2F39C2}" presName="iconBgRect" presStyleLbl="bgShp" presStyleIdx="4" presStyleCnt="5"/>
      <dgm:spPr/>
    </dgm:pt>
    <dgm:pt modelId="{4D284052-BB8B-488E-BE10-5F19AD85469C}" type="pres">
      <dgm:prSet presAssocID="{3B5B86EA-FA1C-4CEB-AB41-037B2A2F39C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4B7DDD5-BB91-48F0-8797-11CE2F0A525A}" type="pres">
      <dgm:prSet presAssocID="{3B5B86EA-FA1C-4CEB-AB41-037B2A2F39C2}" presName="spaceRect" presStyleCnt="0"/>
      <dgm:spPr/>
    </dgm:pt>
    <dgm:pt modelId="{CCB22078-D29B-47D6-8C0C-9203E51A9C8F}" type="pres">
      <dgm:prSet presAssocID="{3B5B86EA-FA1C-4CEB-AB41-037B2A2F39C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ADCC70D-230B-49CA-9D6B-E14B2DA24EB0}" srcId="{41376F95-730E-4DA6-9625-EE5BB5D7709E}" destId="{37144056-84D6-4643-A38F-A944B3F1CEDA}" srcOrd="1" destOrd="0" parTransId="{F4366CDC-866B-4DDC-8E9A-FEDEE8E12C08}" sibTransId="{26112AB4-C9D1-43DD-A4B6-6E1C08F20F82}"/>
    <dgm:cxn modelId="{776EFB0D-1950-4406-886E-C98305687AFC}" srcId="{41376F95-730E-4DA6-9625-EE5BB5D7709E}" destId="{96ED6E68-0179-40E7-B78A-17FD1D41A29D}" srcOrd="2" destOrd="0" parTransId="{933D121D-4228-4684-8BD5-057EE00FCCFE}" sibTransId="{F82CAAAD-095E-4426-99CC-22A6BDB3313A}"/>
    <dgm:cxn modelId="{C2020E1C-7845-4E3F-A978-2320CDE50D06}" type="presOf" srcId="{3B5B86EA-FA1C-4CEB-AB41-037B2A2F39C2}" destId="{CCB22078-D29B-47D6-8C0C-9203E51A9C8F}" srcOrd="0" destOrd="0" presId="urn:microsoft.com/office/officeart/2018/5/layout/IconCircleLabelList"/>
    <dgm:cxn modelId="{D09B9A2D-E22F-4075-B6CC-49102C6D1765}" type="presOf" srcId="{37144056-84D6-4643-A38F-A944B3F1CEDA}" destId="{AB05074A-6DF8-41EC-9819-8AFF85EC18E1}" srcOrd="0" destOrd="0" presId="urn:microsoft.com/office/officeart/2018/5/layout/IconCircleLabelList"/>
    <dgm:cxn modelId="{D1760545-29E4-4115-96E0-FFBEE1E5C3BC}" type="presOf" srcId="{41376F95-730E-4DA6-9625-EE5BB5D7709E}" destId="{B9A0730A-2E45-458D-8DF4-53A7BCE11FA1}" srcOrd="0" destOrd="0" presId="urn:microsoft.com/office/officeart/2018/5/layout/IconCircleLabelList"/>
    <dgm:cxn modelId="{985B2E79-2496-457F-9808-B5563B150318}" type="presOf" srcId="{96ED6E68-0179-40E7-B78A-17FD1D41A29D}" destId="{EAB70A0E-F655-4FD8-97B4-6B18BE0B8817}" srcOrd="0" destOrd="0" presId="urn:microsoft.com/office/officeart/2018/5/layout/IconCircleLabelList"/>
    <dgm:cxn modelId="{18A40E89-E8E0-49D6-B37C-B200FB90904C}" srcId="{41376F95-730E-4DA6-9625-EE5BB5D7709E}" destId="{AC5A7367-9C35-4A82-8BC3-FF739818F1F1}" srcOrd="3" destOrd="0" parTransId="{F8B321A5-9EEC-47FE-AA60-E4A992B20802}" sibTransId="{99CF9602-A3E8-4DA1-8F84-74E22DC4C59B}"/>
    <dgm:cxn modelId="{A9958A94-D3DB-4A75-A684-FA9EECD0D08E}" type="presOf" srcId="{AC5A7367-9C35-4A82-8BC3-FF739818F1F1}" destId="{E3BF4385-5D7E-434D-B2BA-CCFC78F90CE2}" srcOrd="0" destOrd="0" presId="urn:microsoft.com/office/officeart/2018/5/layout/IconCircleLabelList"/>
    <dgm:cxn modelId="{424132BF-C4A1-42C9-A108-8D6953CD8637}" type="presOf" srcId="{85D6C860-AF93-4137-B929-082F9ACB317E}" destId="{589C2526-4EF6-4C8B-B014-7C4F1BABBA1F}" srcOrd="0" destOrd="0" presId="urn:microsoft.com/office/officeart/2018/5/layout/IconCircleLabelList"/>
    <dgm:cxn modelId="{89C848DF-D7D4-41EB-B8BF-EC61DB3EF6DD}" srcId="{41376F95-730E-4DA6-9625-EE5BB5D7709E}" destId="{3B5B86EA-FA1C-4CEB-AB41-037B2A2F39C2}" srcOrd="4" destOrd="0" parTransId="{66F2DE52-19EC-4E92-A5A3-FDE0D0BF9076}" sibTransId="{A79405F7-7ECE-4AE5-A5E7-9A38D59A37F5}"/>
    <dgm:cxn modelId="{0BCE83F3-2B3A-4D92-AF43-43186C2ECAFE}" srcId="{41376F95-730E-4DA6-9625-EE5BB5D7709E}" destId="{85D6C860-AF93-4137-B929-082F9ACB317E}" srcOrd="0" destOrd="0" parTransId="{9078F143-7D18-4886-8BC9-2CF792736AF2}" sibTransId="{4F7E6EE1-89CF-4582-B4DB-9007AA74282E}"/>
    <dgm:cxn modelId="{0DF60E91-BE02-4CB9-813D-7D3D1CCA1206}" type="presParOf" srcId="{B9A0730A-2E45-458D-8DF4-53A7BCE11FA1}" destId="{1D2D8077-CB09-411D-A350-8DA3465E933E}" srcOrd="0" destOrd="0" presId="urn:microsoft.com/office/officeart/2018/5/layout/IconCircleLabelList"/>
    <dgm:cxn modelId="{5F992E0E-D0EE-4055-8857-CCC4C866DCCE}" type="presParOf" srcId="{1D2D8077-CB09-411D-A350-8DA3465E933E}" destId="{D0EFB413-52F4-4024-B596-56FC57F6F06E}" srcOrd="0" destOrd="0" presId="urn:microsoft.com/office/officeart/2018/5/layout/IconCircleLabelList"/>
    <dgm:cxn modelId="{6F7DF0EA-4BF2-4153-9A06-0D278761E4E2}" type="presParOf" srcId="{1D2D8077-CB09-411D-A350-8DA3465E933E}" destId="{C45FE07D-A357-4BE1-BC21-B3BAA5D1D3C3}" srcOrd="1" destOrd="0" presId="urn:microsoft.com/office/officeart/2018/5/layout/IconCircleLabelList"/>
    <dgm:cxn modelId="{0A16D317-C9B1-4ABE-8E57-262092685216}" type="presParOf" srcId="{1D2D8077-CB09-411D-A350-8DA3465E933E}" destId="{89AC0749-7D34-43A6-894D-C874168F66B6}" srcOrd="2" destOrd="0" presId="urn:microsoft.com/office/officeart/2018/5/layout/IconCircleLabelList"/>
    <dgm:cxn modelId="{2B5A1658-7E43-4B05-9385-880B8A12BCBC}" type="presParOf" srcId="{1D2D8077-CB09-411D-A350-8DA3465E933E}" destId="{589C2526-4EF6-4C8B-B014-7C4F1BABBA1F}" srcOrd="3" destOrd="0" presId="urn:microsoft.com/office/officeart/2018/5/layout/IconCircleLabelList"/>
    <dgm:cxn modelId="{C4774A68-9CF1-4C64-B627-7C338C148412}" type="presParOf" srcId="{B9A0730A-2E45-458D-8DF4-53A7BCE11FA1}" destId="{FF8D096A-8F40-4393-9402-135BF9070E29}" srcOrd="1" destOrd="0" presId="urn:microsoft.com/office/officeart/2018/5/layout/IconCircleLabelList"/>
    <dgm:cxn modelId="{47746339-E645-4A22-854B-0024EF3E751F}" type="presParOf" srcId="{B9A0730A-2E45-458D-8DF4-53A7BCE11FA1}" destId="{54928276-F2AC-4C5F-B657-A64AA95B71DA}" srcOrd="2" destOrd="0" presId="urn:microsoft.com/office/officeart/2018/5/layout/IconCircleLabelList"/>
    <dgm:cxn modelId="{F680DE55-1316-4AB1-BB09-3DD7ABEBEB2A}" type="presParOf" srcId="{54928276-F2AC-4C5F-B657-A64AA95B71DA}" destId="{9EDB2119-C8F2-4AF0-A0DD-106039A1837D}" srcOrd="0" destOrd="0" presId="urn:microsoft.com/office/officeart/2018/5/layout/IconCircleLabelList"/>
    <dgm:cxn modelId="{01BCEA88-0412-402E-84B5-C06CA5209AD7}" type="presParOf" srcId="{54928276-F2AC-4C5F-B657-A64AA95B71DA}" destId="{EE421BBB-7E1D-4A4F-946E-DE0AE3CED76C}" srcOrd="1" destOrd="0" presId="urn:microsoft.com/office/officeart/2018/5/layout/IconCircleLabelList"/>
    <dgm:cxn modelId="{F5A06C55-DE69-4AF8-8B94-68698623ED5C}" type="presParOf" srcId="{54928276-F2AC-4C5F-B657-A64AA95B71DA}" destId="{4028743D-F8E7-41A0-81B1-3B49B3BEF6ED}" srcOrd="2" destOrd="0" presId="urn:microsoft.com/office/officeart/2018/5/layout/IconCircleLabelList"/>
    <dgm:cxn modelId="{B58DC324-1DA4-4E9D-A75C-16E5251F3CA3}" type="presParOf" srcId="{54928276-F2AC-4C5F-B657-A64AA95B71DA}" destId="{AB05074A-6DF8-41EC-9819-8AFF85EC18E1}" srcOrd="3" destOrd="0" presId="urn:microsoft.com/office/officeart/2018/5/layout/IconCircleLabelList"/>
    <dgm:cxn modelId="{050B36BA-49EA-4221-8E1B-5895FA235A09}" type="presParOf" srcId="{B9A0730A-2E45-458D-8DF4-53A7BCE11FA1}" destId="{146F1E6B-14D5-46C2-8A90-519E0EC61613}" srcOrd="3" destOrd="0" presId="urn:microsoft.com/office/officeart/2018/5/layout/IconCircleLabelList"/>
    <dgm:cxn modelId="{D90B4160-8C1B-4A61-BE94-931606416EF8}" type="presParOf" srcId="{B9A0730A-2E45-458D-8DF4-53A7BCE11FA1}" destId="{B9BCF4A4-83E1-47BC-A916-F0F1B4737080}" srcOrd="4" destOrd="0" presId="urn:microsoft.com/office/officeart/2018/5/layout/IconCircleLabelList"/>
    <dgm:cxn modelId="{240391E2-D39E-478E-A5D3-AA486826BDCF}" type="presParOf" srcId="{B9BCF4A4-83E1-47BC-A916-F0F1B4737080}" destId="{217F2115-F76D-4C79-B7A1-6AC29B7A736A}" srcOrd="0" destOrd="0" presId="urn:microsoft.com/office/officeart/2018/5/layout/IconCircleLabelList"/>
    <dgm:cxn modelId="{BFA847E3-BCAE-4AC4-84F2-13D2A0AB45FC}" type="presParOf" srcId="{B9BCF4A4-83E1-47BC-A916-F0F1B4737080}" destId="{9784DCAB-DEE8-4EBE-9F6D-7C08799AEA43}" srcOrd="1" destOrd="0" presId="urn:microsoft.com/office/officeart/2018/5/layout/IconCircleLabelList"/>
    <dgm:cxn modelId="{240A6F32-24CA-4266-8FEB-590F8189B81A}" type="presParOf" srcId="{B9BCF4A4-83E1-47BC-A916-F0F1B4737080}" destId="{A560352C-EA69-4C4A-BDC6-C4EBA8CF6070}" srcOrd="2" destOrd="0" presId="urn:microsoft.com/office/officeart/2018/5/layout/IconCircleLabelList"/>
    <dgm:cxn modelId="{1088BFCF-2460-46A2-B633-A688BD57E7F5}" type="presParOf" srcId="{B9BCF4A4-83E1-47BC-A916-F0F1B4737080}" destId="{EAB70A0E-F655-4FD8-97B4-6B18BE0B8817}" srcOrd="3" destOrd="0" presId="urn:microsoft.com/office/officeart/2018/5/layout/IconCircleLabelList"/>
    <dgm:cxn modelId="{1AFA00DC-7D0A-4B6E-8B17-17B9D23AE950}" type="presParOf" srcId="{B9A0730A-2E45-458D-8DF4-53A7BCE11FA1}" destId="{D06EC181-2FA3-4D25-BB07-AD994669DB7F}" srcOrd="5" destOrd="0" presId="urn:microsoft.com/office/officeart/2018/5/layout/IconCircleLabelList"/>
    <dgm:cxn modelId="{D0172073-E782-4DF6-93F5-4AAD785EDF86}" type="presParOf" srcId="{B9A0730A-2E45-458D-8DF4-53A7BCE11FA1}" destId="{E147BCF3-D690-4A45-9649-11525C6CBEBE}" srcOrd="6" destOrd="0" presId="urn:microsoft.com/office/officeart/2018/5/layout/IconCircleLabelList"/>
    <dgm:cxn modelId="{B68F94E2-5F29-40F5-B402-87F4112A8663}" type="presParOf" srcId="{E147BCF3-D690-4A45-9649-11525C6CBEBE}" destId="{B03CE23A-5443-4B2E-AB41-5F24388501E3}" srcOrd="0" destOrd="0" presId="urn:microsoft.com/office/officeart/2018/5/layout/IconCircleLabelList"/>
    <dgm:cxn modelId="{C7CD49C2-3BEC-42D7-8B99-853126814E88}" type="presParOf" srcId="{E147BCF3-D690-4A45-9649-11525C6CBEBE}" destId="{0102E601-C22C-465E-8069-3BCDF2CBE0A5}" srcOrd="1" destOrd="0" presId="urn:microsoft.com/office/officeart/2018/5/layout/IconCircleLabelList"/>
    <dgm:cxn modelId="{D7BDA0AC-083D-437C-A966-8DE97B784C37}" type="presParOf" srcId="{E147BCF3-D690-4A45-9649-11525C6CBEBE}" destId="{EA53B866-36F4-4B12-B4B6-86988E3662FB}" srcOrd="2" destOrd="0" presId="urn:microsoft.com/office/officeart/2018/5/layout/IconCircleLabelList"/>
    <dgm:cxn modelId="{CB6FEA57-8AAE-4DD6-A298-F59CA7C63AA5}" type="presParOf" srcId="{E147BCF3-D690-4A45-9649-11525C6CBEBE}" destId="{E3BF4385-5D7E-434D-B2BA-CCFC78F90CE2}" srcOrd="3" destOrd="0" presId="urn:microsoft.com/office/officeart/2018/5/layout/IconCircleLabelList"/>
    <dgm:cxn modelId="{2B50BA9A-9708-475C-96EC-CF38ED616B1C}" type="presParOf" srcId="{B9A0730A-2E45-458D-8DF4-53A7BCE11FA1}" destId="{6975D64A-5284-4057-99E4-16EC204FFB6F}" srcOrd="7" destOrd="0" presId="urn:microsoft.com/office/officeart/2018/5/layout/IconCircleLabelList"/>
    <dgm:cxn modelId="{9D2A2C2A-0419-4270-9057-DBFD32D22878}" type="presParOf" srcId="{B9A0730A-2E45-458D-8DF4-53A7BCE11FA1}" destId="{E6BB4AA0-D944-47A2-8B83-AACF826FE6DE}" srcOrd="8" destOrd="0" presId="urn:microsoft.com/office/officeart/2018/5/layout/IconCircleLabelList"/>
    <dgm:cxn modelId="{93419A3A-7D6C-4A30-8005-01114C7882DA}" type="presParOf" srcId="{E6BB4AA0-D944-47A2-8B83-AACF826FE6DE}" destId="{E63B8B32-1D09-4024-BB61-EB949448A9E3}" srcOrd="0" destOrd="0" presId="urn:microsoft.com/office/officeart/2018/5/layout/IconCircleLabelList"/>
    <dgm:cxn modelId="{ABE5CB15-1F44-4817-B936-FA9F1529C5C5}" type="presParOf" srcId="{E6BB4AA0-D944-47A2-8B83-AACF826FE6DE}" destId="{4D284052-BB8B-488E-BE10-5F19AD85469C}" srcOrd="1" destOrd="0" presId="urn:microsoft.com/office/officeart/2018/5/layout/IconCircleLabelList"/>
    <dgm:cxn modelId="{57A9E2BC-133E-4E57-83FE-9C87A3C30F26}" type="presParOf" srcId="{E6BB4AA0-D944-47A2-8B83-AACF826FE6DE}" destId="{F4B7DDD5-BB91-48F0-8797-11CE2F0A525A}" srcOrd="2" destOrd="0" presId="urn:microsoft.com/office/officeart/2018/5/layout/IconCircleLabelList"/>
    <dgm:cxn modelId="{2D0C1D9F-F6E5-4316-8B7D-845459BA8626}" type="presParOf" srcId="{E6BB4AA0-D944-47A2-8B83-AACF826FE6DE}" destId="{CCB22078-D29B-47D6-8C0C-9203E51A9C8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FE4CF-FB80-468C-BD81-4A818D391A32}">
      <dsp:nvSpPr>
        <dsp:cNvPr id="0" name=""/>
        <dsp:cNvSpPr/>
      </dsp:nvSpPr>
      <dsp:spPr>
        <a:xfrm>
          <a:off x="3044" y="176440"/>
          <a:ext cx="2968362" cy="9155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Imports provide potential new students to the recruitment pool</a:t>
          </a:r>
        </a:p>
      </dsp:txBody>
      <dsp:txXfrm>
        <a:off x="3044" y="176440"/>
        <a:ext cx="2968362" cy="915586"/>
      </dsp:txXfrm>
    </dsp:sp>
    <dsp:sp modelId="{D5E4C6A5-F1DB-437C-955A-9C8CBA2CD4D8}">
      <dsp:nvSpPr>
        <dsp:cNvPr id="0" name=""/>
        <dsp:cNvSpPr/>
      </dsp:nvSpPr>
      <dsp:spPr>
        <a:xfrm>
          <a:off x="3044" y="1092027"/>
          <a:ext cx="2968362" cy="18281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Share the student information with Admissions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Update Financial Aid when you award any Tuition Exchange scholarships</a:t>
          </a:r>
        </a:p>
      </dsp:txBody>
      <dsp:txXfrm>
        <a:off x="3044" y="1092027"/>
        <a:ext cx="2968362" cy="1828169"/>
      </dsp:txXfrm>
    </dsp:sp>
    <dsp:sp modelId="{3363E429-96EB-4B54-940B-FF971931D31D}">
      <dsp:nvSpPr>
        <dsp:cNvPr id="0" name=""/>
        <dsp:cNvSpPr/>
      </dsp:nvSpPr>
      <dsp:spPr>
        <a:xfrm>
          <a:off x="3386978" y="176440"/>
          <a:ext cx="2968362" cy="915586"/>
        </a:xfrm>
        <a:prstGeom prst="rect">
          <a:avLst/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 w="15875" cap="rnd" cmpd="sng" algn="ctr">
          <a:solidFill>
            <a:schemeClr val="accent2">
              <a:hueOff val="-1796981"/>
              <a:satOff val="12361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Exports provide scholarship opportunities to employee families</a:t>
          </a:r>
        </a:p>
      </dsp:txBody>
      <dsp:txXfrm>
        <a:off x="3386978" y="176440"/>
        <a:ext cx="2968362" cy="915586"/>
      </dsp:txXfrm>
    </dsp:sp>
    <dsp:sp modelId="{2D16646A-FA67-449B-856F-0E0E360D0AA6}">
      <dsp:nvSpPr>
        <dsp:cNvPr id="0" name=""/>
        <dsp:cNvSpPr/>
      </dsp:nvSpPr>
      <dsp:spPr>
        <a:xfrm>
          <a:off x="3386978" y="1092027"/>
          <a:ext cx="2968362" cy="1828169"/>
        </a:xfrm>
        <a:prstGeom prst="rect">
          <a:avLst/>
        </a:prstGeom>
        <a:solidFill>
          <a:schemeClr val="accent2">
            <a:tint val="40000"/>
            <a:alpha val="90000"/>
            <a:hueOff val="-2262220"/>
            <a:satOff val="12987"/>
            <a:lumOff val="857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2262220"/>
              <a:satOff val="12987"/>
              <a:lumOff val="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Promote your TE scholarship program effectively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 provides you examples and materials</a:t>
          </a:r>
        </a:p>
      </dsp:txBody>
      <dsp:txXfrm>
        <a:off x="3386978" y="1092027"/>
        <a:ext cx="2968362" cy="1828169"/>
      </dsp:txXfrm>
    </dsp:sp>
    <dsp:sp modelId="{3875B7A4-C14A-4C42-B41F-ACF06F93753F}">
      <dsp:nvSpPr>
        <dsp:cNvPr id="0" name=""/>
        <dsp:cNvSpPr/>
      </dsp:nvSpPr>
      <dsp:spPr>
        <a:xfrm>
          <a:off x="6770911" y="176440"/>
          <a:ext cx="2968362" cy="915586"/>
        </a:xfrm>
        <a:prstGeom prst="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Funding of the TE scholarships</a:t>
          </a:r>
        </a:p>
      </dsp:txBody>
      <dsp:txXfrm>
        <a:off x="6770911" y="176440"/>
        <a:ext cx="2968362" cy="915586"/>
      </dsp:txXfrm>
    </dsp:sp>
    <dsp:sp modelId="{15DE1226-8DB8-4C72-8CAA-894952474787}">
      <dsp:nvSpPr>
        <dsp:cNvPr id="0" name=""/>
        <dsp:cNvSpPr/>
      </dsp:nvSpPr>
      <dsp:spPr>
        <a:xfrm>
          <a:off x="6770911" y="1092027"/>
          <a:ext cx="2968362" cy="1828169"/>
        </a:xfrm>
        <a:prstGeom prst="rect">
          <a:avLst/>
        </a:prstGeom>
        <a:solidFill>
          <a:schemeClr val="accent2">
            <a:tint val="40000"/>
            <a:alpha val="90000"/>
            <a:hueOff val="-4524440"/>
            <a:satOff val="25974"/>
            <a:lumOff val="171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4524440"/>
              <a:satOff val="25974"/>
              <a:lumOff val="1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Import institution funds the award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Export school pays the Participation fee</a:t>
          </a:r>
        </a:p>
      </dsp:txBody>
      <dsp:txXfrm>
        <a:off x="6770911" y="1092027"/>
        <a:ext cx="2968362" cy="1828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CEBDC-94F9-484A-BA2D-2FE30ADADE7E}">
      <dsp:nvSpPr>
        <dsp:cNvPr id="0" name=""/>
        <dsp:cNvSpPr/>
      </dsp:nvSpPr>
      <dsp:spPr>
        <a:xfrm>
          <a:off x="693737" y="0"/>
          <a:ext cx="5105400" cy="51054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366E9-919B-4281-A4E7-F44C14626D77}">
      <dsp:nvSpPr>
        <dsp:cNvPr id="0" name=""/>
        <dsp:cNvSpPr/>
      </dsp:nvSpPr>
      <dsp:spPr>
        <a:xfrm>
          <a:off x="1178750" y="485013"/>
          <a:ext cx="1991106" cy="1991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website includes a 9 minute how to video for families</a:t>
          </a:r>
        </a:p>
      </dsp:txBody>
      <dsp:txXfrm>
        <a:off x="1275948" y="582211"/>
        <a:ext cx="1796710" cy="1796710"/>
      </dsp:txXfrm>
    </dsp:sp>
    <dsp:sp modelId="{478BC604-AFE9-424F-B84D-83ADAAA9DE49}">
      <dsp:nvSpPr>
        <dsp:cNvPr id="0" name=""/>
        <dsp:cNvSpPr/>
      </dsp:nvSpPr>
      <dsp:spPr>
        <a:xfrm>
          <a:off x="3323018" y="485013"/>
          <a:ext cx="1991106" cy="1991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special how to webcast is available to you inside the TELO ONLY Resource portal</a:t>
          </a:r>
        </a:p>
      </dsp:txBody>
      <dsp:txXfrm>
        <a:off x="3420216" y="582211"/>
        <a:ext cx="1796710" cy="1796710"/>
      </dsp:txXfrm>
    </dsp:sp>
    <dsp:sp modelId="{607BB1A1-BEF7-46AD-9B9B-2D2E3C7DE5E1}">
      <dsp:nvSpPr>
        <dsp:cNvPr id="0" name=""/>
        <dsp:cNvSpPr/>
      </dsp:nvSpPr>
      <dsp:spPr>
        <a:xfrm>
          <a:off x="1178750" y="2629281"/>
          <a:ext cx="1991106" cy="1991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Don’t be afraid – use this excellent tool</a:t>
          </a:r>
        </a:p>
      </dsp:txBody>
      <dsp:txXfrm>
        <a:off x="1275948" y="2726479"/>
        <a:ext cx="1796710" cy="1796710"/>
      </dsp:txXfrm>
    </dsp:sp>
    <dsp:sp modelId="{2F21CD7D-564E-4F3F-A7C9-61B27FAE4580}">
      <dsp:nvSpPr>
        <dsp:cNvPr id="0" name=""/>
        <dsp:cNvSpPr/>
      </dsp:nvSpPr>
      <dsp:spPr>
        <a:xfrm>
          <a:off x="3323018" y="2629281"/>
          <a:ext cx="1991106" cy="1991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data entry or inability to read the applicants chicken scratch </a:t>
          </a:r>
        </a:p>
      </dsp:txBody>
      <dsp:txXfrm>
        <a:off x="3420216" y="2726479"/>
        <a:ext cx="1796710" cy="1796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FB413-52F4-4024-B596-56FC57F6F06E}">
      <dsp:nvSpPr>
        <dsp:cNvPr id="0" name=""/>
        <dsp:cNvSpPr/>
      </dsp:nvSpPr>
      <dsp:spPr>
        <a:xfrm>
          <a:off x="497850" y="575407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5FE07D-A357-4BE1-BC21-B3BAA5D1D3C3}">
      <dsp:nvSpPr>
        <dsp:cNvPr id="0" name=""/>
        <dsp:cNvSpPr/>
      </dsp:nvSpPr>
      <dsp:spPr>
        <a:xfrm>
          <a:off x="731850" y="80940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9C2526-4EF6-4C8B-B014-7C4F1BABBA1F}">
      <dsp:nvSpPr>
        <dsp:cNvPr id="0" name=""/>
        <dsp:cNvSpPr/>
      </dsp:nvSpPr>
      <dsp:spPr>
        <a:xfrm>
          <a:off x="146850" y="201540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101 – TELO basics – new TELO Training</a:t>
          </a:r>
        </a:p>
      </dsp:txBody>
      <dsp:txXfrm>
        <a:off x="146850" y="2015408"/>
        <a:ext cx="1800000" cy="720000"/>
      </dsp:txXfrm>
    </dsp:sp>
    <dsp:sp modelId="{9EDB2119-C8F2-4AF0-A0DD-106039A1837D}">
      <dsp:nvSpPr>
        <dsp:cNvPr id="0" name=""/>
        <dsp:cNvSpPr/>
      </dsp:nvSpPr>
      <dsp:spPr>
        <a:xfrm>
          <a:off x="2612850" y="575407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421BBB-7E1D-4A4F-946E-DE0AE3CED76C}">
      <dsp:nvSpPr>
        <dsp:cNvPr id="0" name=""/>
        <dsp:cNvSpPr/>
      </dsp:nvSpPr>
      <dsp:spPr>
        <a:xfrm>
          <a:off x="2846850" y="80940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05074A-6DF8-41EC-9819-8AFF85EC18E1}">
      <dsp:nvSpPr>
        <dsp:cNvPr id="0" name=""/>
        <dsp:cNvSpPr/>
      </dsp:nvSpPr>
      <dsp:spPr>
        <a:xfrm>
          <a:off x="2261850" y="201540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102 – TELO website navigation, application approval and FERPA</a:t>
          </a:r>
        </a:p>
      </dsp:txBody>
      <dsp:txXfrm>
        <a:off x="2261850" y="2015408"/>
        <a:ext cx="1800000" cy="720000"/>
      </dsp:txXfrm>
    </dsp:sp>
    <dsp:sp modelId="{217F2115-F76D-4C79-B7A1-6AC29B7A736A}">
      <dsp:nvSpPr>
        <dsp:cNvPr id="0" name=""/>
        <dsp:cNvSpPr/>
      </dsp:nvSpPr>
      <dsp:spPr>
        <a:xfrm>
          <a:off x="4727850" y="575407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4DCAB-DEE8-4EBE-9F6D-7C08799AEA43}">
      <dsp:nvSpPr>
        <dsp:cNvPr id="0" name=""/>
        <dsp:cNvSpPr/>
      </dsp:nvSpPr>
      <dsp:spPr>
        <a:xfrm>
          <a:off x="4961850" y="80940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B70A0E-F655-4FD8-97B4-6B18BE0B8817}">
      <dsp:nvSpPr>
        <dsp:cNvPr id="0" name=""/>
        <dsp:cNvSpPr/>
      </dsp:nvSpPr>
      <dsp:spPr>
        <a:xfrm>
          <a:off x="4376850" y="201540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103 – TELO guidelines, yield and capacity</a:t>
          </a:r>
        </a:p>
      </dsp:txBody>
      <dsp:txXfrm>
        <a:off x="4376850" y="2015408"/>
        <a:ext cx="1800000" cy="720000"/>
      </dsp:txXfrm>
    </dsp:sp>
    <dsp:sp modelId="{B03CE23A-5443-4B2E-AB41-5F24388501E3}">
      <dsp:nvSpPr>
        <dsp:cNvPr id="0" name=""/>
        <dsp:cNvSpPr/>
      </dsp:nvSpPr>
      <dsp:spPr>
        <a:xfrm>
          <a:off x="6842850" y="575407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02E601-C22C-465E-8069-3BCDF2CBE0A5}">
      <dsp:nvSpPr>
        <dsp:cNvPr id="0" name=""/>
        <dsp:cNvSpPr/>
      </dsp:nvSpPr>
      <dsp:spPr>
        <a:xfrm>
          <a:off x="7076850" y="80940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F4385-5D7E-434D-B2BA-CCFC78F90CE2}">
      <dsp:nvSpPr>
        <dsp:cNvPr id="0" name=""/>
        <dsp:cNvSpPr/>
      </dsp:nvSpPr>
      <dsp:spPr>
        <a:xfrm>
          <a:off x="6491850" y="201540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104 (f) – TELO Mandatory Enrollment Report Training – July, August and September only</a:t>
          </a:r>
        </a:p>
      </dsp:txBody>
      <dsp:txXfrm>
        <a:off x="6491850" y="2015408"/>
        <a:ext cx="1800000" cy="720000"/>
      </dsp:txXfrm>
    </dsp:sp>
    <dsp:sp modelId="{E63B8B32-1D09-4024-BB61-EB949448A9E3}">
      <dsp:nvSpPr>
        <dsp:cNvPr id="0" name=""/>
        <dsp:cNvSpPr/>
      </dsp:nvSpPr>
      <dsp:spPr>
        <a:xfrm>
          <a:off x="8957850" y="575407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284052-BB8B-488E-BE10-5F19AD85469C}">
      <dsp:nvSpPr>
        <dsp:cNvPr id="0" name=""/>
        <dsp:cNvSpPr/>
      </dsp:nvSpPr>
      <dsp:spPr>
        <a:xfrm>
          <a:off x="9191850" y="80940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B22078-D29B-47D6-8C0C-9203E51A9C8F}">
      <dsp:nvSpPr>
        <dsp:cNvPr id="0" name=""/>
        <dsp:cNvSpPr/>
      </dsp:nvSpPr>
      <dsp:spPr>
        <a:xfrm>
          <a:off x="8606850" y="201540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104 (s) – Import Verification Training – April only</a:t>
          </a:r>
        </a:p>
      </dsp:txBody>
      <dsp:txXfrm>
        <a:off x="8606850" y="2015408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7D58BA5-B5C8-425A-8B80-32C7B7AA1AAE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9A69826-8B3C-4AB2-A409-7658CEAF5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7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0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8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2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7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14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90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1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2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42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71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0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45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11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38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31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6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0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3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5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7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7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20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5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7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5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3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3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4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7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0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6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4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4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7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3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9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01/08/2020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6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socmedsean.com/social-networking-policies-balancing-collective-wisdom-with-individual-stupidity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minolasdepetroleo.com/2015/03/el-mito-de-los-5-venenos-blancos-iii_13.html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flickr.com/photos/rosasay/294904563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REPLY@tuitionexchange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b.cu-portland.edu/Academic+Transcripts" TargetMode="External"/><Relationship Id="rId5" Type="http://schemas.openxmlformats.org/officeDocument/2006/relationships/hyperlink" Target="https://commons.wikimedia.org/wiki/File:College_Transcripts_Enclosed_Envelope_2014-11-28_1417195976.jpg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vimeo.com/1425159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ELO@tuitionexchange.org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221352/lottery-balls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25A9FA-1A3C-4282-A8DD-0A850AC0A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405" y="1396180"/>
            <a:ext cx="6698127" cy="384257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Tuition Exchange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7DC93-1C24-4BE2-A701-2F74B87D2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1396180"/>
            <a:ext cx="2531516" cy="384256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Janet Dodson and Bob Shorb, Spring,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A4203-CE2E-43F2-A599-B6D6F103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4066E-7CE3-45CA-ABC1-29970601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4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15ADC-0556-4531-8B54-FD20574E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FFFFFF"/>
                </a:solidFill>
              </a:rPr>
              <a:t>TE Handbook is your guide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Summary of TELO Responsibilities </a:t>
            </a:r>
            <a:br>
              <a:rPr lang="en-US" sz="3000" dirty="0">
                <a:solidFill>
                  <a:srgbClr val="FFFFFF"/>
                </a:solidFill>
              </a:rPr>
            </a:br>
            <a:endParaRPr lang="en-US" sz="3000" dirty="0">
              <a:solidFill>
                <a:srgbClr val="FFFFFF"/>
              </a:solidFill>
            </a:endParaRP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08F8-EFDB-4EA4-B66F-18FA15D7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r>
              <a:rPr lang="en-US" sz="2000" dirty="0"/>
              <a:t>To maintain fiduciary compliance with TE Central </a:t>
            </a:r>
          </a:p>
          <a:p>
            <a:r>
              <a:rPr lang="en-US" sz="2000" dirty="0"/>
              <a:t>To create and share equitable and fair TE guidelines</a:t>
            </a:r>
          </a:p>
          <a:p>
            <a:r>
              <a:rPr lang="en-US" sz="2000" dirty="0"/>
              <a:t>To advise eligible employees and their families about the Tuition Exchange program; </a:t>
            </a:r>
          </a:p>
          <a:p>
            <a:r>
              <a:rPr lang="en-US" sz="2000" dirty="0"/>
              <a:t>To certify the eligibility of faculty and staff family members who apply for TE scholarships at other institutions; </a:t>
            </a:r>
          </a:p>
          <a:p>
            <a:r>
              <a:rPr lang="en-US" sz="2000" dirty="0"/>
              <a:t> To re-certify the eligibility of “exports” each academic year;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E4CC5-1244-4917-B364-2FDE9791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B4D75-D0F8-4D05-A4FF-2FE83416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0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6F955-7339-4F31-94D6-A8080B14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FFFFFF"/>
                </a:solidFill>
              </a:rPr>
              <a:t>TE Handout is your guide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Summary of TELO Responsibilities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C4030-2A8E-47B0-B5E3-08A5CD05F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9ECD33"/>
              </a:buClr>
            </a:pPr>
            <a:r>
              <a:rPr lang="en-US" sz="1900" dirty="0"/>
              <a:t>To monitor the eligibility of “imports” each academic year</a:t>
            </a:r>
          </a:p>
          <a:p>
            <a:pPr lvl="0">
              <a:lnSpc>
                <a:spcPct val="90000"/>
              </a:lnSpc>
              <a:buClr>
                <a:srgbClr val="9ECD33"/>
              </a:buClr>
            </a:pPr>
            <a:r>
              <a:rPr lang="en-US" sz="1900" dirty="0"/>
              <a:t>To monitor  “export” and “import” applicants enrollment</a:t>
            </a:r>
          </a:p>
          <a:p>
            <a:pPr lvl="0">
              <a:lnSpc>
                <a:spcPct val="90000"/>
              </a:lnSpc>
              <a:buClr>
                <a:srgbClr val="9ECD33"/>
              </a:buClr>
            </a:pPr>
            <a:r>
              <a:rPr lang="en-US" sz="1900" dirty="0"/>
              <a:t>To maintain a reasonable balance between “exports” and “imports”</a:t>
            </a:r>
          </a:p>
          <a:p>
            <a:pPr lvl="0">
              <a:lnSpc>
                <a:spcPct val="90000"/>
              </a:lnSpc>
              <a:buClr>
                <a:srgbClr val="9ECD33"/>
              </a:buClr>
            </a:pPr>
            <a:r>
              <a:rPr lang="en-US" sz="1900" dirty="0"/>
              <a:t>To comply with limitations and restrictions imposed by Tuition Exchange; </a:t>
            </a:r>
          </a:p>
          <a:p>
            <a:pPr lvl="0">
              <a:lnSpc>
                <a:spcPct val="90000"/>
              </a:lnSpc>
              <a:buClr>
                <a:srgbClr val="9ECD33"/>
              </a:buClr>
            </a:pPr>
            <a:r>
              <a:rPr lang="en-US" sz="1900" dirty="0"/>
              <a:t>To resolve exchange problems with TELOs at other member institutions; </a:t>
            </a:r>
          </a:p>
          <a:p>
            <a:pPr lvl="0">
              <a:lnSpc>
                <a:spcPct val="90000"/>
              </a:lnSpc>
              <a:buClr>
                <a:srgbClr val="9ECD33"/>
              </a:buClr>
            </a:pPr>
            <a:r>
              <a:rPr lang="en-US" sz="1900" dirty="0"/>
              <a:t>To complete the Enrollment report no later than September 30</a:t>
            </a:r>
          </a:p>
          <a:p>
            <a:pPr lvl="0">
              <a:lnSpc>
                <a:spcPct val="90000"/>
              </a:lnSpc>
              <a:buClr>
                <a:srgbClr val="9ECD33"/>
              </a:buClr>
            </a:pPr>
            <a:r>
              <a:rPr lang="en-US" sz="1900" dirty="0"/>
              <a:t>To review and modify as necessary the Enrollment Report throughout the academic year </a:t>
            </a:r>
          </a:p>
          <a:p>
            <a:pPr lvl="0">
              <a:lnSpc>
                <a:spcPct val="90000"/>
              </a:lnSpc>
              <a:buClr>
                <a:srgbClr val="9ECD33"/>
              </a:buClr>
            </a:pPr>
            <a:r>
              <a:rPr lang="en-US" sz="1900" dirty="0"/>
              <a:t>To keep current the TE Mandatory Profile ; and </a:t>
            </a:r>
          </a:p>
          <a:p>
            <a:pPr lvl="0">
              <a:lnSpc>
                <a:spcPct val="90000"/>
              </a:lnSpc>
              <a:buClr>
                <a:srgbClr val="9ECD33"/>
              </a:buClr>
            </a:pPr>
            <a:r>
              <a:rPr lang="en-US" sz="1900" dirty="0"/>
              <a:t>To maintain up-to-date TELO information with TE Central 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E4EC8-867E-4CEA-82CF-89F700FB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6C223-7199-4310-B5D8-4DA4E3AC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4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74BC-95D7-4B01-8B81-5CE516FD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44" y="1733550"/>
            <a:ext cx="3444211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/>
              <a:t> Campus Collaboration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BC6DB3-423E-4CF1-8A7F-F44EA1B04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80472" y="1438490"/>
            <a:ext cx="6268062" cy="380784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1798C-BEB2-46AF-A107-8510650B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CDCC8B-9C95-4C14-AEE1-BB560AEB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1080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3215F-F475-4587-9B81-162B419365DC}"/>
              </a:ext>
            </a:extLst>
          </p:cNvPr>
          <p:cNvSpPr txBox="1"/>
          <p:nvPr/>
        </p:nvSpPr>
        <p:spPr>
          <a:xfrm>
            <a:off x="8845551" y="5046282"/>
            <a:ext cx="27029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socmedsean.com/social-networking-policies-balancing-collective-wisdom-with-individual-stupidi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69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DCF2-6EFC-488A-93A0-457BDFD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1734857"/>
            <a:ext cx="3748088" cy="1884643"/>
          </a:xfrm>
        </p:spPr>
        <p:txBody>
          <a:bodyPr anchor="ctr">
            <a:normAutofit/>
          </a:bodyPr>
          <a:lstStyle/>
          <a:p>
            <a:r>
              <a:rPr lang="en-US" dirty="0"/>
              <a:t>Campus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4EA8-67A4-4E95-A034-69AF9052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sz="2000" dirty="0"/>
              <a:t>Who is involved?  </a:t>
            </a:r>
          </a:p>
          <a:p>
            <a:pPr lvl="1"/>
            <a:r>
              <a:rPr lang="en-US" sz="2000" dirty="0"/>
              <a:t>Enrollment Management – Admissions &amp; Financial Aid</a:t>
            </a:r>
          </a:p>
          <a:p>
            <a:pPr lvl="1"/>
            <a:r>
              <a:rPr lang="en-US" sz="2000" dirty="0"/>
              <a:t>Human Resources – employee relations</a:t>
            </a:r>
          </a:p>
          <a:p>
            <a:pPr lvl="1"/>
            <a:r>
              <a:rPr lang="en-US" sz="2000" dirty="0"/>
              <a:t>Business Office – funding and capacity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4FBF7-8FCC-48E6-BA6F-F5E933F9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3833D-6620-45F1-ABA2-DBE4CD41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2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0C87-175D-49EB-B6DD-1CFF57AA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Campus Collaboration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27BDC44-C4A8-4453-8C6D-2C87D727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Which picture is your TE process most like? 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070AE35-B8D0-4325-919A-77FB6727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370FCD-9C61-4FEB-A40C-80622348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Content Placeholder 4" descr="A close up of a tower&#10;&#10;Description generated with high confidence">
            <a:extLst>
              <a:ext uri="{FF2B5EF4-FFF2-40B4-BE49-F238E27FC236}">
                <a16:creationId xmlns:a16="http://schemas.microsoft.com/office/drawing/2014/main" id="{71545E9C-7915-4B9A-B30D-2A6E544CD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4229" y="1135120"/>
            <a:ext cx="5196897" cy="2494510"/>
          </a:xfrm>
          <a:prstGeom prst="rect">
            <a:avLst/>
          </a:prstGeom>
        </p:spPr>
      </p:pic>
      <p:pic>
        <p:nvPicPr>
          <p:cNvPr id="8" name="Picture 7" descr="A picture containing grass, sky, outdoor, building&#10;&#10;Description generated with very high confidence">
            <a:extLst>
              <a:ext uri="{FF2B5EF4-FFF2-40B4-BE49-F238E27FC236}">
                <a16:creationId xmlns:a16="http://schemas.microsoft.com/office/drawing/2014/main" id="{0943ED28-E349-44C1-8EA8-DDF412412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00863" y="484633"/>
            <a:ext cx="3993694" cy="2875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D3EFF9-8C97-467B-911B-F0580C30A609}"/>
              </a:ext>
            </a:extLst>
          </p:cNvPr>
          <p:cNvSpPr txBox="1"/>
          <p:nvPr/>
        </p:nvSpPr>
        <p:spPr>
          <a:xfrm>
            <a:off x="1706524" y="3702988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flickr.com/photos/rosasay/29490456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DA05A-AD70-4FB1-B18A-3BD2186704D5}"/>
              </a:ext>
            </a:extLst>
          </p:cNvPr>
          <p:cNvSpPr txBox="1"/>
          <p:nvPr/>
        </p:nvSpPr>
        <p:spPr>
          <a:xfrm>
            <a:off x="8268790" y="3160038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://www.gominolasdepetroleo.com/2015/03/el-mito-de-los-5-venenos-blancos-iii_13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5F3B4F8-D132-40AB-9A83-9521481E5061}"/>
              </a:ext>
            </a:extLst>
          </p:cNvPr>
          <p:cNvSpPr/>
          <p:nvPr/>
        </p:nvSpPr>
        <p:spPr>
          <a:xfrm>
            <a:off x="7653338" y="598602"/>
            <a:ext cx="914400" cy="1073036"/>
          </a:xfrm>
          <a:prstGeom prst="star5">
            <a:avLst>
              <a:gd name="adj" fmla="val 2386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6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2149-1838-4B11-A0DE-583DA0E7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US" dirty="0"/>
              <a:t>Campus Collaboration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5A7F5-5EFC-41C6-917A-817856C5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EAFD5-C592-444C-8FC1-026FCC96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95154DC-EF14-4B79-B6FD-875E1B6C1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215341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395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7735-AB27-44CF-9FE3-467BD6F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4817533"/>
            <a:ext cx="6433456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Optional Programs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604162-8563-4C3B-A17A-BB22E654F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1199" y="799335"/>
            <a:ext cx="6433456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F8AD0-CD10-49D9-B3B5-5409D9EE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FACD-3682-4F7E-A02D-FC696B5F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B6FAF49-E3A3-4E07-B482-0A6168CF7596}"/>
              </a:ext>
            </a:extLst>
          </p:cNvPr>
          <p:cNvSpPr/>
          <p:nvPr/>
        </p:nvSpPr>
        <p:spPr>
          <a:xfrm>
            <a:off x="8287241" y="32382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2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8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30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52093-B320-4BC4-A8F9-2E99306D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Program Considerations</a:t>
            </a:r>
          </a:p>
        </p:txBody>
      </p:sp>
      <p:grpSp>
        <p:nvGrpSpPr>
          <p:cNvPr id="45" name="Group 32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21DD3-25CE-4913-ACE2-CE9B0ED8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309563"/>
            <a:ext cx="6385918" cy="54816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Schools offering </a:t>
            </a:r>
            <a:r>
              <a:rPr lang="en-US" sz="2000" b="1" dirty="0"/>
              <a:t>free room to TE recipients </a:t>
            </a:r>
            <a:r>
              <a:rPr lang="en-US" sz="2000" dirty="0"/>
              <a:t>receive one (1) additional semester of import credit per semester when the student is residing in institutional housing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For each TE webinar series* you attend your school receives 1 semester of IMPORT credit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FINE PRINT</a:t>
            </a:r>
          </a:p>
          <a:p>
            <a:pPr lvl="4">
              <a:lnSpc>
                <a:spcPct val="90000"/>
              </a:lnSpc>
            </a:pPr>
            <a:r>
              <a:rPr lang="en-US" sz="2000" dirty="0"/>
              <a:t>Must attend the full webinar</a:t>
            </a:r>
          </a:p>
          <a:p>
            <a:pPr lvl="4">
              <a:lnSpc>
                <a:spcPct val="90000"/>
              </a:lnSpc>
            </a:pPr>
            <a:r>
              <a:rPr lang="en-US" sz="2000" dirty="0"/>
              <a:t>Only one staff member from each school can earn the extra Import credit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* Webinar series is defined as 101 – 104 or of the eight monthly stand-alone webinars and you must attend four each academic year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By attending TE webinars, you can earn for your school two extra import credits  annually.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8B7DE-B93C-4610-956E-826ECAA5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842AF-CD9E-4C6F-845C-1519FC55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7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2565D-20F0-4C12-AF1C-CC4C3550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EZ Application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E4D5-FC54-4827-ACE0-65D14650F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r>
              <a:rPr lang="en-US" sz="2000" dirty="0"/>
              <a:t>Make your office hours count.</a:t>
            </a:r>
          </a:p>
          <a:p>
            <a:r>
              <a:rPr lang="en-US" sz="2000" dirty="0"/>
              <a:t>The EZ Application allows families to complete their own application.  </a:t>
            </a:r>
          </a:p>
          <a:p>
            <a:r>
              <a:rPr lang="en-US" sz="2000" dirty="0"/>
              <a:t>Application goes to the EXPORT school only for certification of eligibility</a:t>
            </a:r>
          </a:p>
          <a:p>
            <a:r>
              <a:rPr lang="en-US" sz="2000" dirty="0"/>
              <a:t>The EXPORT school </a:t>
            </a:r>
            <a:r>
              <a:rPr lang="en-US" sz="2000" b="1" dirty="0"/>
              <a:t>controls</a:t>
            </a:r>
            <a:r>
              <a:rPr lang="en-US" sz="2000" dirty="0"/>
              <a:t> the approval or denial of the EZ application</a:t>
            </a:r>
          </a:p>
          <a:p>
            <a:r>
              <a:rPr lang="en-US" sz="2000" dirty="0"/>
              <a:t>A note of importance – once you approve the EZ or ENTER the application yourself and hit submit, you have approved the family for scholarship consideration – there is NO recall option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8385C-4657-4433-97C0-4EA5450A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DE20-D5C0-42DA-A339-1369BA9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B1AE0-CEDB-46FE-8EBE-34AD215B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EZ Application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E8647-E68A-4BFD-9A84-0BE32528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0CC53-3D3A-4F76-A44F-A5431582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3121962-F010-4371-B1EE-6B1AC763A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5855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8629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EC5D-4F32-4466-A9B7-0789E2E2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753" y="1596744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Training series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4041-E2E3-42A1-9382-0FCC598E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Training series details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Fall and Spring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101 – TELO basics – New TELO Training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102 – TELO website details, EZ app, FERPA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103– TELO Guidelines, Yield &amp; Capacity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104(f) – Mandatory Enrollment Report Training – July, August, and September only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104(s) – Import Verification Training – April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Sign-up via the TELO Training Calendar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For each webinar series you attend your school receives 1 IMPORT credit</a:t>
            </a:r>
          </a:p>
          <a:p>
            <a:pPr lvl="3">
              <a:lnSpc>
                <a:spcPct val="90000"/>
              </a:lnSpc>
            </a:pPr>
            <a:r>
              <a:rPr lang="en-US" sz="1400" dirty="0"/>
              <a:t>FINE PRINT</a:t>
            </a:r>
          </a:p>
          <a:p>
            <a:pPr lvl="4">
              <a:lnSpc>
                <a:spcPct val="90000"/>
              </a:lnSpc>
            </a:pPr>
            <a:r>
              <a:rPr lang="en-US" sz="1400" dirty="0"/>
              <a:t>Must attend the full webinar</a:t>
            </a:r>
          </a:p>
          <a:p>
            <a:pPr lvl="4">
              <a:lnSpc>
                <a:spcPct val="90000"/>
              </a:lnSpc>
            </a:pPr>
            <a:r>
              <a:rPr lang="en-US" sz="1400" dirty="0"/>
              <a:t>Only one staff member from each school can earn the extra Import credit</a:t>
            </a:r>
          </a:p>
          <a:p>
            <a:pPr lvl="4">
              <a:lnSpc>
                <a:spcPct val="90000"/>
              </a:lnSpc>
            </a:pPr>
            <a:r>
              <a:rPr lang="en-US" sz="1400" dirty="0"/>
              <a:t>Does not have to be the same staff member attending all sessions</a:t>
            </a:r>
          </a:p>
          <a:p>
            <a:pPr lvl="4">
              <a:lnSpc>
                <a:spcPct val="90000"/>
              </a:lnSpc>
            </a:pPr>
            <a:endParaRPr lang="en-US" sz="1400" dirty="0"/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759C4-9DB1-4F26-BE04-A7D0E887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53B23-8A9C-4249-AFF2-3D51C846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99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D2BE7-91F1-41F6-872C-61F2C8AC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EZ Application process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2C93-8276-4E08-A17E-FDB22124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Step 1 – family completes the application and lists your school as the employer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Step 2 – you receive notification email from </a:t>
            </a:r>
            <a:r>
              <a:rPr lang="en-US" sz="2000" dirty="0">
                <a:hlinkClick r:id="rId4"/>
              </a:rPr>
              <a:t>NOREPLY@tuitionexchange.org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Step 3 – Look inside Applications – New Exports – 2020-21 Decision Pending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Step 4 – Approve or Deny each application for Import scholarship consideration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means the employee meets your eligibility guidelines for Export only!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Step 5 – emails launch to family informing them of your decision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Now families need to focus their communication with the IMPORT school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40FA7-2A46-4EAF-AD1D-6EE162FF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803AA-098D-422A-8AFE-96BFF0F7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1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12F4-18E6-4E64-A9EF-5D184478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>
            <a:normAutofit/>
          </a:bodyPr>
          <a:lstStyle/>
          <a:p>
            <a:r>
              <a:rPr lang="en-US" sz="2400" dirty="0"/>
              <a:t>EZ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0899B-AF66-451D-A8C4-B457E914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3333496" cy="3124201"/>
          </a:xfrm>
        </p:spPr>
        <p:txBody>
          <a:bodyPr anchor="t">
            <a:normAutofit/>
          </a:bodyPr>
          <a:lstStyle/>
          <a:p>
            <a:r>
              <a:rPr lang="en-US" sz="1600" dirty="0"/>
              <a:t>Regardless of how the initial application is entered the parent or student can track the application</a:t>
            </a:r>
          </a:p>
          <a:p>
            <a:r>
              <a:rPr lang="en-US" sz="1600" dirty="0"/>
              <a:t>The information MUST be entered exactly, and email addresses MUST be remembered</a:t>
            </a:r>
          </a:p>
          <a:p>
            <a:r>
              <a:rPr lang="en-US" sz="1600" dirty="0"/>
              <a:t>Error issues are birthdate and email entered wrong</a:t>
            </a:r>
          </a:p>
          <a:p>
            <a:endParaRPr lang="en-US" sz="1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97338E-2BAA-465B-A1E9-D1CB8BE2A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033" y="1184002"/>
            <a:ext cx="6240990" cy="40566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168A0-3132-439A-93E7-7CD561E4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F9A6B-61A7-479E-B4AF-60CC5577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51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D0F4-6D4D-4D55-BF96-8E3C499B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 dirty="0"/>
              <a:t>Continuing Student Recertification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C3C29EC-7158-48CB-B94B-D723E4152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284" y="2413000"/>
            <a:ext cx="2823332" cy="36322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4994EDC-870C-4899-BCFD-4B0C0CA1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9445127-6657-41A6-99D3-BAA74B1F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id="{35666188-C30B-43F6-BD4E-AC9BCA961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413" y="3405171"/>
            <a:ext cx="5638853" cy="2100472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4B953F2E-78DE-4AAE-91C8-4ED1D6D086FD}"/>
              </a:ext>
            </a:extLst>
          </p:cNvPr>
          <p:cNvSpPr/>
          <p:nvPr/>
        </p:nvSpPr>
        <p:spPr>
          <a:xfrm>
            <a:off x="4024313" y="4695825"/>
            <a:ext cx="28233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AEA95A-DEE8-483D-AA1E-982BB9F766D3}"/>
              </a:ext>
            </a:extLst>
          </p:cNvPr>
          <p:cNvSpPr txBox="1"/>
          <p:nvPr/>
        </p:nvSpPr>
        <p:spPr>
          <a:xfrm>
            <a:off x="4752975" y="822538"/>
            <a:ext cx="5825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Continuing students can check on their Renewal application too</a:t>
            </a:r>
          </a:p>
          <a:p>
            <a:r>
              <a:rPr lang="en-US" dirty="0"/>
              <a:t>For Continuing students – the status of NEW means the Export school recertified the application.</a:t>
            </a:r>
          </a:p>
          <a:p>
            <a:r>
              <a:rPr lang="en-US" dirty="0"/>
              <a:t>All other status statements reflects action or lack of action by the Import school</a:t>
            </a:r>
          </a:p>
        </p:txBody>
      </p:sp>
    </p:spTree>
    <p:extLst>
      <p:ext uri="{BB962C8B-B14F-4D97-AF65-F5344CB8AC3E}">
        <p14:creationId xmlns:p14="http://schemas.microsoft.com/office/powerpoint/2010/main" val="1292680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721B-7AF9-4D13-BD72-4BE38167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Upcoming Training Events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B8E9146-B4F0-4F20-91C2-064350CDE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18740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38CAC-B73D-4120-9044-4A3F0965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C198A-C6E9-418E-B8EA-7CEB517B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7280D-9DF4-4EC0-870E-F5799F7AD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 37">
            <a:extLst>
              <a:ext uri="{FF2B5EF4-FFF2-40B4-BE49-F238E27FC236}">
                <a16:creationId xmlns:a16="http://schemas.microsoft.com/office/drawing/2014/main" id="{7ED3A13C-2CCC-4715-A54F-87795E0CE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2"/>
            <a:ext cx="8005382" cy="6857999"/>
          </a:xfrm>
          <a:custGeom>
            <a:avLst/>
            <a:gdLst>
              <a:gd name="connsiteX0" fmla="*/ 0 w 8005382"/>
              <a:gd name="connsiteY0" fmla="*/ 0 h 6857999"/>
              <a:gd name="connsiteX1" fmla="*/ 7723450 w 8005382"/>
              <a:gd name="connsiteY1" fmla="*/ 0 h 6857999"/>
              <a:gd name="connsiteX2" fmla="*/ 6859850 w 8005382"/>
              <a:gd name="connsiteY2" fmla="*/ 5223932 h 6857999"/>
              <a:gd name="connsiteX3" fmla="*/ 8005382 w 8005382"/>
              <a:gd name="connsiteY3" fmla="*/ 6857999 h 6857999"/>
              <a:gd name="connsiteX4" fmla="*/ 0 w 8005382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5382" h="6857999">
                <a:moveTo>
                  <a:pt x="0" y="0"/>
                </a:moveTo>
                <a:lnTo>
                  <a:pt x="7723450" y="0"/>
                </a:lnTo>
                <a:lnTo>
                  <a:pt x="6859850" y="5223932"/>
                </a:lnTo>
                <a:lnTo>
                  <a:pt x="8005382" y="6857999"/>
                </a:lnTo>
                <a:lnTo>
                  <a:pt x="0" y="6857999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6C0892-83F6-4C98-B806-06627C732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42930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6E9889C-BAC7-429B-86C0-2D7736A39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84616D5-1F3D-4B55-BA27-B53B56376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6883E9B-59DA-4777-AC43-55F9164D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5442FF4-005F-4930-92FB-6594E29C4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48BA981-E918-4543-BE19-51E03C571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A6AFED-BD81-4CCC-AADE-1E8923376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34D8C8-BC45-4E90-A5A7-47880B7B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910" y="1023257"/>
            <a:ext cx="3235083" cy="4767943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DB90C-20AD-4316-9CEA-4174446BE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35" y="1023257"/>
            <a:ext cx="5968515" cy="476794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TE 101</a:t>
            </a:r>
          </a:p>
          <a:p>
            <a:pPr lvl="1"/>
            <a:r>
              <a:rPr lang="en-US" dirty="0"/>
              <a:t>Responsibilities</a:t>
            </a:r>
          </a:p>
          <a:p>
            <a:pPr lvl="1"/>
            <a:r>
              <a:rPr lang="en-US" dirty="0"/>
              <a:t>Expectations</a:t>
            </a:r>
          </a:p>
          <a:p>
            <a:pPr lvl="1"/>
            <a:r>
              <a:rPr lang="en-US" dirty="0"/>
              <a:t>Campus collaboration</a:t>
            </a:r>
          </a:p>
          <a:p>
            <a:pPr lvl="1"/>
            <a:r>
              <a:rPr lang="en-US" dirty="0"/>
              <a:t>Program review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Thank you for attending – see you soon!  </a:t>
            </a:r>
          </a:p>
          <a:p>
            <a:pPr marL="0" indent="0">
              <a:buNone/>
            </a:pPr>
            <a:r>
              <a:rPr lang="en-US" sz="2000" dirty="0"/>
              <a:t>Questions – email Janet at Jhanson@tuitionexchange.org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5BC76-2E2F-4059-9BB5-82246E76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AD79-107F-4295-941D-9B108F45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8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4">
            <a:extLst>
              <a:ext uri="{FF2B5EF4-FFF2-40B4-BE49-F238E27FC236}">
                <a16:creationId xmlns:a16="http://schemas.microsoft.com/office/drawing/2014/main" id="{A2E861A3-F23C-46B8-A38A-4A22E453D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BC3D220-643B-4160-B5A9-59DF5D21F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92237DE-D518-4625-8392-66D708458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290F0DD-E80A-4263-94E1-A41F57D8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78EA7D2-CCEA-435E-873D-36BF0522F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DFA731E-D6BB-42CC-AA05-64023DC81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00D0483-90FB-4EB4-9770-CA8A310D5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631CC5-7448-4CC1-9797-46C8ED55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EE3A-A684-413C-921E-70C28640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4278929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TE 101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Responsibilities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Expectations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Campus collaboration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Program review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Export/Import 3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Double Credit 3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Room Credit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Training Credit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EZ-APP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1857-7FFD-4D01-AB88-7C798D3C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0F24E-E53F-43D2-89E1-DFC05496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DD7EED39-224E-4230-8FD1-B1E1AF6C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92673C2-D8CF-409E-848F-D1DA8898E5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3" b="4159"/>
          <a:stretch/>
        </p:blipFill>
        <p:spPr>
          <a:xfrm>
            <a:off x="6434407" y="1011765"/>
            <a:ext cx="4744154" cy="4546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1B79C-ACEA-4423-BA76-980EBF5951A8}"/>
              </a:ext>
            </a:extLst>
          </p:cNvPr>
          <p:cNvSpPr txBox="1"/>
          <p:nvPr/>
        </p:nvSpPr>
        <p:spPr>
          <a:xfrm>
            <a:off x="9961902" y="6870700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://kb.cu-portland.edu/Academic+Transcrip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7C8AB-95F2-4515-80EB-5ECBD05DB417}"/>
              </a:ext>
            </a:extLst>
          </p:cNvPr>
          <p:cNvSpPr txBox="1"/>
          <p:nvPr/>
        </p:nvSpPr>
        <p:spPr>
          <a:xfrm>
            <a:off x="8810605" y="5358418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commons.wikimedia.org/wiki/File:College_Transcripts_Enclosed_Envelope_2014-11-28_1417195976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9524-8EA6-4100-B886-A9FF9C9C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77221"/>
          </a:xfrm>
        </p:spPr>
        <p:txBody>
          <a:bodyPr/>
          <a:lstStyle/>
          <a:p>
            <a:r>
              <a:rPr lang="en-US" dirty="0"/>
              <a:t>How do I log into the TELO Portal?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715A43-5FE3-4370-8F6C-EAAA2DDDD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753" y="1657361"/>
            <a:ext cx="10553700" cy="87722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A13243-52E1-4EDA-9D4C-EE324802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E3C20-4EFC-4B48-AF82-76626F1B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5402F35-061A-491D-94BE-A52F99628767}"/>
              </a:ext>
            </a:extLst>
          </p:cNvPr>
          <p:cNvSpPr/>
          <p:nvPr/>
        </p:nvSpPr>
        <p:spPr>
          <a:xfrm rot="15215262">
            <a:off x="6521776" y="3409318"/>
            <a:ext cx="16671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C970A-ADDF-4586-A6AB-130572643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34" y="2795603"/>
            <a:ext cx="6214129" cy="406522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935129E-1D3D-43DB-B405-20B6A8D95369}"/>
              </a:ext>
            </a:extLst>
          </p:cNvPr>
          <p:cNvSpPr/>
          <p:nvPr/>
        </p:nvSpPr>
        <p:spPr>
          <a:xfrm rot="15367433">
            <a:off x="6726025" y="2342561"/>
            <a:ext cx="10973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6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7228-14DA-4204-A465-5F3A290F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>
            <a:normAutofit/>
          </a:bodyPr>
          <a:lstStyle/>
          <a:p>
            <a:r>
              <a:rPr lang="en-US" dirty="0"/>
              <a:t>Responsibilities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06A1F-6683-4C1C-AB78-CF8BE0E8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332" y="1961133"/>
            <a:ext cx="5747778" cy="3124201"/>
          </a:xfrm>
        </p:spPr>
        <p:txBody>
          <a:bodyPr>
            <a:normAutofit/>
          </a:bodyPr>
          <a:lstStyle/>
          <a:p>
            <a:r>
              <a:rPr lang="en-US" dirty="0"/>
              <a:t>So much change and too little history</a:t>
            </a:r>
          </a:p>
          <a:p>
            <a:pPr lvl="1"/>
            <a:r>
              <a:rPr lang="en-US" dirty="0"/>
              <a:t>Where are your guidelines?</a:t>
            </a:r>
          </a:p>
          <a:p>
            <a:pPr lvl="2"/>
            <a:r>
              <a:rPr lang="en-US" dirty="0"/>
              <a:t>Don’t have any!  </a:t>
            </a:r>
          </a:p>
          <a:p>
            <a:pPr lvl="3"/>
            <a:r>
              <a:rPr lang="en-US" dirty="0"/>
              <a:t>Consider replicating your Tuition Remission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0C4E3-3BDA-49E8-B4C6-38A9157D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01/08/2020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D9717E-32D0-49CD-8E8F-3E4B79EB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61DCA37C-CB0B-475A-B462-77C9CBA37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975E28A1-FBE7-463E-9F80-F3758DE1F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8867" y="1011765"/>
            <a:ext cx="2191058" cy="2191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CD73C-D451-4E6B-BDFE-8AF5481F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73801" y="3523234"/>
            <a:ext cx="3341190" cy="1879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384C8-078A-4CAF-8905-1FB277D428FB}"/>
              </a:ext>
            </a:extLst>
          </p:cNvPr>
          <p:cNvSpPr txBox="1"/>
          <p:nvPr/>
        </p:nvSpPr>
        <p:spPr>
          <a:xfrm>
            <a:off x="8847035" y="5202598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7" tooltip="http://vimeo.com/142515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3CAB-806D-4796-A6C0-30DE27A2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468" y="651932"/>
            <a:ext cx="5706532" cy="13546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www. Tuitionexchange.org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46BFD-5F77-41ED-A17C-BA0E680BD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3468" y="2440366"/>
            <a:ext cx="5707062" cy="2105855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47FE9D1-46AF-4904-8E16-10DB2F22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4FBF7B-F3DE-4A41-A041-7474136B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F0F81-50A8-442A-9A44-525735EEA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433" y="1549267"/>
            <a:ext cx="6785103" cy="326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369BCD-1916-42EF-8F88-0C13C0DBE08C}"/>
              </a:ext>
            </a:extLst>
          </p:cNvPr>
          <p:cNvSpPr txBox="1"/>
          <p:nvPr/>
        </p:nvSpPr>
        <p:spPr>
          <a:xfrm>
            <a:off x="6569305" y="4110575"/>
            <a:ext cx="115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TELO14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1BFA13-BA7D-409C-9491-3B27C273B526}"/>
              </a:ext>
            </a:extLst>
          </p:cNvPr>
          <p:cNvCxnSpPr/>
          <p:nvPr/>
        </p:nvCxnSpPr>
        <p:spPr>
          <a:xfrm flipV="1">
            <a:off x="8856482" y="2059986"/>
            <a:ext cx="428920" cy="532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7E6F8D3-27C1-45B1-9B58-C86E627E7217}"/>
              </a:ext>
            </a:extLst>
          </p:cNvPr>
          <p:cNvSpPr/>
          <p:nvPr/>
        </p:nvSpPr>
        <p:spPr>
          <a:xfrm rot="17558278">
            <a:off x="8539822" y="2409443"/>
            <a:ext cx="16062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82CB9-3A5B-4960-91D5-7ACA381CD3CC}"/>
              </a:ext>
            </a:extLst>
          </p:cNvPr>
          <p:cNvSpPr txBox="1"/>
          <p:nvPr/>
        </p:nvSpPr>
        <p:spPr>
          <a:xfrm>
            <a:off x="1333500" y="2592371"/>
            <a:ext cx="3799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 is </a:t>
            </a:r>
            <a:r>
              <a:rPr lang="en-US" dirty="0">
                <a:hlinkClick r:id="rId5"/>
              </a:rPr>
              <a:t>TELO@tuitionexchange.org</a:t>
            </a:r>
            <a:endParaRPr lang="en-US" dirty="0"/>
          </a:p>
          <a:p>
            <a:r>
              <a:rPr lang="en-US" dirty="0"/>
              <a:t>Password is TELO14</a:t>
            </a:r>
          </a:p>
          <a:p>
            <a:endParaRPr lang="en-US" dirty="0"/>
          </a:p>
          <a:p>
            <a:r>
              <a:rPr lang="en-US" dirty="0"/>
              <a:t>We all use the same access information provided above. </a:t>
            </a:r>
          </a:p>
        </p:txBody>
      </p:sp>
    </p:spTree>
    <p:extLst>
      <p:ext uri="{BB962C8B-B14F-4D97-AF65-F5344CB8AC3E}">
        <p14:creationId xmlns:p14="http://schemas.microsoft.com/office/powerpoint/2010/main" val="238801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0CB7-5E5C-46D1-849A-B2201715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Look inside the Communication Folder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FB451F-4457-4606-B893-A44FA1BFC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882" y="1180174"/>
            <a:ext cx="10916463" cy="18557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9EE105-CF08-4874-AA3E-C8729DE1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A8392-1A72-48C8-813F-C46BC61D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C3383-15CE-4A88-B27F-BC18E73C0A6C}"/>
              </a:ext>
            </a:extLst>
          </p:cNvPr>
          <p:cNvSpPr/>
          <p:nvPr/>
        </p:nvSpPr>
        <p:spPr>
          <a:xfrm>
            <a:off x="4150512" y="3383196"/>
            <a:ext cx="51841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Remember Mitigating circumstances is a valuable phrase to use in your TE guidelines</a:t>
            </a:r>
          </a:p>
        </p:txBody>
      </p:sp>
    </p:spTree>
    <p:extLst>
      <p:ext uri="{BB962C8B-B14F-4D97-AF65-F5344CB8AC3E}">
        <p14:creationId xmlns:p14="http://schemas.microsoft.com/office/powerpoint/2010/main" val="260121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84EBA5-79A8-42BC-B46C-AA1CBDB7A0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195" r="34307" b="1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46DBDF-8182-4D9A-84AD-4C04553F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30A1E-92E5-4E7A-8FF0-46089C3C5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r>
              <a:rPr lang="en-US" sz="2000" dirty="0"/>
              <a:t>So much change and too little history</a:t>
            </a:r>
          </a:p>
          <a:p>
            <a:pPr lvl="1"/>
            <a:r>
              <a:rPr lang="en-US" dirty="0"/>
              <a:t>Document, document, document!</a:t>
            </a:r>
          </a:p>
          <a:p>
            <a:pPr lvl="1"/>
            <a:r>
              <a:rPr lang="en-US" dirty="0"/>
              <a:t>Update TE Central when you leave your TELO position</a:t>
            </a:r>
          </a:p>
          <a:p>
            <a:pPr lvl="1"/>
            <a:r>
              <a:rPr lang="en-US" dirty="0"/>
              <a:t>Always have a TELO back-up</a:t>
            </a:r>
          </a:p>
          <a:p>
            <a:pPr lvl="2"/>
            <a:r>
              <a:rPr lang="en-US" sz="2000" dirty="0"/>
              <a:t>You never know when you might win the lottery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13562-5CE6-401B-A72E-5F54FA75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01/08/2020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C03A4-29D9-44AB-823D-8FCA7F0A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6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87CD-D309-462F-9873-623C87AC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3700" dirty="0"/>
              <a:t>Keep the Liaison Contact information current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4D53A-BB8D-422D-A524-E47F0E9E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01/08/2020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27A2DE-BE2A-4FAC-9E06-127C9C7A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C11CF-C5AD-45D6-A926-310BFFC6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220" y="2779713"/>
            <a:ext cx="2911267" cy="264001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470F1E9D-B899-42B5-8AF6-20D169960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227"/>
          <a:stretch/>
        </p:blipFill>
        <p:spPr>
          <a:xfrm>
            <a:off x="5505450" y="2779713"/>
            <a:ext cx="5605085" cy="284768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7BAA38A-557E-41CE-A152-6FD3BC3BAFDB}"/>
              </a:ext>
            </a:extLst>
          </p:cNvPr>
          <p:cNvSpPr/>
          <p:nvPr/>
        </p:nvSpPr>
        <p:spPr>
          <a:xfrm>
            <a:off x="3261673" y="3857403"/>
            <a:ext cx="51140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61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1166</Words>
  <Application>Microsoft Office PowerPoint</Application>
  <PresentationFormat>Widescreen</PresentationFormat>
  <Paragraphs>211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Parallax</vt:lpstr>
      <vt:lpstr>Tuition Exchange 101</vt:lpstr>
      <vt:lpstr>Training series updates</vt:lpstr>
      <vt:lpstr>Learning Objectives</vt:lpstr>
      <vt:lpstr>How do I log into the TELO Portal?</vt:lpstr>
      <vt:lpstr>Responsibilities </vt:lpstr>
      <vt:lpstr>www. Tuitionexchange.org </vt:lpstr>
      <vt:lpstr>Look inside the Communication Folder</vt:lpstr>
      <vt:lpstr>Expectations</vt:lpstr>
      <vt:lpstr>Keep the Liaison Contact information current</vt:lpstr>
      <vt:lpstr>TE Handbook is your guide Summary of TELO Responsibilities  </vt:lpstr>
      <vt:lpstr>TE Handout is your guide Summary of TELO Responsibilities</vt:lpstr>
      <vt:lpstr> Campus Collaboration</vt:lpstr>
      <vt:lpstr>Campus Collaboration</vt:lpstr>
      <vt:lpstr>Campus Collaboration</vt:lpstr>
      <vt:lpstr>Campus Collaboration</vt:lpstr>
      <vt:lpstr>Optional Programs</vt:lpstr>
      <vt:lpstr>Program Considerations</vt:lpstr>
      <vt:lpstr>EZ Application</vt:lpstr>
      <vt:lpstr>EZ Application</vt:lpstr>
      <vt:lpstr>EZ Application process</vt:lpstr>
      <vt:lpstr>EZ Application process</vt:lpstr>
      <vt:lpstr>Continuing Student Recertification </vt:lpstr>
      <vt:lpstr>Upcoming Training Events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Tuition Exchange 101</dc:title>
  <dc:creator>Janet Dodson</dc:creator>
  <cp:lastModifiedBy>Janet Dodson</cp:lastModifiedBy>
  <cp:revision>1</cp:revision>
  <dcterms:created xsi:type="dcterms:W3CDTF">2020-01-09T04:24:36Z</dcterms:created>
  <dcterms:modified xsi:type="dcterms:W3CDTF">2020-01-09T04:26:33Z</dcterms:modified>
</cp:coreProperties>
</file>