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xml" ContentType="application/inkml+xml"/>
  <Override PartName="/ppt/ink/ink2.xml" ContentType="application/inkml+xml"/>
  <Override PartName="/ppt/notesSlides/notesSlide20.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9.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36"/>
  </p:notesMasterIdLst>
  <p:sldIdLst>
    <p:sldId id="256" r:id="rId2"/>
    <p:sldId id="257" r:id="rId3"/>
    <p:sldId id="280" r:id="rId4"/>
    <p:sldId id="290" r:id="rId5"/>
    <p:sldId id="291" r:id="rId6"/>
    <p:sldId id="292" r:id="rId7"/>
    <p:sldId id="293" r:id="rId8"/>
    <p:sldId id="294" r:id="rId9"/>
    <p:sldId id="258" r:id="rId10"/>
    <p:sldId id="259" r:id="rId11"/>
    <p:sldId id="270" r:id="rId12"/>
    <p:sldId id="260" r:id="rId13"/>
    <p:sldId id="271" r:id="rId14"/>
    <p:sldId id="273" r:id="rId15"/>
    <p:sldId id="272" r:id="rId16"/>
    <p:sldId id="261" r:id="rId17"/>
    <p:sldId id="262" r:id="rId18"/>
    <p:sldId id="263" r:id="rId19"/>
    <p:sldId id="295" r:id="rId20"/>
    <p:sldId id="264" r:id="rId21"/>
    <p:sldId id="265" r:id="rId22"/>
    <p:sldId id="266" r:id="rId23"/>
    <p:sldId id="267" r:id="rId24"/>
    <p:sldId id="268" r:id="rId25"/>
    <p:sldId id="269" r:id="rId26"/>
    <p:sldId id="274" r:id="rId27"/>
    <p:sldId id="275" r:id="rId28"/>
    <p:sldId id="276" r:id="rId29"/>
    <p:sldId id="277" r:id="rId30"/>
    <p:sldId id="278" r:id="rId31"/>
    <p:sldId id="279" r:id="rId32"/>
    <p:sldId id="286" r:id="rId33"/>
    <p:sldId id="288" r:id="rId34"/>
    <p:sldId id="287" r:id="rId35"/>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7" d="100"/>
          <a:sy n="77" d="100"/>
        </p:scale>
        <p:origin x="168" y="4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ata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1DDAC2-3308-462D-A542-E801D7EE3381}"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D49E7351-88DA-45D2-9B40-8A0B648AE069}">
      <dgm:prSet/>
      <dgm:spPr/>
      <dgm:t>
        <a:bodyPr/>
        <a:lstStyle/>
        <a:p>
          <a:r>
            <a:rPr lang="en-US" dirty="0"/>
            <a:t>Tuition Exchange Bloopers and Blunders</a:t>
          </a:r>
        </a:p>
      </dgm:t>
    </dgm:pt>
    <dgm:pt modelId="{7A574808-241D-4AE5-B9C0-E3B9276B9386}" type="parTrans" cxnId="{DFA7EDD5-49A6-4791-856F-69FA9DE8FD15}">
      <dgm:prSet/>
      <dgm:spPr/>
      <dgm:t>
        <a:bodyPr/>
        <a:lstStyle/>
        <a:p>
          <a:endParaRPr lang="en-US"/>
        </a:p>
      </dgm:t>
    </dgm:pt>
    <dgm:pt modelId="{A98D4CDA-A158-486E-B5E9-8D0EC8D44618}" type="sibTrans" cxnId="{DFA7EDD5-49A6-4791-856F-69FA9DE8FD15}">
      <dgm:prSet/>
      <dgm:spPr/>
      <dgm:t>
        <a:bodyPr/>
        <a:lstStyle/>
        <a:p>
          <a:endParaRPr lang="en-US"/>
        </a:p>
      </dgm:t>
    </dgm:pt>
    <dgm:pt modelId="{A2F6E3B4-E737-4FE5-B80E-F429718F30C0}">
      <dgm:prSet/>
      <dgm:spPr/>
      <dgm:t>
        <a:bodyPr/>
        <a:lstStyle/>
        <a:p>
          <a:r>
            <a:rPr lang="en-US" dirty="0"/>
            <a:t>Keeping 2020-21 applications up to date</a:t>
          </a:r>
        </a:p>
      </dgm:t>
    </dgm:pt>
    <dgm:pt modelId="{F3DCDA53-0E14-4FCF-8EF6-0B9EAF017094}" type="parTrans" cxnId="{A6CD20B4-2654-4535-8C30-6C6F900B9B99}">
      <dgm:prSet/>
      <dgm:spPr/>
      <dgm:t>
        <a:bodyPr/>
        <a:lstStyle/>
        <a:p>
          <a:endParaRPr lang="en-US"/>
        </a:p>
      </dgm:t>
    </dgm:pt>
    <dgm:pt modelId="{926DAE94-5923-493D-B0CD-D18964EF379D}" type="sibTrans" cxnId="{A6CD20B4-2654-4535-8C30-6C6F900B9B99}">
      <dgm:prSet/>
      <dgm:spPr/>
      <dgm:t>
        <a:bodyPr/>
        <a:lstStyle/>
        <a:p>
          <a:endParaRPr lang="en-US"/>
        </a:p>
      </dgm:t>
    </dgm:pt>
    <dgm:pt modelId="{280BAA27-CA74-4DFD-BA1C-498B4D62FC54}">
      <dgm:prSet/>
      <dgm:spPr/>
      <dgm:t>
        <a:bodyPr/>
        <a:lstStyle/>
        <a:p>
          <a:r>
            <a:rPr lang="en-US" dirty="0"/>
            <a:t>Confirmation and clean-up of 2019-20 application </a:t>
          </a:r>
        </a:p>
      </dgm:t>
    </dgm:pt>
    <dgm:pt modelId="{ED290958-14D1-4376-A340-C58D5EA8F1D5}" type="parTrans" cxnId="{7915B003-947B-4A6D-9C4A-BC2B09241536}">
      <dgm:prSet/>
      <dgm:spPr/>
      <dgm:t>
        <a:bodyPr/>
        <a:lstStyle/>
        <a:p>
          <a:endParaRPr lang="en-US"/>
        </a:p>
      </dgm:t>
    </dgm:pt>
    <dgm:pt modelId="{AABCCAA9-7FB8-4737-A1B8-04856CCD0CD1}" type="sibTrans" cxnId="{7915B003-947B-4A6D-9C4A-BC2B09241536}">
      <dgm:prSet/>
      <dgm:spPr/>
      <dgm:t>
        <a:bodyPr/>
        <a:lstStyle/>
        <a:p>
          <a:endParaRPr lang="en-US"/>
        </a:p>
      </dgm:t>
    </dgm:pt>
    <dgm:pt modelId="{8E7A38E4-DDD0-4689-99B5-29453BB9A3C8}" type="pres">
      <dgm:prSet presAssocID="{E41DDAC2-3308-462D-A542-E801D7EE3381}" presName="root" presStyleCnt="0">
        <dgm:presLayoutVars>
          <dgm:dir/>
          <dgm:resizeHandles val="exact"/>
        </dgm:presLayoutVars>
      </dgm:prSet>
      <dgm:spPr/>
    </dgm:pt>
    <dgm:pt modelId="{92D3A32A-D06D-4DC8-A37E-BE3C0804D49E}" type="pres">
      <dgm:prSet presAssocID="{D49E7351-88DA-45D2-9B40-8A0B648AE069}" presName="compNode" presStyleCnt="0"/>
      <dgm:spPr/>
    </dgm:pt>
    <dgm:pt modelId="{471023FD-B48F-40DB-BC72-9CB222C3DFC8}" type="pres">
      <dgm:prSet presAssocID="{D49E7351-88DA-45D2-9B40-8A0B648AE069}" presName="bgRect" presStyleLbl="bgShp" presStyleIdx="0" presStyleCnt="3" custLinFactNeighborX="-198" custLinFactNeighborY="3648"/>
      <dgm:spPr/>
    </dgm:pt>
    <dgm:pt modelId="{6B9C98D5-E623-4D1C-BF08-9938FBAADA76}" type="pres">
      <dgm:prSet presAssocID="{D49E7351-88DA-45D2-9B40-8A0B648AE06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BD345A31-2F13-468C-9ECC-44EEAC1631C7}" type="pres">
      <dgm:prSet presAssocID="{D49E7351-88DA-45D2-9B40-8A0B648AE069}" presName="spaceRect" presStyleCnt="0"/>
      <dgm:spPr/>
    </dgm:pt>
    <dgm:pt modelId="{47BB1DFE-5F38-4EB9-8E62-493B8576FCE4}" type="pres">
      <dgm:prSet presAssocID="{D49E7351-88DA-45D2-9B40-8A0B648AE069}" presName="parTx" presStyleLbl="revTx" presStyleIdx="0" presStyleCnt="3">
        <dgm:presLayoutVars>
          <dgm:chMax val="0"/>
          <dgm:chPref val="0"/>
        </dgm:presLayoutVars>
      </dgm:prSet>
      <dgm:spPr/>
    </dgm:pt>
    <dgm:pt modelId="{2F36FA36-3C5E-4287-9AAA-B8AE0E30A1FC}" type="pres">
      <dgm:prSet presAssocID="{A98D4CDA-A158-486E-B5E9-8D0EC8D44618}" presName="sibTrans" presStyleCnt="0"/>
      <dgm:spPr/>
    </dgm:pt>
    <dgm:pt modelId="{BD1B120D-1880-4665-BDAA-EF1185319E0A}" type="pres">
      <dgm:prSet presAssocID="{A2F6E3B4-E737-4FE5-B80E-F429718F30C0}" presName="compNode" presStyleCnt="0"/>
      <dgm:spPr/>
    </dgm:pt>
    <dgm:pt modelId="{5F08E330-0428-4D3D-97E1-C2CD8A6EBF76}" type="pres">
      <dgm:prSet presAssocID="{A2F6E3B4-E737-4FE5-B80E-F429718F30C0}" presName="bgRect" presStyleLbl="bgShp" presStyleIdx="1" presStyleCnt="3"/>
      <dgm:spPr/>
    </dgm:pt>
    <dgm:pt modelId="{E09BF067-36B4-4F59-89EF-F0147762113D}" type="pres">
      <dgm:prSet presAssocID="{A2F6E3B4-E737-4FE5-B80E-F429718F30C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ily Calendar"/>
        </a:ext>
      </dgm:extLst>
    </dgm:pt>
    <dgm:pt modelId="{9DB9D3D3-414E-4B2C-911E-AC21566B8134}" type="pres">
      <dgm:prSet presAssocID="{A2F6E3B4-E737-4FE5-B80E-F429718F30C0}" presName="spaceRect" presStyleCnt="0"/>
      <dgm:spPr/>
    </dgm:pt>
    <dgm:pt modelId="{DF3FFD50-6745-4E9A-B2C2-A316789B7F43}" type="pres">
      <dgm:prSet presAssocID="{A2F6E3B4-E737-4FE5-B80E-F429718F30C0}" presName="parTx" presStyleLbl="revTx" presStyleIdx="1" presStyleCnt="3">
        <dgm:presLayoutVars>
          <dgm:chMax val="0"/>
          <dgm:chPref val="0"/>
        </dgm:presLayoutVars>
      </dgm:prSet>
      <dgm:spPr/>
    </dgm:pt>
    <dgm:pt modelId="{01C3F29B-E1E2-4055-9FF4-DAF6A34A9538}" type="pres">
      <dgm:prSet presAssocID="{926DAE94-5923-493D-B0CD-D18964EF379D}" presName="sibTrans" presStyleCnt="0"/>
      <dgm:spPr/>
    </dgm:pt>
    <dgm:pt modelId="{3B0991BD-1032-4671-AAF3-177660F79C31}" type="pres">
      <dgm:prSet presAssocID="{280BAA27-CA74-4DFD-BA1C-498B4D62FC54}" presName="compNode" presStyleCnt="0"/>
      <dgm:spPr/>
    </dgm:pt>
    <dgm:pt modelId="{AEFCAE0A-7D68-4324-8057-FF7C7432D319}" type="pres">
      <dgm:prSet presAssocID="{280BAA27-CA74-4DFD-BA1C-498B4D62FC54}" presName="bgRect" presStyleLbl="bgShp" presStyleIdx="2" presStyleCnt="3"/>
      <dgm:spPr/>
    </dgm:pt>
    <dgm:pt modelId="{C17EDA09-0C95-4451-BC7A-A134E7CDBD6A}" type="pres">
      <dgm:prSet presAssocID="{280BAA27-CA74-4DFD-BA1C-498B4D62FC5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11FF82DE-995C-4F2E-9485-CA338FD2CADE}" type="pres">
      <dgm:prSet presAssocID="{280BAA27-CA74-4DFD-BA1C-498B4D62FC54}" presName="spaceRect" presStyleCnt="0"/>
      <dgm:spPr/>
    </dgm:pt>
    <dgm:pt modelId="{AFA40230-6114-4CAB-9EB4-DE1A04BC62F5}" type="pres">
      <dgm:prSet presAssocID="{280BAA27-CA74-4DFD-BA1C-498B4D62FC54}" presName="parTx" presStyleLbl="revTx" presStyleIdx="2" presStyleCnt="3">
        <dgm:presLayoutVars>
          <dgm:chMax val="0"/>
          <dgm:chPref val="0"/>
        </dgm:presLayoutVars>
      </dgm:prSet>
      <dgm:spPr/>
    </dgm:pt>
  </dgm:ptLst>
  <dgm:cxnLst>
    <dgm:cxn modelId="{7915B003-947B-4A6D-9C4A-BC2B09241536}" srcId="{E41DDAC2-3308-462D-A542-E801D7EE3381}" destId="{280BAA27-CA74-4DFD-BA1C-498B4D62FC54}" srcOrd="2" destOrd="0" parTransId="{ED290958-14D1-4376-A340-C58D5EA8F1D5}" sibTransId="{AABCCAA9-7FB8-4737-A1B8-04856CCD0CD1}"/>
    <dgm:cxn modelId="{8FE0560E-447B-4671-AE75-2B962DB47C38}" type="presOf" srcId="{280BAA27-CA74-4DFD-BA1C-498B4D62FC54}" destId="{AFA40230-6114-4CAB-9EB4-DE1A04BC62F5}" srcOrd="0" destOrd="0" presId="urn:microsoft.com/office/officeart/2018/2/layout/IconVerticalSolidList"/>
    <dgm:cxn modelId="{BF65BE14-781F-48DB-994C-554D36F91EFD}" type="presOf" srcId="{D49E7351-88DA-45D2-9B40-8A0B648AE069}" destId="{47BB1DFE-5F38-4EB9-8E62-493B8576FCE4}" srcOrd="0" destOrd="0" presId="urn:microsoft.com/office/officeart/2018/2/layout/IconVerticalSolidList"/>
    <dgm:cxn modelId="{EAA4FC24-C316-4B8A-BF1A-7174B7D86D44}" type="presOf" srcId="{E41DDAC2-3308-462D-A542-E801D7EE3381}" destId="{8E7A38E4-DDD0-4689-99B5-29453BB9A3C8}" srcOrd="0" destOrd="0" presId="urn:microsoft.com/office/officeart/2018/2/layout/IconVerticalSolidList"/>
    <dgm:cxn modelId="{A6CD20B4-2654-4535-8C30-6C6F900B9B99}" srcId="{E41DDAC2-3308-462D-A542-E801D7EE3381}" destId="{A2F6E3B4-E737-4FE5-B80E-F429718F30C0}" srcOrd="1" destOrd="0" parTransId="{F3DCDA53-0E14-4FCF-8EF6-0B9EAF017094}" sibTransId="{926DAE94-5923-493D-B0CD-D18964EF379D}"/>
    <dgm:cxn modelId="{DFA7EDD5-49A6-4791-856F-69FA9DE8FD15}" srcId="{E41DDAC2-3308-462D-A542-E801D7EE3381}" destId="{D49E7351-88DA-45D2-9B40-8A0B648AE069}" srcOrd="0" destOrd="0" parTransId="{7A574808-241D-4AE5-B9C0-E3B9276B9386}" sibTransId="{A98D4CDA-A158-486E-B5E9-8D0EC8D44618}"/>
    <dgm:cxn modelId="{81C400ED-0695-4DC4-9F6E-B0B1E221A040}" type="presOf" srcId="{A2F6E3B4-E737-4FE5-B80E-F429718F30C0}" destId="{DF3FFD50-6745-4E9A-B2C2-A316789B7F43}" srcOrd="0" destOrd="0" presId="urn:microsoft.com/office/officeart/2018/2/layout/IconVerticalSolidList"/>
    <dgm:cxn modelId="{4A5C2030-90DD-4C70-9E79-32A769971A7D}" type="presParOf" srcId="{8E7A38E4-DDD0-4689-99B5-29453BB9A3C8}" destId="{92D3A32A-D06D-4DC8-A37E-BE3C0804D49E}" srcOrd="0" destOrd="0" presId="urn:microsoft.com/office/officeart/2018/2/layout/IconVerticalSolidList"/>
    <dgm:cxn modelId="{648A3DA6-9309-4D8F-AB09-EF1864BAE100}" type="presParOf" srcId="{92D3A32A-D06D-4DC8-A37E-BE3C0804D49E}" destId="{471023FD-B48F-40DB-BC72-9CB222C3DFC8}" srcOrd="0" destOrd="0" presId="urn:microsoft.com/office/officeart/2018/2/layout/IconVerticalSolidList"/>
    <dgm:cxn modelId="{D2F82816-3046-48DC-80FF-7D5D17EF2620}" type="presParOf" srcId="{92D3A32A-D06D-4DC8-A37E-BE3C0804D49E}" destId="{6B9C98D5-E623-4D1C-BF08-9938FBAADA76}" srcOrd="1" destOrd="0" presId="urn:microsoft.com/office/officeart/2018/2/layout/IconVerticalSolidList"/>
    <dgm:cxn modelId="{53D87E39-E6EF-409F-A569-DDA65396C403}" type="presParOf" srcId="{92D3A32A-D06D-4DC8-A37E-BE3C0804D49E}" destId="{BD345A31-2F13-468C-9ECC-44EEAC1631C7}" srcOrd="2" destOrd="0" presId="urn:microsoft.com/office/officeart/2018/2/layout/IconVerticalSolidList"/>
    <dgm:cxn modelId="{4D2A4D16-1C89-449C-A257-E72E5820EAAE}" type="presParOf" srcId="{92D3A32A-D06D-4DC8-A37E-BE3C0804D49E}" destId="{47BB1DFE-5F38-4EB9-8E62-493B8576FCE4}" srcOrd="3" destOrd="0" presId="urn:microsoft.com/office/officeart/2018/2/layout/IconVerticalSolidList"/>
    <dgm:cxn modelId="{54EBBE0B-55EC-4E4D-85DD-27CF86BB1920}" type="presParOf" srcId="{8E7A38E4-DDD0-4689-99B5-29453BB9A3C8}" destId="{2F36FA36-3C5E-4287-9AAA-B8AE0E30A1FC}" srcOrd="1" destOrd="0" presId="urn:microsoft.com/office/officeart/2018/2/layout/IconVerticalSolidList"/>
    <dgm:cxn modelId="{BCAC4028-A0BC-4899-9B5D-DF161FDCF040}" type="presParOf" srcId="{8E7A38E4-DDD0-4689-99B5-29453BB9A3C8}" destId="{BD1B120D-1880-4665-BDAA-EF1185319E0A}" srcOrd="2" destOrd="0" presId="urn:microsoft.com/office/officeart/2018/2/layout/IconVerticalSolidList"/>
    <dgm:cxn modelId="{74248485-6259-48DE-A64D-911A9782B6C1}" type="presParOf" srcId="{BD1B120D-1880-4665-BDAA-EF1185319E0A}" destId="{5F08E330-0428-4D3D-97E1-C2CD8A6EBF76}" srcOrd="0" destOrd="0" presId="urn:microsoft.com/office/officeart/2018/2/layout/IconVerticalSolidList"/>
    <dgm:cxn modelId="{32C81FF7-03C0-4A6C-B716-773FE93D4295}" type="presParOf" srcId="{BD1B120D-1880-4665-BDAA-EF1185319E0A}" destId="{E09BF067-36B4-4F59-89EF-F0147762113D}" srcOrd="1" destOrd="0" presId="urn:microsoft.com/office/officeart/2018/2/layout/IconVerticalSolidList"/>
    <dgm:cxn modelId="{9F9BF8C1-F5CB-45D8-8680-9818D53F58D9}" type="presParOf" srcId="{BD1B120D-1880-4665-BDAA-EF1185319E0A}" destId="{9DB9D3D3-414E-4B2C-911E-AC21566B8134}" srcOrd="2" destOrd="0" presId="urn:microsoft.com/office/officeart/2018/2/layout/IconVerticalSolidList"/>
    <dgm:cxn modelId="{5EB8BE64-ECD3-4EE1-BF39-54428AFC4249}" type="presParOf" srcId="{BD1B120D-1880-4665-BDAA-EF1185319E0A}" destId="{DF3FFD50-6745-4E9A-B2C2-A316789B7F43}" srcOrd="3" destOrd="0" presId="urn:microsoft.com/office/officeart/2018/2/layout/IconVerticalSolidList"/>
    <dgm:cxn modelId="{6BEF9042-45DE-4367-BEF8-A13E08B4DD71}" type="presParOf" srcId="{8E7A38E4-DDD0-4689-99B5-29453BB9A3C8}" destId="{01C3F29B-E1E2-4055-9FF4-DAF6A34A9538}" srcOrd="3" destOrd="0" presId="urn:microsoft.com/office/officeart/2018/2/layout/IconVerticalSolidList"/>
    <dgm:cxn modelId="{6D8852D7-EE32-4EBF-AA05-9C8C5EB0AD9A}" type="presParOf" srcId="{8E7A38E4-DDD0-4689-99B5-29453BB9A3C8}" destId="{3B0991BD-1032-4671-AAF3-177660F79C31}" srcOrd="4" destOrd="0" presId="urn:microsoft.com/office/officeart/2018/2/layout/IconVerticalSolidList"/>
    <dgm:cxn modelId="{21C13B50-EA84-406C-9A97-6ACCBE0CABF8}" type="presParOf" srcId="{3B0991BD-1032-4671-AAF3-177660F79C31}" destId="{AEFCAE0A-7D68-4324-8057-FF7C7432D319}" srcOrd="0" destOrd="0" presId="urn:microsoft.com/office/officeart/2018/2/layout/IconVerticalSolidList"/>
    <dgm:cxn modelId="{E937A0FF-AC75-485A-AF1A-2C28134EB4D3}" type="presParOf" srcId="{3B0991BD-1032-4671-AAF3-177660F79C31}" destId="{C17EDA09-0C95-4451-BC7A-A134E7CDBD6A}" srcOrd="1" destOrd="0" presId="urn:microsoft.com/office/officeart/2018/2/layout/IconVerticalSolidList"/>
    <dgm:cxn modelId="{2B466FC8-6F2A-4280-82D5-145569E8AEF5}" type="presParOf" srcId="{3B0991BD-1032-4671-AAF3-177660F79C31}" destId="{11FF82DE-995C-4F2E-9485-CA338FD2CADE}" srcOrd="2" destOrd="0" presId="urn:microsoft.com/office/officeart/2018/2/layout/IconVerticalSolidList"/>
    <dgm:cxn modelId="{D2EFD245-CF32-41E9-8393-7640BFE12F0B}" type="presParOf" srcId="{3B0991BD-1032-4671-AAF3-177660F79C31}" destId="{AFA40230-6114-4CAB-9EB4-DE1A04BC62F5}"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0FA818-25AD-4090-92CF-D94E5BA3CA69}" type="doc">
      <dgm:prSet loTypeId="urn:microsoft.com/office/officeart/2005/8/layout/matrix2" loCatId="matrix" qsTypeId="urn:microsoft.com/office/officeart/2005/8/quickstyle/simple4" qsCatId="simple" csTypeId="urn:microsoft.com/office/officeart/2005/8/colors/colorful5" csCatId="colorful" phldr="1"/>
      <dgm:spPr/>
      <dgm:t>
        <a:bodyPr/>
        <a:lstStyle/>
        <a:p>
          <a:endParaRPr lang="en-US"/>
        </a:p>
      </dgm:t>
    </dgm:pt>
    <dgm:pt modelId="{63BF5B44-A16E-490C-94EE-B46AB4E7909D}">
      <dgm:prSet/>
      <dgm:spPr/>
      <dgm:t>
        <a:bodyPr/>
        <a:lstStyle/>
        <a:p>
          <a:r>
            <a:rPr lang="en-US" b="0" i="0" dirty="0"/>
            <a:t>TE Central appreciates all questions asked by schools and families;</a:t>
          </a:r>
          <a:endParaRPr lang="en-US" dirty="0"/>
        </a:p>
      </dgm:t>
    </dgm:pt>
    <dgm:pt modelId="{80829F11-637B-4C0F-974D-29C575A7F3A6}" type="parTrans" cxnId="{03D5DA8E-ECDC-4B3D-95FD-677BF87E42B9}">
      <dgm:prSet/>
      <dgm:spPr/>
      <dgm:t>
        <a:bodyPr/>
        <a:lstStyle/>
        <a:p>
          <a:endParaRPr lang="en-US"/>
        </a:p>
      </dgm:t>
    </dgm:pt>
    <dgm:pt modelId="{7E3F61E3-DAC3-4B2F-B827-C31080A7EA00}" type="sibTrans" cxnId="{03D5DA8E-ECDC-4B3D-95FD-677BF87E42B9}">
      <dgm:prSet/>
      <dgm:spPr/>
      <dgm:t>
        <a:bodyPr/>
        <a:lstStyle/>
        <a:p>
          <a:endParaRPr lang="en-US"/>
        </a:p>
      </dgm:t>
    </dgm:pt>
    <dgm:pt modelId="{2536EDCF-F23D-472F-BD64-C7F1B5105EE5}">
      <dgm:prSet/>
      <dgm:spPr/>
      <dgm:t>
        <a:bodyPr/>
        <a:lstStyle/>
        <a:p>
          <a:r>
            <a:rPr lang="en-US" b="0" i="0" dirty="0"/>
            <a:t>This section is developed to help better understand how misconceptions occur; and </a:t>
          </a:r>
          <a:endParaRPr lang="en-US" dirty="0"/>
        </a:p>
      </dgm:t>
    </dgm:pt>
    <dgm:pt modelId="{83980E1C-9970-43F7-B90F-A93AA1BFB4F2}" type="parTrans" cxnId="{1A0A9894-2DA1-467A-8EFA-FA0338AD7B7E}">
      <dgm:prSet/>
      <dgm:spPr/>
      <dgm:t>
        <a:bodyPr/>
        <a:lstStyle/>
        <a:p>
          <a:endParaRPr lang="en-US"/>
        </a:p>
      </dgm:t>
    </dgm:pt>
    <dgm:pt modelId="{E2B2E9B0-FA93-4862-8375-3819E8B0B479}" type="sibTrans" cxnId="{1A0A9894-2DA1-467A-8EFA-FA0338AD7B7E}">
      <dgm:prSet/>
      <dgm:spPr/>
      <dgm:t>
        <a:bodyPr/>
        <a:lstStyle/>
        <a:p>
          <a:endParaRPr lang="en-US"/>
        </a:p>
      </dgm:t>
    </dgm:pt>
    <dgm:pt modelId="{0C59ABDF-EB0C-485E-B16B-1B568BCE6D23}">
      <dgm:prSet/>
      <dgm:spPr/>
      <dgm:t>
        <a:bodyPr/>
        <a:lstStyle/>
        <a:p>
          <a:r>
            <a:rPr lang="en-US" b="0" i="0" dirty="0"/>
            <a:t>Thank you for all that you do to promote higher education.</a:t>
          </a:r>
          <a:endParaRPr lang="en-US" dirty="0"/>
        </a:p>
      </dgm:t>
    </dgm:pt>
    <dgm:pt modelId="{B3DB9367-29BB-432A-94C5-56DF667014F2}" type="parTrans" cxnId="{436F5056-A2BC-4642-87B8-36A1AA18FF53}">
      <dgm:prSet/>
      <dgm:spPr/>
      <dgm:t>
        <a:bodyPr/>
        <a:lstStyle/>
        <a:p>
          <a:endParaRPr lang="en-US"/>
        </a:p>
      </dgm:t>
    </dgm:pt>
    <dgm:pt modelId="{422BAC45-BC09-4B44-B969-5C89ACA745C5}" type="sibTrans" cxnId="{436F5056-A2BC-4642-87B8-36A1AA18FF53}">
      <dgm:prSet/>
      <dgm:spPr/>
      <dgm:t>
        <a:bodyPr/>
        <a:lstStyle/>
        <a:p>
          <a:endParaRPr lang="en-US"/>
        </a:p>
      </dgm:t>
    </dgm:pt>
    <dgm:pt modelId="{2034BB7D-4A23-47C0-9987-6AD53F652E17}">
      <dgm:prSet/>
      <dgm:spPr/>
      <dgm:t>
        <a:bodyPr/>
        <a:lstStyle/>
        <a:p>
          <a:r>
            <a:rPr lang="en-US" b="0" i="0" dirty="0"/>
            <a:t>So hypothetically speaking, lets tackle the Blunders and Bloopers…</a:t>
          </a:r>
          <a:endParaRPr lang="en-US" dirty="0"/>
        </a:p>
      </dgm:t>
    </dgm:pt>
    <dgm:pt modelId="{2D67991F-EAFE-487B-B106-48EA6391DBF4}" type="parTrans" cxnId="{C6CF7649-D924-4FB5-AC0C-C00B2A6E4F38}">
      <dgm:prSet/>
      <dgm:spPr/>
      <dgm:t>
        <a:bodyPr/>
        <a:lstStyle/>
        <a:p>
          <a:endParaRPr lang="en-US"/>
        </a:p>
      </dgm:t>
    </dgm:pt>
    <dgm:pt modelId="{0FE53DA8-B799-46C0-A029-457D49EDE5F7}" type="sibTrans" cxnId="{C6CF7649-D924-4FB5-AC0C-C00B2A6E4F38}">
      <dgm:prSet/>
      <dgm:spPr/>
      <dgm:t>
        <a:bodyPr/>
        <a:lstStyle/>
        <a:p>
          <a:endParaRPr lang="en-US"/>
        </a:p>
      </dgm:t>
    </dgm:pt>
    <dgm:pt modelId="{A4CC3D73-0EE7-4AB4-89F2-43636C57ADE0}" type="pres">
      <dgm:prSet presAssocID="{8E0FA818-25AD-4090-92CF-D94E5BA3CA69}" presName="matrix" presStyleCnt="0">
        <dgm:presLayoutVars>
          <dgm:chMax val="1"/>
          <dgm:dir/>
          <dgm:resizeHandles val="exact"/>
        </dgm:presLayoutVars>
      </dgm:prSet>
      <dgm:spPr/>
    </dgm:pt>
    <dgm:pt modelId="{F879042B-1B1C-469D-9C84-C66CD57F9BBC}" type="pres">
      <dgm:prSet presAssocID="{8E0FA818-25AD-4090-92CF-D94E5BA3CA69}" presName="axisShape" presStyleLbl="bgShp" presStyleIdx="0" presStyleCnt="1"/>
      <dgm:spPr/>
    </dgm:pt>
    <dgm:pt modelId="{13A74726-1340-4572-84D8-80BE996C0F49}" type="pres">
      <dgm:prSet presAssocID="{8E0FA818-25AD-4090-92CF-D94E5BA3CA69}" presName="rect1" presStyleLbl="node1" presStyleIdx="0" presStyleCnt="4">
        <dgm:presLayoutVars>
          <dgm:chMax val="0"/>
          <dgm:chPref val="0"/>
          <dgm:bulletEnabled val="1"/>
        </dgm:presLayoutVars>
      </dgm:prSet>
      <dgm:spPr/>
    </dgm:pt>
    <dgm:pt modelId="{D9015130-656D-4BAA-85D2-E78B296E2F33}" type="pres">
      <dgm:prSet presAssocID="{8E0FA818-25AD-4090-92CF-D94E5BA3CA69}" presName="rect2" presStyleLbl="node1" presStyleIdx="1" presStyleCnt="4" custLinFactX="-18054" custLinFactY="21962" custLinFactNeighborX="-100000" custLinFactNeighborY="100000">
        <dgm:presLayoutVars>
          <dgm:chMax val="0"/>
          <dgm:chPref val="0"/>
          <dgm:bulletEnabled val="1"/>
        </dgm:presLayoutVars>
      </dgm:prSet>
      <dgm:spPr/>
    </dgm:pt>
    <dgm:pt modelId="{D591C57C-9E25-4D8D-97AE-DE79868F4CA5}" type="pres">
      <dgm:prSet presAssocID="{8E0FA818-25AD-4090-92CF-D94E5BA3CA69}" presName="rect3" presStyleLbl="node1" presStyleIdx="2" presStyleCnt="4" custLinFactX="25480" custLinFactY="-16718" custLinFactNeighborX="100000" custLinFactNeighborY="-100000">
        <dgm:presLayoutVars>
          <dgm:chMax val="0"/>
          <dgm:chPref val="0"/>
          <dgm:bulletEnabled val="1"/>
        </dgm:presLayoutVars>
      </dgm:prSet>
      <dgm:spPr/>
    </dgm:pt>
    <dgm:pt modelId="{168618F1-EB9D-47A3-9F65-E014C2A13C92}" type="pres">
      <dgm:prSet presAssocID="{8E0FA818-25AD-4090-92CF-D94E5BA3CA69}" presName="rect4" presStyleLbl="node1" presStyleIdx="3" presStyleCnt="4">
        <dgm:presLayoutVars>
          <dgm:chMax val="0"/>
          <dgm:chPref val="0"/>
          <dgm:bulletEnabled val="1"/>
        </dgm:presLayoutVars>
      </dgm:prSet>
      <dgm:spPr/>
    </dgm:pt>
  </dgm:ptLst>
  <dgm:cxnLst>
    <dgm:cxn modelId="{E74D9C0A-1699-4FC3-B374-A2BAFC47C4C2}" type="presOf" srcId="{8E0FA818-25AD-4090-92CF-D94E5BA3CA69}" destId="{A4CC3D73-0EE7-4AB4-89F2-43636C57ADE0}" srcOrd="0" destOrd="0" presId="urn:microsoft.com/office/officeart/2005/8/layout/matrix2"/>
    <dgm:cxn modelId="{A105CC64-586B-4083-B46A-73ADC0BB20BB}" type="presOf" srcId="{0C59ABDF-EB0C-485E-B16B-1B568BCE6D23}" destId="{D591C57C-9E25-4D8D-97AE-DE79868F4CA5}" srcOrd="0" destOrd="0" presId="urn:microsoft.com/office/officeart/2005/8/layout/matrix2"/>
    <dgm:cxn modelId="{C6CF7649-D924-4FB5-AC0C-C00B2A6E4F38}" srcId="{8E0FA818-25AD-4090-92CF-D94E5BA3CA69}" destId="{2034BB7D-4A23-47C0-9987-6AD53F652E17}" srcOrd="3" destOrd="0" parTransId="{2D67991F-EAFE-487B-B106-48EA6391DBF4}" sibTransId="{0FE53DA8-B799-46C0-A029-457D49EDE5F7}"/>
    <dgm:cxn modelId="{436F5056-A2BC-4642-87B8-36A1AA18FF53}" srcId="{8E0FA818-25AD-4090-92CF-D94E5BA3CA69}" destId="{0C59ABDF-EB0C-485E-B16B-1B568BCE6D23}" srcOrd="2" destOrd="0" parTransId="{B3DB9367-29BB-432A-94C5-56DF667014F2}" sibTransId="{422BAC45-BC09-4B44-B969-5C89ACA745C5}"/>
    <dgm:cxn modelId="{03D5DA8E-ECDC-4B3D-95FD-677BF87E42B9}" srcId="{8E0FA818-25AD-4090-92CF-D94E5BA3CA69}" destId="{63BF5B44-A16E-490C-94EE-B46AB4E7909D}" srcOrd="0" destOrd="0" parTransId="{80829F11-637B-4C0F-974D-29C575A7F3A6}" sibTransId="{7E3F61E3-DAC3-4B2F-B827-C31080A7EA00}"/>
    <dgm:cxn modelId="{1A0A9894-2DA1-467A-8EFA-FA0338AD7B7E}" srcId="{8E0FA818-25AD-4090-92CF-D94E5BA3CA69}" destId="{2536EDCF-F23D-472F-BD64-C7F1B5105EE5}" srcOrd="1" destOrd="0" parTransId="{83980E1C-9970-43F7-B90F-A93AA1BFB4F2}" sibTransId="{E2B2E9B0-FA93-4862-8375-3819E8B0B479}"/>
    <dgm:cxn modelId="{BA2E35A1-7EA8-4D89-A4AB-C275E7772B88}" type="presOf" srcId="{63BF5B44-A16E-490C-94EE-B46AB4E7909D}" destId="{13A74726-1340-4572-84D8-80BE996C0F49}" srcOrd="0" destOrd="0" presId="urn:microsoft.com/office/officeart/2005/8/layout/matrix2"/>
    <dgm:cxn modelId="{013665B0-5B46-46E2-A7DF-FB5C7D74D19E}" type="presOf" srcId="{2034BB7D-4A23-47C0-9987-6AD53F652E17}" destId="{168618F1-EB9D-47A3-9F65-E014C2A13C92}" srcOrd="0" destOrd="0" presId="urn:microsoft.com/office/officeart/2005/8/layout/matrix2"/>
    <dgm:cxn modelId="{2274F1CB-1754-4081-8517-2FC6FC0EFF77}" type="presOf" srcId="{2536EDCF-F23D-472F-BD64-C7F1B5105EE5}" destId="{D9015130-656D-4BAA-85D2-E78B296E2F33}" srcOrd="0" destOrd="0" presId="urn:microsoft.com/office/officeart/2005/8/layout/matrix2"/>
    <dgm:cxn modelId="{6B453FE1-A586-4863-8E3B-E8016ED8B8A8}" type="presParOf" srcId="{A4CC3D73-0EE7-4AB4-89F2-43636C57ADE0}" destId="{F879042B-1B1C-469D-9C84-C66CD57F9BBC}" srcOrd="0" destOrd="0" presId="urn:microsoft.com/office/officeart/2005/8/layout/matrix2"/>
    <dgm:cxn modelId="{176A2158-87F6-4C69-8A88-4E6677EB81FF}" type="presParOf" srcId="{A4CC3D73-0EE7-4AB4-89F2-43636C57ADE0}" destId="{13A74726-1340-4572-84D8-80BE996C0F49}" srcOrd="1" destOrd="0" presId="urn:microsoft.com/office/officeart/2005/8/layout/matrix2"/>
    <dgm:cxn modelId="{ED2F856F-6C0F-410E-85FA-B5FACB31D5A3}" type="presParOf" srcId="{A4CC3D73-0EE7-4AB4-89F2-43636C57ADE0}" destId="{D9015130-656D-4BAA-85D2-E78B296E2F33}" srcOrd="2" destOrd="0" presId="urn:microsoft.com/office/officeart/2005/8/layout/matrix2"/>
    <dgm:cxn modelId="{4BEBEC84-E1A6-46AE-A10E-04688F9E7BCA}" type="presParOf" srcId="{A4CC3D73-0EE7-4AB4-89F2-43636C57ADE0}" destId="{D591C57C-9E25-4D8D-97AE-DE79868F4CA5}" srcOrd="3" destOrd="0" presId="urn:microsoft.com/office/officeart/2005/8/layout/matrix2"/>
    <dgm:cxn modelId="{5DF01142-5F40-4305-9E55-A46668D0D4D4}" type="presParOf" srcId="{A4CC3D73-0EE7-4AB4-89F2-43636C57ADE0}" destId="{168618F1-EB9D-47A3-9F65-E014C2A13C92}"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D34DA0-38C8-4AA2-93B4-162B86449FB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9D18E7C-872D-4CE4-8A11-3F4DD1CBBBF0}">
      <dgm:prSet/>
      <dgm:spPr/>
      <dgm:t>
        <a:bodyPr/>
        <a:lstStyle/>
        <a:p>
          <a:pPr>
            <a:lnSpc>
              <a:spcPct val="100000"/>
            </a:lnSpc>
            <a:defRPr cap="all"/>
          </a:pPr>
          <a:r>
            <a:rPr lang="en-US" dirty="0"/>
            <a:t>EZ app school</a:t>
          </a:r>
        </a:p>
      </dgm:t>
    </dgm:pt>
    <dgm:pt modelId="{B409590A-28C4-444B-81F9-009CBCB632B0}" type="parTrans" cxnId="{1299619F-7AEE-4CAE-9880-9F68743D1330}">
      <dgm:prSet/>
      <dgm:spPr/>
      <dgm:t>
        <a:bodyPr/>
        <a:lstStyle/>
        <a:p>
          <a:endParaRPr lang="en-US"/>
        </a:p>
      </dgm:t>
    </dgm:pt>
    <dgm:pt modelId="{331F51E2-B58D-4571-9238-A5AF0E36520C}" type="sibTrans" cxnId="{1299619F-7AEE-4CAE-9880-9F68743D1330}">
      <dgm:prSet/>
      <dgm:spPr/>
      <dgm:t>
        <a:bodyPr/>
        <a:lstStyle/>
        <a:p>
          <a:endParaRPr lang="en-US"/>
        </a:p>
      </dgm:t>
    </dgm:pt>
    <dgm:pt modelId="{76EA9478-D22C-4575-B52E-4A62DE0DD88C}">
      <dgm:prSet/>
      <dgm:spPr/>
      <dgm:t>
        <a:bodyPr/>
        <a:lstStyle/>
        <a:p>
          <a:pPr>
            <a:lnSpc>
              <a:spcPct val="100000"/>
            </a:lnSpc>
            <a:defRPr cap="all"/>
          </a:pPr>
          <a:r>
            <a:rPr lang="en-US" dirty="0"/>
            <a:t>TELO entering applications on TELO portal</a:t>
          </a:r>
        </a:p>
      </dgm:t>
    </dgm:pt>
    <dgm:pt modelId="{6C763AD3-C4FE-4C73-BF8F-3568120118C7}" type="parTrans" cxnId="{486CF4CC-0B70-4FB6-AEFD-F731F4593F66}">
      <dgm:prSet/>
      <dgm:spPr/>
      <dgm:t>
        <a:bodyPr/>
        <a:lstStyle/>
        <a:p>
          <a:endParaRPr lang="en-US"/>
        </a:p>
      </dgm:t>
    </dgm:pt>
    <dgm:pt modelId="{C5092CD5-4AE9-46F1-AB08-B7EF1A38DDE6}" type="sibTrans" cxnId="{486CF4CC-0B70-4FB6-AEFD-F731F4593F66}">
      <dgm:prSet/>
      <dgm:spPr/>
      <dgm:t>
        <a:bodyPr/>
        <a:lstStyle/>
        <a:p>
          <a:endParaRPr lang="en-US"/>
        </a:p>
      </dgm:t>
    </dgm:pt>
    <dgm:pt modelId="{7D1F4AF6-8415-4E3E-948A-D153FAE914A9}" type="pres">
      <dgm:prSet presAssocID="{D7D34DA0-38C8-4AA2-93B4-162B86449FBA}" presName="root" presStyleCnt="0">
        <dgm:presLayoutVars>
          <dgm:dir/>
          <dgm:resizeHandles val="exact"/>
        </dgm:presLayoutVars>
      </dgm:prSet>
      <dgm:spPr/>
    </dgm:pt>
    <dgm:pt modelId="{5AD5899A-76AE-4C26-91A5-4E946DDC81B8}" type="pres">
      <dgm:prSet presAssocID="{49D18E7C-872D-4CE4-8A11-3F4DD1CBBBF0}" presName="compNode" presStyleCnt="0"/>
      <dgm:spPr/>
    </dgm:pt>
    <dgm:pt modelId="{7123661A-F85A-43DC-BF62-FCC62B891A4B}" type="pres">
      <dgm:prSet presAssocID="{49D18E7C-872D-4CE4-8A11-3F4DD1CBBBF0}" presName="iconBgRect" presStyleLbl="bgShp" presStyleIdx="0" presStyleCnt="2"/>
      <dgm:spPr/>
    </dgm:pt>
    <dgm:pt modelId="{21C2ACC9-3B00-491F-9DA6-916FA208D0DB}" type="pres">
      <dgm:prSet presAssocID="{49D18E7C-872D-4CE4-8A11-3F4DD1CBBBF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art Phone"/>
        </a:ext>
      </dgm:extLst>
    </dgm:pt>
    <dgm:pt modelId="{CD715066-BE9D-4F53-8471-7D8B585C8EEF}" type="pres">
      <dgm:prSet presAssocID="{49D18E7C-872D-4CE4-8A11-3F4DD1CBBBF0}" presName="spaceRect" presStyleCnt="0"/>
      <dgm:spPr/>
    </dgm:pt>
    <dgm:pt modelId="{70A44852-D2C7-4EFB-9FA0-A8FC121802FD}" type="pres">
      <dgm:prSet presAssocID="{49D18E7C-872D-4CE4-8A11-3F4DD1CBBBF0}" presName="textRect" presStyleLbl="revTx" presStyleIdx="0" presStyleCnt="2">
        <dgm:presLayoutVars>
          <dgm:chMax val="1"/>
          <dgm:chPref val="1"/>
        </dgm:presLayoutVars>
      </dgm:prSet>
      <dgm:spPr/>
    </dgm:pt>
    <dgm:pt modelId="{24A36941-ECBC-4738-A60D-4C6423B11DC1}" type="pres">
      <dgm:prSet presAssocID="{331F51E2-B58D-4571-9238-A5AF0E36520C}" presName="sibTrans" presStyleCnt="0"/>
      <dgm:spPr/>
    </dgm:pt>
    <dgm:pt modelId="{D56EC390-A8AB-4994-9E85-E00D1DFDD1C0}" type="pres">
      <dgm:prSet presAssocID="{76EA9478-D22C-4575-B52E-4A62DE0DD88C}" presName="compNode" presStyleCnt="0"/>
      <dgm:spPr/>
    </dgm:pt>
    <dgm:pt modelId="{14A754E0-35E0-419C-97CB-3B64BD13BF36}" type="pres">
      <dgm:prSet presAssocID="{76EA9478-D22C-4575-B52E-4A62DE0DD88C}" presName="iconBgRect" presStyleLbl="bgShp" presStyleIdx="1" presStyleCnt="2"/>
      <dgm:spPr/>
    </dgm:pt>
    <dgm:pt modelId="{4AF8B604-1584-4ADA-8D70-8931009AA53F}" type="pres">
      <dgm:prSet presAssocID="{76EA9478-D22C-4575-B52E-4A62DE0DD88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blet"/>
        </a:ext>
      </dgm:extLst>
    </dgm:pt>
    <dgm:pt modelId="{B98386BC-4CD4-44B6-8251-66C3D3273019}" type="pres">
      <dgm:prSet presAssocID="{76EA9478-D22C-4575-B52E-4A62DE0DD88C}" presName="spaceRect" presStyleCnt="0"/>
      <dgm:spPr/>
    </dgm:pt>
    <dgm:pt modelId="{6D1E3680-718F-402C-BDBD-15989577C134}" type="pres">
      <dgm:prSet presAssocID="{76EA9478-D22C-4575-B52E-4A62DE0DD88C}" presName="textRect" presStyleLbl="revTx" presStyleIdx="1" presStyleCnt="2">
        <dgm:presLayoutVars>
          <dgm:chMax val="1"/>
          <dgm:chPref val="1"/>
        </dgm:presLayoutVars>
      </dgm:prSet>
      <dgm:spPr/>
    </dgm:pt>
  </dgm:ptLst>
  <dgm:cxnLst>
    <dgm:cxn modelId="{222C5F88-1A1D-46D8-AC76-1990928870E5}" type="presOf" srcId="{D7D34DA0-38C8-4AA2-93B4-162B86449FBA}" destId="{7D1F4AF6-8415-4E3E-948A-D153FAE914A9}" srcOrd="0" destOrd="0" presId="urn:microsoft.com/office/officeart/2018/5/layout/IconCircleLabelList"/>
    <dgm:cxn modelId="{1299619F-7AEE-4CAE-9880-9F68743D1330}" srcId="{D7D34DA0-38C8-4AA2-93B4-162B86449FBA}" destId="{49D18E7C-872D-4CE4-8A11-3F4DD1CBBBF0}" srcOrd="0" destOrd="0" parTransId="{B409590A-28C4-444B-81F9-009CBCB632B0}" sibTransId="{331F51E2-B58D-4571-9238-A5AF0E36520C}"/>
    <dgm:cxn modelId="{25A3F2B1-8E5A-42AF-BCA7-7B8BABE155E5}" type="presOf" srcId="{49D18E7C-872D-4CE4-8A11-3F4DD1CBBBF0}" destId="{70A44852-D2C7-4EFB-9FA0-A8FC121802FD}" srcOrd="0" destOrd="0" presId="urn:microsoft.com/office/officeart/2018/5/layout/IconCircleLabelList"/>
    <dgm:cxn modelId="{CFB88FB3-A4BC-491F-9921-ED4779C77591}" type="presOf" srcId="{76EA9478-D22C-4575-B52E-4A62DE0DD88C}" destId="{6D1E3680-718F-402C-BDBD-15989577C134}" srcOrd="0" destOrd="0" presId="urn:microsoft.com/office/officeart/2018/5/layout/IconCircleLabelList"/>
    <dgm:cxn modelId="{486CF4CC-0B70-4FB6-AEFD-F731F4593F66}" srcId="{D7D34DA0-38C8-4AA2-93B4-162B86449FBA}" destId="{76EA9478-D22C-4575-B52E-4A62DE0DD88C}" srcOrd="1" destOrd="0" parTransId="{6C763AD3-C4FE-4C73-BF8F-3568120118C7}" sibTransId="{C5092CD5-4AE9-46F1-AB08-B7EF1A38DDE6}"/>
    <dgm:cxn modelId="{E681B51A-DAFF-4B83-BD44-12DA153B6769}" type="presParOf" srcId="{7D1F4AF6-8415-4E3E-948A-D153FAE914A9}" destId="{5AD5899A-76AE-4C26-91A5-4E946DDC81B8}" srcOrd="0" destOrd="0" presId="urn:microsoft.com/office/officeart/2018/5/layout/IconCircleLabelList"/>
    <dgm:cxn modelId="{895B8168-154D-443E-9460-AC039C0EF209}" type="presParOf" srcId="{5AD5899A-76AE-4C26-91A5-4E946DDC81B8}" destId="{7123661A-F85A-43DC-BF62-FCC62B891A4B}" srcOrd="0" destOrd="0" presId="urn:microsoft.com/office/officeart/2018/5/layout/IconCircleLabelList"/>
    <dgm:cxn modelId="{C835B23E-F207-426D-A4D8-503AC96E2794}" type="presParOf" srcId="{5AD5899A-76AE-4C26-91A5-4E946DDC81B8}" destId="{21C2ACC9-3B00-491F-9DA6-916FA208D0DB}" srcOrd="1" destOrd="0" presId="urn:microsoft.com/office/officeart/2018/5/layout/IconCircleLabelList"/>
    <dgm:cxn modelId="{CB2456B3-BC90-4011-90E0-F35BBF0623B3}" type="presParOf" srcId="{5AD5899A-76AE-4C26-91A5-4E946DDC81B8}" destId="{CD715066-BE9D-4F53-8471-7D8B585C8EEF}" srcOrd="2" destOrd="0" presId="urn:microsoft.com/office/officeart/2018/5/layout/IconCircleLabelList"/>
    <dgm:cxn modelId="{C2A72B59-FFFA-445A-9E67-015F0B6471C9}" type="presParOf" srcId="{5AD5899A-76AE-4C26-91A5-4E946DDC81B8}" destId="{70A44852-D2C7-4EFB-9FA0-A8FC121802FD}" srcOrd="3" destOrd="0" presId="urn:microsoft.com/office/officeart/2018/5/layout/IconCircleLabelList"/>
    <dgm:cxn modelId="{D80CC5C8-1F36-4EEE-9AFB-9579AB4C4D3B}" type="presParOf" srcId="{7D1F4AF6-8415-4E3E-948A-D153FAE914A9}" destId="{24A36941-ECBC-4738-A60D-4C6423B11DC1}" srcOrd="1" destOrd="0" presId="urn:microsoft.com/office/officeart/2018/5/layout/IconCircleLabelList"/>
    <dgm:cxn modelId="{A0FAF58A-FA29-47C2-8A4C-0B6BF256C0ED}" type="presParOf" srcId="{7D1F4AF6-8415-4E3E-948A-D153FAE914A9}" destId="{D56EC390-A8AB-4994-9E85-E00D1DFDD1C0}" srcOrd="2" destOrd="0" presId="urn:microsoft.com/office/officeart/2018/5/layout/IconCircleLabelList"/>
    <dgm:cxn modelId="{2629DAA6-ECE2-482C-824D-4C713FF433A4}" type="presParOf" srcId="{D56EC390-A8AB-4994-9E85-E00D1DFDD1C0}" destId="{14A754E0-35E0-419C-97CB-3B64BD13BF36}" srcOrd="0" destOrd="0" presId="urn:microsoft.com/office/officeart/2018/5/layout/IconCircleLabelList"/>
    <dgm:cxn modelId="{F15B8A87-46FE-4906-B631-5AB9565E1802}" type="presParOf" srcId="{D56EC390-A8AB-4994-9E85-E00D1DFDD1C0}" destId="{4AF8B604-1584-4ADA-8D70-8931009AA53F}" srcOrd="1" destOrd="0" presId="urn:microsoft.com/office/officeart/2018/5/layout/IconCircleLabelList"/>
    <dgm:cxn modelId="{9CE7F367-2487-4AD2-AECA-BB0D5E2C0DC4}" type="presParOf" srcId="{D56EC390-A8AB-4994-9E85-E00D1DFDD1C0}" destId="{B98386BC-4CD4-44B6-8251-66C3D3273019}" srcOrd="2" destOrd="0" presId="urn:microsoft.com/office/officeart/2018/5/layout/IconCircleLabelList"/>
    <dgm:cxn modelId="{0DC3F1D7-11C4-4186-8B81-6686888FB8F5}" type="presParOf" srcId="{D56EC390-A8AB-4994-9E85-E00D1DFDD1C0}" destId="{6D1E3680-718F-402C-BDBD-15989577C13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B5826F-A16E-4C85-9FAB-2A36736FF928}"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4EA1D00-9282-42C8-B889-4D101A887D57}">
      <dgm:prSet/>
      <dgm:spPr/>
      <dgm:t>
        <a:bodyPr/>
        <a:lstStyle/>
        <a:p>
          <a:pPr>
            <a:defRPr b="1"/>
          </a:pPr>
          <a:r>
            <a:rPr lang="en-US" b="0" i="0" dirty="0"/>
            <a:t>Review your Enrollment Report – who is missing?</a:t>
          </a:r>
          <a:endParaRPr lang="en-US" dirty="0"/>
        </a:p>
      </dgm:t>
    </dgm:pt>
    <dgm:pt modelId="{6FE7A150-4015-4AE9-BADB-D2045C3A80FF}" type="parTrans" cxnId="{17B693AC-9759-4620-8D31-94BEBC63F3C5}">
      <dgm:prSet/>
      <dgm:spPr/>
      <dgm:t>
        <a:bodyPr/>
        <a:lstStyle/>
        <a:p>
          <a:endParaRPr lang="en-US"/>
        </a:p>
      </dgm:t>
    </dgm:pt>
    <dgm:pt modelId="{8857C572-48EF-4A50-8BF8-8D52C47DB7A4}" type="sibTrans" cxnId="{17B693AC-9759-4620-8D31-94BEBC63F3C5}">
      <dgm:prSet/>
      <dgm:spPr/>
      <dgm:t>
        <a:bodyPr/>
        <a:lstStyle/>
        <a:p>
          <a:endParaRPr lang="en-US"/>
        </a:p>
      </dgm:t>
    </dgm:pt>
    <dgm:pt modelId="{A87B4845-E665-40ED-B3C7-B94E377D8B94}">
      <dgm:prSet/>
      <dgm:spPr/>
      <dgm:t>
        <a:bodyPr/>
        <a:lstStyle/>
        <a:p>
          <a:r>
            <a:rPr lang="en-US" b="0" i="0" dirty="0"/>
            <a:t>Most likely NEW Imports and Exports</a:t>
          </a:r>
          <a:endParaRPr lang="en-US" dirty="0"/>
        </a:p>
      </dgm:t>
    </dgm:pt>
    <dgm:pt modelId="{87B077EB-048E-497E-AFE4-3ADD20FE48F7}" type="parTrans" cxnId="{EED677CD-3B26-4E3D-8EFD-3838258B9B05}">
      <dgm:prSet/>
      <dgm:spPr/>
      <dgm:t>
        <a:bodyPr/>
        <a:lstStyle/>
        <a:p>
          <a:endParaRPr lang="en-US"/>
        </a:p>
      </dgm:t>
    </dgm:pt>
    <dgm:pt modelId="{500F9165-E997-4ACF-AC45-A63BF84DAAAF}" type="sibTrans" cxnId="{EED677CD-3B26-4E3D-8EFD-3838258B9B05}">
      <dgm:prSet/>
      <dgm:spPr/>
      <dgm:t>
        <a:bodyPr/>
        <a:lstStyle/>
        <a:p>
          <a:endParaRPr lang="en-US"/>
        </a:p>
      </dgm:t>
    </dgm:pt>
    <dgm:pt modelId="{C8757E2E-ABB4-4CBF-98FB-026A37BBAF9C}">
      <dgm:prSet/>
      <dgm:spPr/>
      <dgm:t>
        <a:bodyPr/>
        <a:lstStyle/>
        <a:p>
          <a:r>
            <a:rPr lang="en-US" b="0" i="0" dirty="0"/>
            <a:t>Mandatory training walks you through the process</a:t>
          </a:r>
          <a:endParaRPr lang="en-US" dirty="0"/>
        </a:p>
      </dgm:t>
    </dgm:pt>
    <dgm:pt modelId="{C1DDFC48-8627-4F05-A192-24252609B140}" type="parTrans" cxnId="{05A8E123-10AA-4798-AF1C-F086F950EC4A}">
      <dgm:prSet/>
      <dgm:spPr/>
      <dgm:t>
        <a:bodyPr/>
        <a:lstStyle/>
        <a:p>
          <a:endParaRPr lang="en-US"/>
        </a:p>
      </dgm:t>
    </dgm:pt>
    <dgm:pt modelId="{A7DB6A67-3103-4703-91FD-6FBE82C6B219}" type="sibTrans" cxnId="{05A8E123-10AA-4798-AF1C-F086F950EC4A}">
      <dgm:prSet/>
      <dgm:spPr/>
      <dgm:t>
        <a:bodyPr/>
        <a:lstStyle/>
        <a:p>
          <a:endParaRPr lang="en-US"/>
        </a:p>
      </dgm:t>
    </dgm:pt>
    <dgm:pt modelId="{DE7A2764-4B78-4CD9-9801-F317318194A3}">
      <dgm:prSet/>
      <dgm:spPr/>
      <dgm:t>
        <a:bodyPr/>
        <a:lstStyle/>
        <a:p>
          <a:r>
            <a:rPr lang="en-US" b="0" i="0" dirty="0"/>
            <a:t>The webinar remains available all year long.</a:t>
          </a:r>
          <a:endParaRPr lang="en-US" dirty="0"/>
        </a:p>
      </dgm:t>
    </dgm:pt>
    <dgm:pt modelId="{5D4F15ED-C6C5-4F50-90DB-9CCF35EFCE85}" type="parTrans" cxnId="{660777A5-D838-428A-A443-81B355B27462}">
      <dgm:prSet/>
      <dgm:spPr/>
      <dgm:t>
        <a:bodyPr/>
        <a:lstStyle/>
        <a:p>
          <a:endParaRPr lang="en-US"/>
        </a:p>
      </dgm:t>
    </dgm:pt>
    <dgm:pt modelId="{49A2339E-ADCA-4013-8A2D-3EAC66D7D85E}" type="sibTrans" cxnId="{660777A5-D838-428A-A443-81B355B27462}">
      <dgm:prSet/>
      <dgm:spPr/>
      <dgm:t>
        <a:bodyPr/>
        <a:lstStyle/>
        <a:p>
          <a:endParaRPr lang="en-US"/>
        </a:p>
      </dgm:t>
    </dgm:pt>
    <dgm:pt modelId="{1EF5310D-DE15-435B-A042-4318C09E8C40}">
      <dgm:prSet/>
      <dgm:spPr/>
      <dgm:t>
        <a:bodyPr/>
        <a:lstStyle/>
        <a:p>
          <a:pPr>
            <a:defRPr b="1"/>
          </a:pPr>
          <a:r>
            <a:rPr lang="en-US" b="0" i="0" dirty="0"/>
            <a:t>Imports click the Enrolled Box</a:t>
          </a:r>
          <a:endParaRPr lang="en-US" dirty="0"/>
        </a:p>
      </dgm:t>
    </dgm:pt>
    <dgm:pt modelId="{66B79501-355A-4132-9800-483CFF9A7AA9}" type="parTrans" cxnId="{352EDEAC-F43E-4ABB-B1B8-818631C0757C}">
      <dgm:prSet/>
      <dgm:spPr/>
      <dgm:t>
        <a:bodyPr/>
        <a:lstStyle/>
        <a:p>
          <a:endParaRPr lang="en-US"/>
        </a:p>
      </dgm:t>
    </dgm:pt>
    <dgm:pt modelId="{FE1C1B93-202E-423A-92EF-115359DC728F}" type="sibTrans" cxnId="{352EDEAC-F43E-4ABB-B1B8-818631C0757C}">
      <dgm:prSet/>
      <dgm:spPr/>
      <dgm:t>
        <a:bodyPr/>
        <a:lstStyle/>
        <a:p>
          <a:endParaRPr lang="en-US"/>
        </a:p>
      </dgm:t>
    </dgm:pt>
    <dgm:pt modelId="{34C57DD5-157F-4DFD-A754-CC322BE94385}">
      <dgm:prSet/>
      <dgm:spPr/>
      <dgm:t>
        <a:bodyPr/>
        <a:lstStyle/>
        <a:p>
          <a:r>
            <a:rPr lang="en-US" b="0" i="0" dirty="0"/>
            <a:t>By clicking the Enrolled box an email is launched to the EXPORT school</a:t>
          </a:r>
          <a:endParaRPr lang="en-US" dirty="0"/>
        </a:p>
      </dgm:t>
    </dgm:pt>
    <dgm:pt modelId="{75EA9CCC-D84F-40D4-8A28-BA60051EB4F6}" type="parTrans" cxnId="{FE493636-15D8-476E-AAF8-CBADCFFFD1C7}">
      <dgm:prSet/>
      <dgm:spPr/>
      <dgm:t>
        <a:bodyPr/>
        <a:lstStyle/>
        <a:p>
          <a:endParaRPr lang="en-US"/>
        </a:p>
      </dgm:t>
    </dgm:pt>
    <dgm:pt modelId="{6C4E3C07-C5A5-4671-910D-D90689221325}" type="sibTrans" cxnId="{FE493636-15D8-476E-AAF8-CBADCFFFD1C7}">
      <dgm:prSet/>
      <dgm:spPr/>
      <dgm:t>
        <a:bodyPr/>
        <a:lstStyle/>
        <a:p>
          <a:endParaRPr lang="en-US"/>
        </a:p>
      </dgm:t>
    </dgm:pt>
    <dgm:pt modelId="{357311F9-0A10-4699-90E7-1F153910B562}">
      <dgm:prSet/>
      <dgm:spPr/>
      <dgm:t>
        <a:bodyPr/>
        <a:lstStyle/>
        <a:p>
          <a:pPr>
            <a:defRPr b="1"/>
          </a:pPr>
          <a:r>
            <a:rPr lang="en-US" b="0" i="0" dirty="0"/>
            <a:t>ONLY the Export school can ADD STUDENT</a:t>
          </a:r>
          <a:endParaRPr lang="en-US" dirty="0"/>
        </a:p>
      </dgm:t>
    </dgm:pt>
    <dgm:pt modelId="{43016E27-3BCA-4786-9705-2D9365C883BF}" type="parTrans" cxnId="{A69A0FF0-BFFF-481A-8BAC-22692390B812}">
      <dgm:prSet/>
      <dgm:spPr/>
      <dgm:t>
        <a:bodyPr/>
        <a:lstStyle/>
        <a:p>
          <a:endParaRPr lang="en-US"/>
        </a:p>
      </dgm:t>
    </dgm:pt>
    <dgm:pt modelId="{66D9746F-B12C-4E5B-B3D1-BFE767F5B745}" type="sibTrans" cxnId="{A69A0FF0-BFFF-481A-8BAC-22692390B812}">
      <dgm:prSet/>
      <dgm:spPr/>
      <dgm:t>
        <a:bodyPr/>
        <a:lstStyle/>
        <a:p>
          <a:endParaRPr lang="en-US"/>
        </a:p>
      </dgm:t>
    </dgm:pt>
    <dgm:pt modelId="{AA296136-E7C0-4355-B291-EE641FD7BD54}" type="pres">
      <dgm:prSet presAssocID="{DEB5826F-A16E-4C85-9FAB-2A36736FF928}" presName="root" presStyleCnt="0">
        <dgm:presLayoutVars>
          <dgm:dir/>
          <dgm:resizeHandles val="exact"/>
        </dgm:presLayoutVars>
      </dgm:prSet>
      <dgm:spPr/>
    </dgm:pt>
    <dgm:pt modelId="{DC1F55EB-A440-4E8F-BB7C-84C8DF522049}" type="pres">
      <dgm:prSet presAssocID="{64EA1D00-9282-42C8-B889-4D101A887D57}" presName="compNode" presStyleCnt="0"/>
      <dgm:spPr/>
    </dgm:pt>
    <dgm:pt modelId="{06B06317-0720-443E-8DDE-1E8DF53337EE}" type="pres">
      <dgm:prSet presAssocID="{64EA1D00-9282-42C8-B889-4D101A887D5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owchart"/>
        </a:ext>
      </dgm:extLst>
    </dgm:pt>
    <dgm:pt modelId="{292B1FE6-2535-4F39-BBAB-40224EE0A5D8}" type="pres">
      <dgm:prSet presAssocID="{64EA1D00-9282-42C8-B889-4D101A887D57}" presName="iconSpace" presStyleCnt="0"/>
      <dgm:spPr/>
    </dgm:pt>
    <dgm:pt modelId="{C3D5FD8E-38F6-47B7-847D-19F1F911D5B9}" type="pres">
      <dgm:prSet presAssocID="{64EA1D00-9282-42C8-B889-4D101A887D57}" presName="parTx" presStyleLbl="revTx" presStyleIdx="0" presStyleCnt="6">
        <dgm:presLayoutVars>
          <dgm:chMax val="0"/>
          <dgm:chPref val="0"/>
        </dgm:presLayoutVars>
      </dgm:prSet>
      <dgm:spPr/>
    </dgm:pt>
    <dgm:pt modelId="{23D2B802-0C6E-4856-B970-17ED931C63F6}" type="pres">
      <dgm:prSet presAssocID="{64EA1D00-9282-42C8-B889-4D101A887D57}" presName="txSpace" presStyleCnt="0"/>
      <dgm:spPr/>
    </dgm:pt>
    <dgm:pt modelId="{E365EE0B-4812-48DF-8CC7-91FA5A145EB7}" type="pres">
      <dgm:prSet presAssocID="{64EA1D00-9282-42C8-B889-4D101A887D57}" presName="desTx" presStyleLbl="revTx" presStyleIdx="1" presStyleCnt="6">
        <dgm:presLayoutVars/>
      </dgm:prSet>
      <dgm:spPr/>
    </dgm:pt>
    <dgm:pt modelId="{CCFD2B7B-87EB-4641-A983-E84B6048FE41}" type="pres">
      <dgm:prSet presAssocID="{8857C572-48EF-4A50-8BF8-8D52C47DB7A4}" presName="sibTrans" presStyleCnt="0"/>
      <dgm:spPr/>
    </dgm:pt>
    <dgm:pt modelId="{7E5F48E5-2A39-4856-8D48-32745829B192}" type="pres">
      <dgm:prSet presAssocID="{1EF5310D-DE15-435B-A042-4318C09E8C40}" presName="compNode" presStyleCnt="0"/>
      <dgm:spPr/>
    </dgm:pt>
    <dgm:pt modelId="{E500C041-4AED-4595-85E8-E6877418B95F}" type="pres">
      <dgm:prSet presAssocID="{1EF5310D-DE15-435B-A042-4318C09E8C4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nvelope"/>
        </a:ext>
      </dgm:extLst>
    </dgm:pt>
    <dgm:pt modelId="{F2ADF454-1103-4351-9138-190249548984}" type="pres">
      <dgm:prSet presAssocID="{1EF5310D-DE15-435B-A042-4318C09E8C40}" presName="iconSpace" presStyleCnt="0"/>
      <dgm:spPr/>
    </dgm:pt>
    <dgm:pt modelId="{2521F078-8B33-41F5-81C8-E79B55052F10}" type="pres">
      <dgm:prSet presAssocID="{1EF5310D-DE15-435B-A042-4318C09E8C40}" presName="parTx" presStyleLbl="revTx" presStyleIdx="2" presStyleCnt="6">
        <dgm:presLayoutVars>
          <dgm:chMax val="0"/>
          <dgm:chPref val="0"/>
        </dgm:presLayoutVars>
      </dgm:prSet>
      <dgm:spPr/>
    </dgm:pt>
    <dgm:pt modelId="{D7CEBDC3-44B3-4F46-AB7C-44F70B955422}" type="pres">
      <dgm:prSet presAssocID="{1EF5310D-DE15-435B-A042-4318C09E8C40}" presName="txSpace" presStyleCnt="0"/>
      <dgm:spPr/>
    </dgm:pt>
    <dgm:pt modelId="{4EF0F6FB-7C1F-469E-9978-9E847BC8D581}" type="pres">
      <dgm:prSet presAssocID="{1EF5310D-DE15-435B-A042-4318C09E8C40}" presName="desTx" presStyleLbl="revTx" presStyleIdx="3" presStyleCnt="6">
        <dgm:presLayoutVars/>
      </dgm:prSet>
      <dgm:spPr/>
    </dgm:pt>
    <dgm:pt modelId="{87886EF3-47F7-4DC2-A811-83414DB84B79}" type="pres">
      <dgm:prSet presAssocID="{FE1C1B93-202E-423A-92EF-115359DC728F}" presName="sibTrans" presStyleCnt="0"/>
      <dgm:spPr/>
    </dgm:pt>
    <dgm:pt modelId="{2A057314-F7FB-4D76-8AFD-F92DD1953111}" type="pres">
      <dgm:prSet presAssocID="{357311F9-0A10-4699-90E7-1F153910B562}" presName="compNode" presStyleCnt="0"/>
      <dgm:spPr/>
    </dgm:pt>
    <dgm:pt modelId="{F8BEA2C1-6F83-4236-ACDF-4247B1084E0F}" type="pres">
      <dgm:prSet presAssocID="{357311F9-0A10-4699-90E7-1F153910B56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C9C23E3B-0525-4BD7-809E-60A597C132E3}" type="pres">
      <dgm:prSet presAssocID="{357311F9-0A10-4699-90E7-1F153910B562}" presName="iconSpace" presStyleCnt="0"/>
      <dgm:spPr/>
    </dgm:pt>
    <dgm:pt modelId="{03E5E87F-E9E0-46A4-A261-5FFD45AD6438}" type="pres">
      <dgm:prSet presAssocID="{357311F9-0A10-4699-90E7-1F153910B562}" presName="parTx" presStyleLbl="revTx" presStyleIdx="4" presStyleCnt="6">
        <dgm:presLayoutVars>
          <dgm:chMax val="0"/>
          <dgm:chPref val="0"/>
        </dgm:presLayoutVars>
      </dgm:prSet>
      <dgm:spPr/>
    </dgm:pt>
    <dgm:pt modelId="{6858BDB4-2052-49F2-BF9A-E4CDD96613A3}" type="pres">
      <dgm:prSet presAssocID="{357311F9-0A10-4699-90E7-1F153910B562}" presName="txSpace" presStyleCnt="0"/>
      <dgm:spPr/>
    </dgm:pt>
    <dgm:pt modelId="{1B4AB989-8905-4E3E-8F9D-A94109E4274C}" type="pres">
      <dgm:prSet presAssocID="{357311F9-0A10-4699-90E7-1F153910B562}" presName="desTx" presStyleLbl="revTx" presStyleIdx="5" presStyleCnt="6">
        <dgm:presLayoutVars/>
      </dgm:prSet>
      <dgm:spPr/>
    </dgm:pt>
  </dgm:ptLst>
  <dgm:cxnLst>
    <dgm:cxn modelId="{4C204D1A-45D8-4E00-BDE2-94AD7682B22D}" type="presOf" srcId="{DEB5826F-A16E-4C85-9FAB-2A36736FF928}" destId="{AA296136-E7C0-4355-B291-EE641FD7BD54}" srcOrd="0" destOrd="0" presId="urn:microsoft.com/office/officeart/2018/2/layout/IconLabelDescriptionList"/>
    <dgm:cxn modelId="{05A8E123-10AA-4798-AF1C-F086F950EC4A}" srcId="{64EA1D00-9282-42C8-B889-4D101A887D57}" destId="{C8757E2E-ABB4-4CBF-98FB-026A37BBAF9C}" srcOrd="1" destOrd="0" parTransId="{C1DDFC48-8627-4F05-A192-24252609B140}" sibTransId="{A7DB6A67-3103-4703-91FD-6FBE82C6B219}"/>
    <dgm:cxn modelId="{6039D72A-7BA9-4B65-8E72-A5948015D3CB}" type="presOf" srcId="{64EA1D00-9282-42C8-B889-4D101A887D57}" destId="{C3D5FD8E-38F6-47B7-847D-19F1F911D5B9}" srcOrd="0" destOrd="0" presId="urn:microsoft.com/office/officeart/2018/2/layout/IconLabelDescriptionList"/>
    <dgm:cxn modelId="{28794E2D-264A-468A-92D0-992DEEC2A8A6}" type="presOf" srcId="{34C57DD5-157F-4DFD-A754-CC322BE94385}" destId="{4EF0F6FB-7C1F-469E-9978-9E847BC8D581}" srcOrd="0" destOrd="0" presId="urn:microsoft.com/office/officeart/2018/2/layout/IconLabelDescriptionList"/>
    <dgm:cxn modelId="{FE493636-15D8-476E-AAF8-CBADCFFFD1C7}" srcId="{1EF5310D-DE15-435B-A042-4318C09E8C40}" destId="{34C57DD5-157F-4DFD-A754-CC322BE94385}" srcOrd="0" destOrd="0" parTransId="{75EA9CCC-D84F-40D4-8A28-BA60051EB4F6}" sibTransId="{6C4E3C07-C5A5-4671-910D-D90689221325}"/>
    <dgm:cxn modelId="{EDB5C491-687F-4B80-92FC-7D64A0FC6931}" type="presOf" srcId="{357311F9-0A10-4699-90E7-1F153910B562}" destId="{03E5E87F-E9E0-46A4-A261-5FFD45AD6438}" srcOrd="0" destOrd="0" presId="urn:microsoft.com/office/officeart/2018/2/layout/IconLabelDescriptionList"/>
    <dgm:cxn modelId="{660777A5-D838-428A-A443-81B355B27462}" srcId="{C8757E2E-ABB4-4CBF-98FB-026A37BBAF9C}" destId="{DE7A2764-4B78-4CD9-9801-F317318194A3}" srcOrd="0" destOrd="0" parTransId="{5D4F15ED-C6C5-4F50-90DB-9CCF35EFCE85}" sibTransId="{49A2339E-ADCA-4013-8A2D-3EAC66D7D85E}"/>
    <dgm:cxn modelId="{17B693AC-9759-4620-8D31-94BEBC63F3C5}" srcId="{DEB5826F-A16E-4C85-9FAB-2A36736FF928}" destId="{64EA1D00-9282-42C8-B889-4D101A887D57}" srcOrd="0" destOrd="0" parTransId="{6FE7A150-4015-4AE9-BADB-D2045C3A80FF}" sibTransId="{8857C572-48EF-4A50-8BF8-8D52C47DB7A4}"/>
    <dgm:cxn modelId="{352EDEAC-F43E-4ABB-B1B8-818631C0757C}" srcId="{DEB5826F-A16E-4C85-9FAB-2A36736FF928}" destId="{1EF5310D-DE15-435B-A042-4318C09E8C40}" srcOrd="1" destOrd="0" parTransId="{66B79501-355A-4132-9800-483CFF9A7AA9}" sibTransId="{FE1C1B93-202E-423A-92EF-115359DC728F}"/>
    <dgm:cxn modelId="{EED677CD-3B26-4E3D-8EFD-3838258B9B05}" srcId="{64EA1D00-9282-42C8-B889-4D101A887D57}" destId="{A87B4845-E665-40ED-B3C7-B94E377D8B94}" srcOrd="0" destOrd="0" parTransId="{87B077EB-048E-497E-AFE4-3ADD20FE48F7}" sibTransId="{500F9165-E997-4ACF-AC45-A63BF84DAAAF}"/>
    <dgm:cxn modelId="{924FF8DD-BAF5-45D4-8D33-B6695C5EB842}" type="presOf" srcId="{C8757E2E-ABB4-4CBF-98FB-026A37BBAF9C}" destId="{E365EE0B-4812-48DF-8CC7-91FA5A145EB7}" srcOrd="0" destOrd="1" presId="urn:microsoft.com/office/officeart/2018/2/layout/IconLabelDescriptionList"/>
    <dgm:cxn modelId="{7B6834DE-1862-4DCA-8C28-C2FA410A0DB3}" type="presOf" srcId="{A87B4845-E665-40ED-B3C7-B94E377D8B94}" destId="{E365EE0B-4812-48DF-8CC7-91FA5A145EB7}" srcOrd="0" destOrd="0" presId="urn:microsoft.com/office/officeart/2018/2/layout/IconLabelDescriptionList"/>
    <dgm:cxn modelId="{609172E8-4E8C-48AD-AFA3-C144E2E4AA19}" type="presOf" srcId="{DE7A2764-4B78-4CD9-9801-F317318194A3}" destId="{E365EE0B-4812-48DF-8CC7-91FA5A145EB7}" srcOrd="0" destOrd="2" presId="urn:microsoft.com/office/officeart/2018/2/layout/IconLabelDescriptionList"/>
    <dgm:cxn modelId="{A69A0FF0-BFFF-481A-8BAC-22692390B812}" srcId="{DEB5826F-A16E-4C85-9FAB-2A36736FF928}" destId="{357311F9-0A10-4699-90E7-1F153910B562}" srcOrd="2" destOrd="0" parTransId="{43016E27-3BCA-4786-9705-2D9365C883BF}" sibTransId="{66D9746F-B12C-4E5B-B3D1-BFE767F5B745}"/>
    <dgm:cxn modelId="{78C8C6F9-2B4E-4323-BEEB-B3718931962A}" type="presOf" srcId="{1EF5310D-DE15-435B-A042-4318C09E8C40}" destId="{2521F078-8B33-41F5-81C8-E79B55052F10}" srcOrd="0" destOrd="0" presId="urn:microsoft.com/office/officeart/2018/2/layout/IconLabelDescriptionList"/>
    <dgm:cxn modelId="{48C32247-73BB-4037-B268-96B1662FD4DB}" type="presParOf" srcId="{AA296136-E7C0-4355-B291-EE641FD7BD54}" destId="{DC1F55EB-A440-4E8F-BB7C-84C8DF522049}" srcOrd="0" destOrd="0" presId="urn:microsoft.com/office/officeart/2018/2/layout/IconLabelDescriptionList"/>
    <dgm:cxn modelId="{B16F763C-73E2-4DEC-BFAD-3558267988ED}" type="presParOf" srcId="{DC1F55EB-A440-4E8F-BB7C-84C8DF522049}" destId="{06B06317-0720-443E-8DDE-1E8DF53337EE}" srcOrd="0" destOrd="0" presId="urn:microsoft.com/office/officeart/2018/2/layout/IconLabelDescriptionList"/>
    <dgm:cxn modelId="{46BF2E1F-261C-42F1-9B13-4E550479EF64}" type="presParOf" srcId="{DC1F55EB-A440-4E8F-BB7C-84C8DF522049}" destId="{292B1FE6-2535-4F39-BBAB-40224EE0A5D8}" srcOrd="1" destOrd="0" presId="urn:microsoft.com/office/officeart/2018/2/layout/IconLabelDescriptionList"/>
    <dgm:cxn modelId="{C3D5AE26-E9CD-4FEB-B3FD-A2282373CA92}" type="presParOf" srcId="{DC1F55EB-A440-4E8F-BB7C-84C8DF522049}" destId="{C3D5FD8E-38F6-47B7-847D-19F1F911D5B9}" srcOrd="2" destOrd="0" presId="urn:microsoft.com/office/officeart/2018/2/layout/IconLabelDescriptionList"/>
    <dgm:cxn modelId="{4A332CFE-D9BD-4109-8867-51F13506C585}" type="presParOf" srcId="{DC1F55EB-A440-4E8F-BB7C-84C8DF522049}" destId="{23D2B802-0C6E-4856-B970-17ED931C63F6}" srcOrd="3" destOrd="0" presId="urn:microsoft.com/office/officeart/2018/2/layout/IconLabelDescriptionList"/>
    <dgm:cxn modelId="{A785F008-5637-4C71-99D7-B9D42431DA8C}" type="presParOf" srcId="{DC1F55EB-A440-4E8F-BB7C-84C8DF522049}" destId="{E365EE0B-4812-48DF-8CC7-91FA5A145EB7}" srcOrd="4" destOrd="0" presId="urn:microsoft.com/office/officeart/2018/2/layout/IconLabelDescriptionList"/>
    <dgm:cxn modelId="{05122054-3AA6-40FE-8B43-F8F51CD0276E}" type="presParOf" srcId="{AA296136-E7C0-4355-B291-EE641FD7BD54}" destId="{CCFD2B7B-87EB-4641-A983-E84B6048FE41}" srcOrd="1" destOrd="0" presId="urn:microsoft.com/office/officeart/2018/2/layout/IconLabelDescriptionList"/>
    <dgm:cxn modelId="{387A066F-A80D-4B70-8475-874CF9C1B908}" type="presParOf" srcId="{AA296136-E7C0-4355-B291-EE641FD7BD54}" destId="{7E5F48E5-2A39-4856-8D48-32745829B192}" srcOrd="2" destOrd="0" presId="urn:microsoft.com/office/officeart/2018/2/layout/IconLabelDescriptionList"/>
    <dgm:cxn modelId="{966B2458-28A9-4733-9888-B048AAA8EFA8}" type="presParOf" srcId="{7E5F48E5-2A39-4856-8D48-32745829B192}" destId="{E500C041-4AED-4595-85E8-E6877418B95F}" srcOrd="0" destOrd="0" presId="urn:microsoft.com/office/officeart/2018/2/layout/IconLabelDescriptionList"/>
    <dgm:cxn modelId="{2E7198E4-4FEB-45DD-B4EF-063A87CEF5FA}" type="presParOf" srcId="{7E5F48E5-2A39-4856-8D48-32745829B192}" destId="{F2ADF454-1103-4351-9138-190249548984}" srcOrd="1" destOrd="0" presId="urn:microsoft.com/office/officeart/2018/2/layout/IconLabelDescriptionList"/>
    <dgm:cxn modelId="{0E47F3B2-5E44-495E-B713-E0B0F83D8F7B}" type="presParOf" srcId="{7E5F48E5-2A39-4856-8D48-32745829B192}" destId="{2521F078-8B33-41F5-81C8-E79B55052F10}" srcOrd="2" destOrd="0" presId="urn:microsoft.com/office/officeart/2018/2/layout/IconLabelDescriptionList"/>
    <dgm:cxn modelId="{A4B5F286-CFB1-49CC-8A4D-DD4366EBFE95}" type="presParOf" srcId="{7E5F48E5-2A39-4856-8D48-32745829B192}" destId="{D7CEBDC3-44B3-4F46-AB7C-44F70B955422}" srcOrd="3" destOrd="0" presId="urn:microsoft.com/office/officeart/2018/2/layout/IconLabelDescriptionList"/>
    <dgm:cxn modelId="{279A3D15-4E46-429C-B9A0-9A957C23DD53}" type="presParOf" srcId="{7E5F48E5-2A39-4856-8D48-32745829B192}" destId="{4EF0F6FB-7C1F-469E-9978-9E847BC8D581}" srcOrd="4" destOrd="0" presId="urn:microsoft.com/office/officeart/2018/2/layout/IconLabelDescriptionList"/>
    <dgm:cxn modelId="{0A6DF663-DBD1-4934-8344-450B77944B4F}" type="presParOf" srcId="{AA296136-E7C0-4355-B291-EE641FD7BD54}" destId="{87886EF3-47F7-4DC2-A811-83414DB84B79}" srcOrd="3" destOrd="0" presId="urn:microsoft.com/office/officeart/2018/2/layout/IconLabelDescriptionList"/>
    <dgm:cxn modelId="{58FDA274-7996-450A-9B8B-2C178B052CC4}" type="presParOf" srcId="{AA296136-E7C0-4355-B291-EE641FD7BD54}" destId="{2A057314-F7FB-4D76-8AFD-F92DD1953111}" srcOrd="4" destOrd="0" presId="urn:microsoft.com/office/officeart/2018/2/layout/IconLabelDescriptionList"/>
    <dgm:cxn modelId="{DE068E2D-EA01-4A23-8B25-05D294B8F97A}" type="presParOf" srcId="{2A057314-F7FB-4D76-8AFD-F92DD1953111}" destId="{F8BEA2C1-6F83-4236-ACDF-4247B1084E0F}" srcOrd="0" destOrd="0" presId="urn:microsoft.com/office/officeart/2018/2/layout/IconLabelDescriptionList"/>
    <dgm:cxn modelId="{D61FC6EB-8617-4A89-9470-5179BA21240D}" type="presParOf" srcId="{2A057314-F7FB-4D76-8AFD-F92DD1953111}" destId="{C9C23E3B-0525-4BD7-809E-60A597C132E3}" srcOrd="1" destOrd="0" presId="urn:microsoft.com/office/officeart/2018/2/layout/IconLabelDescriptionList"/>
    <dgm:cxn modelId="{C0866DF2-4978-43F2-BCB8-8FB009CF03EC}" type="presParOf" srcId="{2A057314-F7FB-4D76-8AFD-F92DD1953111}" destId="{03E5E87F-E9E0-46A4-A261-5FFD45AD6438}" srcOrd="2" destOrd="0" presId="urn:microsoft.com/office/officeart/2018/2/layout/IconLabelDescriptionList"/>
    <dgm:cxn modelId="{1ABCED7A-425A-4323-BFAE-60D1425E99A5}" type="presParOf" srcId="{2A057314-F7FB-4D76-8AFD-F92DD1953111}" destId="{6858BDB4-2052-49F2-BF9A-E4CDD96613A3}" srcOrd="3" destOrd="0" presId="urn:microsoft.com/office/officeart/2018/2/layout/IconLabelDescriptionList"/>
    <dgm:cxn modelId="{98D1FE1C-69F8-4C1D-A8F2-470EB480B00D}" type="presParOf" srcId="{2A057314-F7FB-4D76-8AFD-F92DD1953111}" destId="{1B4AB989-8905-4E3E-8F9D-A94109E4274C}"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72BAB3-D9DB-47B3-ABA9-B65A79F57ECC}"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949339CB-73A0-4BA6-8821-1902A49E72C6}">
      <dgm:prSet/>
      <dgm:spPr/>
      <dgm:t>
        <a:bodyPr/>
        <a:lstStyle/>
        <a:p>
          <a:r>
            <a:rPr lang="en-US" dirty="0"/>
            <a:t>Keeping 2020-21 applications up to date</a:t>
          </a:r>
        </a:p>
      </dgm:t>
    </dgm:pt>
    <dgm:pt modelId="{0951C66E-D18A-4AEB-B46B-A5B42E995FD7}" type="parTrans" cxnId="{F9DD26CC-FDFB-40EE-9A7A-53283A54AD67}">
      <dgm:prSet/>
      <dgm:spPr/>
      <dgm:t>
        <a:bodyPr/>
        <a:lstStyle/>
        <a:p>
          <a:endParaRPr lang="en-US"/>
        </a:p>
      </dgm:t>
    </dgm:pt>
    <dgm:pt modelId="{E932E5DC-038E-4F1E-8E05-D8B0CC73D7B0}" type="sibTrans" cxnId="{F9DD26CC-FDFB-40EE-9A7A-53283A54AD67}">
      <dgm:prSet/>
      <dgm:spPr/>
      <dgm:t>
        <a:bodyPr/>
        <a:lstStyle/>
        <a:p>
          <a:endParaRPr lang="en-US"/>
        </a:p>
      </dgm:t>
    </dgm:pt>
    <dgm:pt modelId="{D5DB24EC-CB76-4F4F-A1ED-76EA90747D29}">
      <dgm:prSet/>
      <dgm:spPr/>
      <dgm:t>
        <a:bodyPr/>
        <a:lstStyle/>
        <a:p>
          <a:r>
            <a:rPr lang="en-US" dirty="0"/>
            <a:t>Confirmation and clean-up of 2019-20 applications</a:t>
          </a:r>
        </a:p>
      </dgm:t>
    </dgm:pt>
    <dgm:pt modelId="{1A575AD0-ED8E-454B-B6B6-5BC30638D24C}" type="parTrans" cxnId="{E9BD5ACB-E76D-42C7-9CD1-4351948F35EF}">
      <dgm:prSet/>
      <dgm:spPr/>
      <dgm:t>
        <a:bodyPr/>
        <a:lstStyle/>
        <a:p>
          <a:endParaRPr lang="en-US"/>
        </a:p>
      </dgm:t>
    </dgm:pt>
    <dgm:pt modelId="{8578B0A6-F2E5-42F3-A28B-D353C9BB39B9}" type="sibTrans" cxnId="{E9BD5ACB-E76D-42C7-9CD1-4351948F35EF}">
      <dgm:prSet/>
      <dgm:spPr/>
      <dgm:t>
        <a:bodyPr/>
        <a:lstStyle/>
        <a:p>
          <a:endParaRPr lang="en-US"/>
        </a:p>
      </dgm:t>
    </dgm:pt>
    <dgm:pt modelId="{D17FD836-D85C-48B2-89CC-B2D81C01A786}">
      <dgm:prSet/>
      <dgm:spPr/>
      <dgm:t>
        <a:bodyPr/>
        <a:lstStyle/>
        <a:p>
          <a:r>
            <a:rPr lang="en-US" dirty="0"/>
            <a:t>Tuition Exchange Bloopers and Blunders</a:t>
          </a:r>
        </a:p>
      </dgm:t>
    </dgm:pt>
    <dgm:pt modelId="{8C3DDB37-F826-4D4E-9F9A-47FF726DBB4E}" type="parTrans" cxnId="{D28998A9-008D-4A53-AA42-DE1813AD7388}">
      <dgm:prSet/>
      <dgm:spPr/>
      <dgm:t>
        <a:bodyPr/>
        <a:lstStyle/>
        <a:p>
          <a:endParaRPr lang="en-US"/>
        </a:p>
      </dgm:t>
    </dgm:pt>
    <dgm:pt modelId="{BB6858F1-37CD-472C-8B41-A3031DB86F62}" type="sibTrans" cxnId="{D28998A9-008D-4A53-AA42-DE1813AD7388}">
      <dgm:prSet/>
      <dgm:spPr/>
      <dgm:t>
        <a:bodyPr/>
        <a:lstStyle/>
        <a:p>
          <a:endParaRPr lang="en-US"/>
        </a:p>
      </dgm:t>
    </dgm:pt>
    <dgm:pt modelId="{4E58DD21-F2C4-402A-BD71-49CA84C2A3D5}" type="pres">
      <dgm:prSet presAssocID="{AE72BAB3-D9DB-47B3-ABA9-B65A79F57ECC}" presName="vert0" presStyleCnt="0">
        <dgm:presLayoutVars>
          <dgm:dir/>
          <dgm:animOne val="branch"/>
          <dgm:animLvl val="lvl"/>
        </dgm:presLayoutVars>
      </dgm:prSet>
      <dgm:spPr/>
    </dgm:pt>
    <dgm:pt modelId="{C6E85B05-0853-4B60-966A-B1E7B4FF24C1}" type="pres">
      <dgm:prSet presAssocID="{949339CB-73A0-4BA6-8821-1902A49E72C6}" presName="thickLine" presStyleLbl="alignNode1" presStyleIdx="0" presStyleCnt="3"/>
      <dgm:spPr/>
    </dgm:pt>
    <dgm:pt modelId="{154C7775-563E-4E6A-A796-0224C2F778B5}" type="pres">
      <dgm:prSet presAssocID="{949339CB-73A0-4BA6-8821-1902A49E72C6}" presName="horz1" presStyleCnt="0"/>
      <dgm:spPr/>
    </dgm:pt>
    <dgm:pt modelId="{14E712D2-E9FE-40FB-BE2E-00DD61376295}" type="pres">
      <dgm:prSet presAssocID="{949339CB-73A0-4BA6-8821-1902A49E72C6}" presName="tx1" presStyleLbl="revTx" presStyleIdx="0" presStyleCnt="3"/>
      <dgm:spPr/>
    </dgm:pt>
    <dgm:pt modelId="{66B42E7D-39CF-458E-B4BF-E173C35DF716}" type="pres">
      <dgm:prSet presAssocID="{949339CB-73A0-4BA6-8821-1902A49E72C6}" presName="vert1" presStyleCnt="0"/>
      <dgm:spPr/>
    </dgm:pt>
    <dgm:pt modelId="{83FE31FF-FD11-4EC3-B783-1767819E6327}" type="pres">
      <dgm:prSet presAssocID="{D5DB24EC-CB76-4F4F-A1ED-76EA90747D29}" presName="thickLine" presStyleLbl="alignNode1" presStyleIdx="1" presStyleCnt="3"/>
      <dgm:spPr/>
    </dgm:pt>
    <dgm:pt modelId="{6164D4F5-A42D-4CD9-8CF7-1D44B1E9A3C0}" type="pres">
      <dgm:prSet presAssocID="{D5DB24EC-CB76-4F4F-A1ED-76EA90747D29}" presName="horz1" presStyleCnt="0"/>
      <dgm:spPr/>
    </dgm:pt>
    <dgm:pt modelId="{111570F0-630C-48F3-9B87-384C7D34DB99}" type="pres">
      <dgm:prSet presAssocID="{D5DB24EC-CB76-4F4F-A1ED-76EA90747D29}" presName="tx1" presStyleLbl="revTx" presStyleIdx="1" presStyleCnt="3"/>
      <dgm:spPr/>
    </dgm:pt>
    <dgm:pt modelId="{01C8E9E4-30FD-4F65-AE45-75323170F532}" type="pres">
      <dgm:prSet presAssocID="{D5DB24EC-CB76-4F4F-A1ED-76EA90747D29}" presName="vert1" presStyleCnt="0"/>
      <dgm:spPr/>
    </dgm:pt>
    <dgm:pt modelId="{9EA0D543-4F71-43A6-A8DA-81CB90C44EC3}" type="pres">
      <dgm:prSet presAssocID="{D17FD836-D85C-48B2-89CC-B2D81C01A786}" presName="thickLine" presStyleLbl="alignNode1" presStyleIdx="2" presStyleCnt="3"/>
      <dgm:spPr/>
    </dgm:pt>
    <dgm:pt modelId="{9B2A9133-DFA5-4A50-AC8A-2D73FC8358F7}" type="pres">
      <dgm:prSet presAssocID="{D17FD836-D85C-48B2-89CC-B2D81C01A786}" presName="horz1" presStyleCnt="0"/>
      <dgm:spPr/>
    </dgm:pt>
    <dgm:pt modelId="{A05A9F75-43EE-4BF2-933C-0729A99FD18D}" type="pres">
      <dgm:prSet presAssocID="{D17FD836-D85C-48B2-89CC-B2D81C01A786}" presName="tx1" presStyleLbl="revTx" presStyleIdx="2" presStyleCnt="3"/>
      <dgm:spPr/>
    </dgm:pt>
    <dgm:pt modelId="{5BA2EDB1-5EE3-4877-B1EA-2B9220D8D149}" type="pres">
      <dgm:prSet presAssocID="{D17FD836-D85C-48B2-89CC-B2D81C01A786}" presName="vert1" presStyleCnt="0"/>
      <dgm:spPr/>
    </dgm:pt>
  </dgm:ptLst>
  <dgm:cxnLst>
    <dgm:cxn modelId="{E1242842-6759-4E2D-9CF4-95F0A5AFDD09}" type="presOf" srcId="{D17FD836-D85C-48B2-89CC-B2D81C01A786}" destId="{A05A9F75-43EE-4BF2-933C-0729A99FD18D}" srcOrd="0" destOrd="0" presId="urn:microsoft.com/office/officeart/2008/layout/LinedList"/>
    <dgm:cxn modelId="{46A41447-909F-4C04-AFCE-428AB711206E}" type="presOf" srcId="{D5DB24EC-CB76-4F4F-A1ED-76EA90747D29}" destId="{111570F0-630C-48F3-9B87-384C7D34DB99}" srcOrd="0" destOrd="0" presId="urn:microsoft.com/office/officeart/2008/layout/LinedList"/>
    <dgm:cxn modelId="{E8BA51A2-AFB7-465D-A981-88E291B38D17}" type="presOf" srcId="{949339CB-73A0-4BA6-8821-1902A49E72C6}" destId="{14E712D2-E9FE-40FB-BE2E-00DD61376295}" srcOrd="0" destOrd="0" presId="urn:microsoft.com/office/officeart/2008/layout/LinedList"/>
    <dgm:cxn modelId="{D28998A9-008D-4A53-AA42-DE1813AD7388}" srcId="{AE72BAB3-D9DB-47B3-ABA9-B65A79F57ECC}" destId="{D17FD836-D85C-48B2-89CC-B2D81C01A786}" srcOrd="2" destOrd="0" parTransId="{8C3DDB37-F826-4D4E-9F9A-47FF726DBB4E}" sibTransId="{BB6858F1-37CD-472C-8B41-A3031DB86F62}"/>
    <dgm:cxn modelId="{E9BD5ACB-E76D-42C7-9CD1-4351948F35EF}" srcId="{AE72BAB3-D9DB-47B3-ABA9-B65A79F57ECC}" destId="{D5DB24EC-CB76-4F4F-A1ED-76EA90747D29}" srcOrd="1" destOrd="0" parTransId="{1A575AD0-ED8E-454B-B6B6-5BC30638D24C}" sibTransId="{8578B0A6-F2E5-42F3-A28B-D353C9BB39B9}"/>
    <dgm:cxn modelId="{F9DD26CC-FDFB-40EE-9A7A-53283A54AD67}" srcId="{AE72BAB3-D9DB-47B3-ABA9-B65A79F57ECC}" destId="{949339CB-73A0-4BA6-8821-1902A49E72C6}" srcOrd="0" destOrd="0" parTransId="{0951C66E-D18A-4AEB-B46B-A5B42E995FD7}" sibTransId="{E932E5DC-038E-4F1E-8E05-D8B0CC73D7B0}"/>
    <dgm:cxn modelId="{02D2FCCC-FDC9-45D0-BBF7-0036A878BEA8}" type="presOf" srcId="{AE72BAB3-D9DB-47B3-ABA9-B65A79F57ECC}" destId="{4E58DD21-F2C4-402A-BD71-49CA84C2A3D5}" srcOrd="0" destOrd="0" presId="urn:microsoft.com/office/officeart/2008/layout/LinedList"/>
    <dgm:cxn modelId="{4A8D7DD4-D055-499D-82CE-C4084260980C}" type="presParOf" srcId="{4E58DD21-F2C4-402A-BD71-49CA84C2A3D5}" destId="{C6E85B05-0853-4B60-966A-B1E7B4FF24C1}" srcOrd="0" destOrd="0" presId="urn:microsoft.com/office/officeart/2008/layout/LinedList"/>
    <dgm:cxn modelId="{2633C11B-1877-47AF-A418-020E21A11974}" type="presParOf" srcId="{4E58DD21-F2C4-402A-BD71-49CA84C2A3D5}" destId="{154C7775-563E-4E6A-A796-0224C2F778B5}" srcOrd="1" destOrd="0" presId="urn:microsoft.com/office/officeart/2008/layout/LinedList"/>
    <dgm:cxn modelId="{3C8DF8D9-2037-47C4-B579-8344F3EBE2C7}" type="presParOf" srcId="{154C7775-563E-4E6A-A796-0224C2F778B5}" destId="{14E712D2-E9FE-40FB-BE2E-00DD61376295}" srcOrd="0" destOrd="0" presId="urn:microsoft.com/office/officeart/2008/layout/LinedList"/>
    <dgm:cxn modelId="{2DB6BE5C-324F-4BDF-8FFA-D60F548405F5}" type="presParOf" srcId="{154C7775-563E-4E6A-A796-0224C2F778B5}" destId="{66B42E7D-39CF-458E-B4BF-E173C35DF716}" srcOrd="1" destOrd="0" presId="urn:microsoft.com/office/officeart/2008/layout/LinedList"/>
    <dgm:cxn modelId="{D5ABAC6B-957A-42B9-9C08-1311B2EB2566}" type="presParOf" srcId="{4E58DD21-F2C4-402A-BD71-49CA84C2A3D5}" destId="{83FE31FF-FD11-4EC3-B783-1767819E6327}" srcOrd="2" destOrd="0" presId="urn:microsoft.com/office/officeart/2008/layout/LinedList"/>
    <dgm:cxn modelId="{ECF0CF01-0B88-4538-B65C-E60392718094}" type="presParOf" srcId="{4E58DD21-F2C4-402A-BD71-49CA84C2A3D5}" destId="{6164D4F5-A42D-4CD9-8CF7-1D44B1E9A3C0}" srcOrd="3" destOrd="0" presId="urn:microsoft.com/office/officeart/2008/layout/LinedList"/>
    <dgm:cxn modelId="{127E88E3-DF4C-4FAB-87F5-A3CA6CC358DC}" type="presParOf" srcId="{6164D4F5-A42D-4CD9-8CF7-1D44B1E9A3C0}" destId="{111570F0-630C-48F3-9B87-384C7D34DB99}" srcOrd="0" destOrd="0" presId="urn:microsoft.com/office/officeart/2008/layout/LinedList"/>
    <dgm:cxn modelId="{FB1BBA6C-2A95-496D-8F2C-D6B5B52BC159}" type="presParOf" srcId="{6164D4F5-A42D-4CD9-8CF7-1D44B1E9A3C0}" destId="{01C8E9E4-30FD-4F65-AE45-75323170F532}" srcOrd="1" destOrd="0" presId="urn:microsoft.com/office/officeart/2008/layout/LinedList"/>
    <dgm:cxn modelId="{64F4C301-D390-488C-9A89-FE0C7CE00F2A}" type="presParOf" srcId="{4E58DD21-F2C4-402A-BD71-49CA84C2A3D5}" destId="{9EA0D543-4F71-43A6-A8DA-81CB90C44EC3}" srcOrd="4" destOrd="0" presId="urn:microsoft.com/office/officeart/2008/layout/LinedList"/>
    <dgm:cxn modelId="{16623D73-2454-4AA4-8D51-A46F286FF701}" type="presParOf" srcId="{4E58DD21-F2C4-402A-BD71-49CA84C2A3D5}" destId="{9B2A9133-DFA5-4A50-AC8A-2D73FC8358F7}" srcOrd="5" destOrd="0" presId="urn:microsoft.com/office/officeart/2008/layout/LinedList"/>
    <dgm:cxn modelId="{A825DD3C-6443-4AC1-B401-7F83558DE943}" type="presParOf" srcId="{9B2A9133-DFA5-4A50-AC8A-2D73FC8358F7}" destId="{A05A9F75-43EE-4BF2-933C-0729A99FD18D}" srcOrd="0" destOrd="0" presId="urn:microsoft.com/office/officeart/2008/layout/LinedList"/>
    <dgm:cxn modelId="{19C2E9E8-EDCD-4924-A155-2D56ABAA2172}" type="presParOf" srcId="{9B2A9133-DFA5-4A50-AC8A-2D73FC8358F7}" destId="{5BA2EDB1-5EE3-4877-B1EA-2B9220D8D14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023FD-B48F-40DB-BC72-9CB222C3DFC8}">
      <dsp:nvSpPr>
        <dsp:cNvPr id="0" name=""/>
        <dsp:cNvSpPr/>
      </dsp:nvSpPr>
      <dsp:spPr>
        <a:xfrm>
          <a:off x="0" y="55312"/>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9C98D5-E623-4D1C-BF08-9938FBAADA76}">
      <dsp:nvSpPr>
        <dsp:cNvPr id="0" name=""/>
        <dsp:cNvSpPr/>
      </dsp:nvSpPr>
      <dsp:spPr>
        <a:xfrm>
          <a:off x="453352" y="337845"/>
          <a:ext cx="824278" cy="8242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7BB1DFE-5F38-4EB9-8E62-493B8576FCE4}">
      <dsp:nvSpPr>
        <dsp:cNvPr id="0" name=""/>
        <dsp:cNvSpPr/>
      </dsp:nvSpPr>
      <dsp:spPr>
        <a:xfrm>
          <a:off x="1730984" y="640"/>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1111250">
            <a:lnSpc>
              <a:spcPct val="90000"/>
            </a:lnSpc>
            <a:spcBef>
              <a:spcPct val="0"/>
            </a:spcBef>
            <a:spcAft>
              <a:spcPct val="35000"/>
            </a:spcAft>
            <a:buNone/>
          </a:pPr>
          <a:r>
            <a:rPr lang="en-US" sz="2500" kern="1200" dirty="0"/>
            <a:t>Tuition Exchange Bloopers and Blunders</a:t>
          </a:r>
        </a:p>
      </dsp:txBody>
      <dsp:txXfrm>
        <a:off x="1730984" y="640"/>
        <a:ext cx="4660290" cy="1498687"/>
      </dsp:txXfrm>
    </dsp:sp>
    <dsp:sp modelId="{5F08E330-0428-4D3D-97E1-C2CD8A6EBF76}">
      <dsp:nvSpPr>
        <dsp:cNvPr id="0" name=""/>
        <dsp:cNvSpPr/>
      </dsp:nvSpPr>
      <dsp:spPr>
        <a:xfrm>
          <a:off x="0" y="1873999"/>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9BF067-36B4-4F59-89EF-F0147762113D}">
      <dsp:nvSpPr>
        <dsp:cNvPr id="0" name=""/>
        <dsp:cNvSpPr/>
      </dsp:nvSpPr>
      <dsp:spPr>
        <a:xfrm>
          <a:off x="453352" y="2211204"/>
          <a:ext cx="824278" cy="8242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F3FFD50-6745-4E9A-B2C2-A316789B7F43}">
      <dsp:nvSpPr>
        <dsp:cNvPr id="0" name=""/>
        <dsp:cNvSpPr/>
      </dsp:nvSpPr>
      <dsp:spPr>
        <a:xfrm>
          <a:off x="1730984" y="1873999"/>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1111250">
            <a:lnSpc>
              <a:spcPct val="90000"/>
            </a:lnSpc>
            <a:spcBef>
              <a:spcPct val="0"/>
            </a:spcBef>
            <a:spcAft>
              <a:spcPct val="35000"/>
            </a:spcAft>
            <a:buNone/>
          </a:pPr>
          <a:r>
            <a:rPr lang="en-US" sz="2500" kern="1200" dirty="0"/>
            <a:t>Keeping 2020-21 applications up to date</a:t>
          </a:r>
        </a:p>
      </dsp:txBody>
      <dsp:txXfrm>
        <a:off x="1730984" y="1873999"/>
        <a:ext cx="4660290" cy="1498687"/>
      </dsp:txXfrm>
    </dsp:sp>
    <dsp:sp modelId="{AEFCAE0A-7D68-4324-8057-FF7C7432D319}">
      <dsp:nvSpPr>
        <dsp:cNvPr id="0" name=""/>
        <dsp:cNvSpPr/>
      </dsp:nvSpPr>
      <dsp:spPr>
        <a:xfrm>
          <a:off x="0" y="3747359"/>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7EDA09-0C95-4451-BC7A-A134E7CDBD6A}">
      <dsp:nvSpPr>
        <dsp:cNvPr id="0" name=""/>
        <dsp:cNvSpPr/>
      </dsp:nvSpPr>
      <dsp:spPr>
        <a:xfrm>
          <a:off x="453352" y="4084563"/>
          <a:ext cx="824278" cy="8242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FA40230-6114-4CAB-9EB4-DE1A04BC62F5}">
      <dsp:nvSpPr>
        <dsp:cNvPr id="0" name=""/>
        <dsp:cNvSpPr/>
      </dsp:nvSpPr>
      <dsp:spPr>
        <a:xfrm>
          <a:off x="1730984" y="3747359"/>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1111250">
            <a:lnSpc>
              <a:spcPct val="90000"/>
            </a:lnSpc>
            <a:spcBef>
              <a:spcPct val="0"/>
            </a:spcBef>
            <a:spcAft>
              <a:spcPct val="35000"/>
            </a:spcAft>
            <a:buNone/>
          </a:pPr>
          <a:r>
            <a:rPr lang="en-US" sz="2500" kern="1200" dirty="0"/>
            <a:t>Confirmation and clean-up of 2019-20 application </a:t>
          </a:r>
        </a:p>
      </dsp:txBody>
      <dsp:txXfrm>
        <a:off x="1730984" y="3747359"/>
        <a:ext cx="4660290" cy="1498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9042B-1B1C-469D-9C84-C66CD57F9BBC}">
      <dsp:nvSpPr>
        <dsp:cNvPr id="0" name=""/>
        <dsp:cNvSpPr/>
      </dsp:nvSpPr>
      <dsp:spPr>
        <a:xfrm>
          <a:off x="572293" y="0"/>
          <a:ext cx="5246687" cy="5246687"/>
        </a:xfrm>
        <a:prstGeom prst="quadArrow">
          <a:avLst>
            <a:gd name="adj1" fmla="val 2000"/>
            <a:gd name="adj2" fmla="val 4000"/>
            <a:gd name="adj3" fmla="val 5000"/>
          </a:avLst>
        </a:prstGeom>
        <a:solidFill>
          <a:schemeClr val="accent5">
            <a:tint val="4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13A74726-1340-4572-84D8-80BE996C0F49}">
      <dsp:nvSpPr>
        <dsp:cNvPr id="0" name=""/>
        <dsp:cNvSpPr/>
      </dsp:nvSpPr>
      <dsp:spPr>
        <a:xfrm>
          <a:off x="913328" y="341034"/>
          <a:ext cx="2098674" cy="2098674"/>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dirty="0"/>
            <a:t>TE Central appreciates all questions asked by schools and families;</a:t>
          </a:r>
          <a:endParaRPr lang="en-US" sz="1700" kern="1200" dirty="0"/>
        </a:p>
      </dsp:txBody>
      <dsp:txXfrm>
        <a:off x="1015777" y="443483"/>
        <a:ext cx="1893776" cy="1893776"/>
      </dsp:txXfrm>
    </dsp:sp>
    <dsp:sp modelId="{D9015130-656D-4BAA-85D2-E78B296E2F33}">
      <dsp:nvSpPr>
        <dsp:cNvPr id="0" name=""/>
        <dsp:cNvSpPr/>
      </dsp:nvSpPr>
      <dsp:spPr>
        <a:xfrm>
          <a:off x="901701" y="2900620"/>
          <a:ext cx="2098674" cy="2098674"/>
        </a:xfrm>
        <a:prstGeom prst="roundRect">
          <a:avLst/>
        </a:prstGeom>
        <a:gradFill rotWithShape="0">
          <a:gsLst>
            <a:gs pos="0">
              <a:schemeClr val="accent5">
                <a:hueOff val="2436877"/>
                <a:satOff val="265"/>
                <a:lumOff val="0"/>
                <a:alphaOff val="0"/>
                <a:tint val="98000"/>
                <a:lumMod val="114000"/>
              </a:schemeClr>
            </a:gs>
            <a:gs pos="100000">
              <a:schemeClr val="accent5">
                <a:hueOff val="2436877"/>
                <a:satOff val="265"/>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dirty="0"/>
            <a:t>This section is developed to help better understand how misconceptions occur; and </a:t>
          </a:r>
          <a:endParaRPr lang="en-US" sz="1700" kern="1200" dirty="0"/>
        </a:p>
      </dsp:txBody>
      <dsp:txXfrm>
        <a:off x="1004150" y="3003069"/>
        <a:ext cx="1893776" cy="1893776"/>
      </dsp:txXfrm>
    </dsp:sp>
    <dsp:sp modelId="{D591C57C-9E25-4D8D-97AE-DE79868F4CA5}">
      <dsp:nvSpPr>
        <dsp:cNvPr id="0" name=""/>
        <dsp:cNvSpPr/>
      </dsp:nvSpPr>
      <dsp:spPr>
        <a:xfrm>
          <a:off x="3546745" y="357446"/>
          <a:ext cx="2098674" cy="2098674"/>
        </a:xfrm>
        <a:prstGeom prst="roundRect">
          <a:avLst/>
        </a:prstGeom>
        <a:gradFill rotWithShape="0">
          <a:gsLst>
            <a:gs pos="0">
              <a:schemeClr val="accent5">
                <a:hueOff val="4873755"/>
                <a:satOff val="530"/>
                <a:lumOff val="-1"/>
                <a:alphaOff val="0"/>
                <a:tint val="98000"/>
                <a:lumMod val="114000"/>
              </a:schemeClr>
            </a:gs>
            <a:gs pos="100000">
              <a:schemeClr val="accent5">
                <a:hueOff val="4873755"/>
                <a:satOff val="530"/>
                <a:lumOff val="-1"/>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dirty="0"/>
            <a:t>Thank you for all that you do to promote higher education.</a:t>
          </a:r>
          <a:endParaRPr lang="en-US" sz="1700" kern="1200" dirty="0"/>
        </a:p>
      </dsp:txBody>
      <dsp:txXfrm>
        <a:off x="3649194" y="459895"/>
        <a:ext cx="1893776" cy="1893776"/>
      </dsp:txXfrm>
    </dsp:sp>
    <dsp:sp modelId="{168618F1-EB9D-47A3-9F65-E014C2A13C92}">
      <dsp:nvSpPr>
        <dsp:cNvPr id="0" name=""/>
        <dsp:cNvSpPr/>
      </dsp:nvSpPr>
      <dsp:spPr>
        <a:xfrm>
          <a:off x="3379271" y="2806977"/>
          <a:ext cx="2098674" cy="2098674"/>
        </a:xfrm>
        <a:prstGeom prst="roundRect">
          <a:avLst/>
        </a:prstGeom>
        <a:gradFill rotWithShape="0">
          <a:gsLst>
            <a:gs pos="0">
              <a:schemeClr val="accent5">
                <a:hueOff val="7310632"/>
                <a:satOff val="795"/>
                <a:lumOff val="-1"/>
                <a:alphaOff val="0"/>
                <a:tint val="98000"/>
                <a:lumMod val="114000"/>
              </a:schemeClr>
            </a:gs>
            <a:gs pos="100000">
              <a:schemeClr val="accent5">
                <a:hueOff val="7310632"/>
                <a:satOff val="795"/>
                <a:lumOff val="-1"/>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dirty="0"/>
            <a:t>So hypothetically speaking, lets tackle the Blunders and Bloopers…</a:t>
          </a:r>
          <a:endParaRPr lang="en-US" sz="1700" kern="1200" dirty="0"/>
        </a:p>
      </dsp:txBody>
      <dsp:txXfrm>
        <a:off x="3481720" y="2909426"/>
        <a:ext cx="1893776" cy="18937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3661A-F85A-43DC-BF62-FCC62B891A4B}">
      <dsp:nvSpPr>
        <dsp:cNvPr id="0" name=""/>
        <dsp:cNvSpPr/>
      </dsp:nvSpPr>
      <dsp:spPr>
        <a:xfrm>
          <a:off x="2202129" y="13230"/>
          <a:ext cx="1784250" cy="178425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C2ACC9-3B00-491F-9DA6-916FA208D0DB}">
      <dsp:nvSpPr>
        <dsp:cNvPr id="0" name=""/>
        <dsp:cNvSpPr/>
      </dsp:nvSpPr>
      <dsp:spPr>
        <a:xfrm>
          <a:off x="2582379" y="393480"/>
          <a:ext cx="1023750" cy="1023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0A44852-D2C7-4EFB-9FA0-A8FC121802FD}">
      <dsp:nvSpPr>
        <dsp:cNvPr id="0" name=""/>
        <dsp:cNvSpPr/>
      </dsp:nvSpPr>
      <dsp:spPr>
        <a:xfrm>
          <a:off x="1631754" y="2353230"/>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EZ app school</a:t>
          </a:r>
        </a:p>
      </dsp:txBody>
      <dsp:txXfrm>
        <a:off x="1631754" y="2353230"/>
        <a:ext cx="2925000" cy="720000"/>
      </dsp:txXfrm>
    </dsp:sp>
    <dsp:sp modelId="{14A754E0-35E0-419C-97CB-3B64BD13BF36}">
      <dsp:nvSpPr>
        <dsp:cNvPr id="0" name=""/>
        <dsp:cNvSpPr/>
      </dsp:nvSpPr>
      <dsp:spPr>
        <a:xfrm>
          <a:off x="5639004" y="13230"/>
          <a:ext cx="1784250" cy="178425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F8B604-1584-4ADA-8D70-8931009AA53F}">
      <dsp:nvSpPr>
        <dsp:cNvPr id="0" name=""/>
        <dsp:cNvSpPr/>
      </dsp:nvSpPr>
      <dsp:spPr>
        <a:xfrm>
          <a:off x="6019254" y="393480"/>
          <a:ext cx="1023750" cy="1023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D1E3680-718F-402C-BDBD-15989577C134}">
      <dsp:nvSpPr>
        <dsp:cNvPr id="0" name=""/>
        <dsp:cNvSpPr/>
      </dsp:nvSpPr>
      <dsp:spPr>
        <a:xfrm>
          <a:off x="5068629" y="2353230"/>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TELO entering applications on TELO portal</a:t>
          </a:r>
        </a:p>
      </dsp:txBody>
      <dsp:txXfrm>
        <a:off x="5068629" y="2353230"/>
        <a:ext cx="2925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06317-0720-443E-8DDE-1E8DF53337EE}">
      <dsp:nvSpPr>
        <dsp:cNvPr id="0" name=""/>
        <dsp:cNvSpPr/>
      </dsp:nvSpPr>
      <dsp:spPr>
        <a:xfrm>
          <a:off x="8398" y="485898"/>
          <a:ext cx="1035534" cy="10355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3D5FD8E-38F6-47B7-847D-19F1F911D5B9}">
      <dsp:nvSpPr>
        <dsp:cNvPr id="0" name=""/>
        <dsp:cNvSpPr/>
      </dsp:nvSpPr>
      <dsp:spPr>
        <a:xfrm>
          <a:off x="8398" y="1630448"/>
          <a:ext cx="2958670" cy="44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defRPr b="1"/>
          </a:pPr>
          <a:r>
            <a:rPr lang="en-US" sz="1500" b="0" i="0" kern="1200" dirty="0"/>
            <a:t>Review your Enrollment Report – who is missing?</a:t>
          </a:r>
          <a:endParaRPr lang="en-US" sz="1500" kern="1200" dirty="0"/>
        </a:p>
      </dsp:txBody>
      <dsp:txXfrm>
        <a:off x="8398" y="1630448"/>
        <a:ext cx="2958670" cy="443800"/>
      </dsp:txXfrm>
    </dsp:sp>
    <dsp:sp modelId="{E365EE0B-4812-48DF-8CC7-91FA5A145EB7}">
      <dsp:nvSpPr>
        <dsp:cNvPr id="0" name=""/>
        <dsp:cNvSpPr/>
      </dsp:nvSpPr>
      <dsp:spPr>
        <a:xfrm>
          <a:off x="8398" y="2124953"/>
          <a:ext cx="2958670" cy="896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b="0" i="0" kern="1200" dirty="0"/>
            <a:t>Most likely NEW Imports and Exports</a:t>
          </a:r>
          <a:endParaRPr lang="en-US" sz="1100" kern="1200" dirty="0"/>
        </a:p>
        <a:p>
          <a:pPr marL="0" lvl="0" indent="0" algn="l" defTabSz="488950">
            <a:lnSpc>
              <a:spcPct val="90000"/>
            </a:lnSpc>
            <a:spcBef>
              <a:spcPct val="0"/>
            </a:spcBef>
            <a:spcAft>
              <a:spcPct val="35000"/>
            </a:spcAft>
            <a:buNone/>
          </a:pPr>
          <a:r>
            <a:rPr lang="en-US" sz="1100" b="0" i="0" kern="1200" dirty="0"/>
            <a:t>Mandatory training walks you through the process</a:t>
          </a:r>
          <a:endParaRPr lang="en-US" sz="1100" kern="1200" dirty="0"/>
        </a:p>
        <a:p>
          <a:pPr marL="57150" lvl="1" indent="-57150" algn="l" defTabSz="488950">
            <a:lnSpc>
              <a:spcPct val="90000"/>
            </a:lnSpc>
            <a:spcBef>
              <a:spcPct val="0"/>
            </a:spcBef>
            <a:spcAft>
              <a:spcPct val="15000"/>
            </a:spcAft>
            <a:buChar char="•"/>
          </a:pPr>
          <a:r>
            <a:rPr lang="en-US" sz="1100" b="0" i="0" kern="1200" dirty="0"/>
            <a:t>The webinar remains available all year long.</a:t>
          </a:r>
          <a:endParaRPr lang="en-US" sz="1100" kern="1200" dirty="0"/>
        </a:p>
      </dsp:txBody>
      <dsp:txXfrm>
        <a:off x="8398" y="2124953"/>
        <a:ext cx="2958670" cy="896179"/>
      </dsp:txXfrm>
    </dsp:sp>
    <dsp:sp modelId="{E500C041-4AED-4595-85E8-E6877418B95F}">
      <dsp:nvSpPr>
        <dsp:cNvPr id="0" name=""/>
        <dsp:cNvSpPr/>
      </dsp:nvSpPr>
      <dsp:spPr>
        <a:xfrm>
          <a:off x="3484836" y="485898"/>
          <a:ext cx="1035534" cy="10355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521F078-8B33-41F5-81C8-E79B55052F10}">
      <dsp:nvSpPr>
        <dsp:cNvPr id="0" name=""/>
        <dsp:cNvSpPr/>
      </dsp:nvSpPr>
      <dsp:spPr>
        <a:xfrm>
          <a:off x="3484836" y="1630448"/>
          <a:ext cx="2958670" cy="44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defRPr b="1"/>
          </a:pPr>
          <a:r>
            <a:rPr lang="en-US" sz="1500" b="0" i="0" kern="1200" dirty="0"/>
            <a:t>Imports click the Enrolled Box</a:t>
          </a:r>
          <a:endParaRPr lang="en-US" sz="1500" kern="1200" dirty="0"/>
        </a:p>
      </dsp:txBody>
      <dsp:txXfrm>
        <a:off x="3484836" y="1630448"/>
        <a:ext cx="2958670" cy="443800"/>
      </dsp:txXfrm>
    </dsp:sp>
    <dsp:sp modelId="{4EF0F6FB-7C1F-469E-9978-9E847BC8D581}">
      <dsp:nvSpPr>
        <dsp:cNvPr id="0" name=""/>
        <dsp:cNvSpPr/>
      </dsp:nvSpPr>
      <dsp:spPr>
        <a:xfrm>
          <a:off x="3484836" y="2124953"/>
          <a:ext cx="2958670" cy="896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b="0" i="0" kern="1200" dirty="0"/>
            <a:t>By clicking the Enrolled box an email is launched to the EXPORT school</a:t>
          </a:r>
          <a:endParaRPr lang="en-US" sz="1100" kern="1200" dirty="0"/>
        </a:p>
      </dsp:txBody>
      <dsp:txXfrm>
        <a:off x="3484836" y="2124953"/>
        <a:ext cx="2958670" cy="896179"/>
      </dsp:txXfrm>
    </dsp:sp>
    <dsp:sp modelId="{F8BEA2C1-6F83-4236-ACDF-4247B1084E0F}">
      <dsp:nvSpPr>
        <dsp:cNvPr id="0" name=""/>
        <dsp:cNvSpPr/>
      </dsp:nvSpPr>
      <dsp:spPr>
        <a:xfrm>
          <a:off x="6961273" y="485898"/>
          <a:ext cx="1035534" cy="10355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3E5E87F-E9E0-46A4-A261-5FFD45AD6438}">
      <dsp:nvSpPr>
        <dsp:cNvPr id="0" name=""/>
        <dsp:cNvSpPr/>
      </dsp:nvSpPr>
      <dsp:spPr>
        <a:xfrm>
          <a:off x="6961273" y="1630448"/>
          <a:ext cx="2958670" cy="44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defRPr b="1"/>
          </a:pPr>
          <a:r>
            <a:rPr lang="en-US" sz="1500" b="0" i="0" kern="1200" dirty="0"/>
            <a:t>ONLY the Export school can ADD STUDENT</a:t>
          </a:r>
          <a:endParaRPr lang="en-US" sz="1500" kern="1200" dirty="0"/>
        </a:p>
      </dsp:txBody>
      <dsp:txXfrm>
        <a:off x="6961273" y="1630448"/>
        <a:ext cx="2958670" cy="443800"/>
      </dsp:txXfrm>
    </dsp:sp>
    <dsp:sp modelId="{1B4AB989-8905-4E3E-8F9D-A94109E4274C}">
      <dsp:nvSpPr>
        <dsp:cNvPr id="0" name=""/>
        <dsp:cNvSpPr/>
      </dsp:nvSpPr>
      <dsp:spPr>
        <a:xfrm>
          <a:off x="6961273" y="2124953"/>
          <a:ext cx="2958670" cy="89617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85B05-0853-4B60-966A-B1E7B4FF24C1}">
      <dsp:nvSpPr>
        <dsp:cNvPr id="0" name=""/>
        <dsp:cNvSpPr/>
      </dsp:nvSpPr>
      <dsp:spPr>
        <a:xfrm>
          <a:off x="0" y="2561"/>
          <a:ext cx="6391275"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E712D2-E9FE-40FB-BE2E-00DD61376295}">
      <dsp:nvSpPr>
        <dsp:cNvPr id="0" name=""/>
        <dsp:cNvSpPr/>
      </dsp:nvSpPr>
      <dsp:spPr>
        <a:xfrm>
          <a:off x="0" y="2561"/>
          <a:ext cx="6391275" cy="174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Keeping 2020-21 applications up to date</a:t>
          </a:r>
        </a:p>
      </dsp:txBody>
      <dsp:txXfrm>
        <a:off x="0" y="2561"/>
        <a:ext cx="6391275" cy="1747187"/>
      </dsp:txXfrm>
    </dsp:sp>
    <dsp:sp modelId="{83FE31FF-FD11-4EC3-B783-1767819E6327}">
      <dsp:nvSpPr>
        <dsp:cNvPr id="0" name=""/>
        <dsp:cNvSpPr/>
      </dsp:nvSpPr>
      <dsp:spPr>
        <a:xfrm>
          <a:off x="0" y="1749749"/>
          <a:ext cx="6391275"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1570F0-630C-48F3-9B87-384C7D34DB99}">
      <dsp:nvSpPr>
        <dsp:cNvPr id="0" name=""/>
        <dsp:cNvSpPr/>
      </dsp:nvSpPr>
      <dsp:spPr>
        <a:xfrm>
          <a:off x="0" y="1749749"/>
          <a:ext cx="6391275" cy="174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Confirmation and clean-up of 2019-20 applications</a:t>
          </a:r>
        </a:p>
      </dsp:txBody>
      <dsp:txXfrm>
        <a:off x="0" y="1749749"/>
        <a:ext cx="6391275" cy="1747187"/>
      </dsp:txXfrm>
    </dsp:sp>
    <dsp:sp modelId="{9EA0D543-4F71-43A6-A8DA-81CB90C44EC3}">
      <dsp:nvSpPr>
        <dsp:cNvPr id="0" name=""/>
        <dsp:cNvSpPr/>
      </dsp:nvSpPr>
      <dsp:spPr>
        <a:xfrm>
          <a:off x="0" y="3496937"/>
          <a:ext cx="6391275"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5A9F75-43EE-4BF2-933C-0729A99FD18D}">
      <dsp:nvSpPr>
        <dsp:cNvPr id="0" name=""/>
        <dsp:cNvSpPr/>
      </dsp:nvSpPr>
      <dsp:spPr>
        <a:xfrm>
          <a:off x="0" y="3496937"/>
          <a:ext cx="6391275" cy="174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Tuition Exchange Bloopers and Blunders</a:t>
          </a:r>
        </a:p>
      </dsp:txBody>
      <dsp:txXfrm>
        <a:off x="0" y="3496937"/>
        <a:ext cx="6391275" cy="174718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24T14:04:54.847"/>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0 1,'881'0,"-848"0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24T14:05:00.845"/>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1038 15,'-159'-7,"-3"-1,-527 9,662-1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24T14:10:25.682"/>
    </inkml:context>
    <inkml:brush xml:id="br0">
      <inkml:brushProperty name="width" value="0.05" units="cm"/>
      <inkml:brushProperty name="height" value="0.05" units="cm"/>
      <inkml:brushProperty name="color" value="#66CC00"/>
      <inkml:brushProperty name="ignorePressure" value="1"/>
    </inkml:brush>
  </inkml:definitions>
  <inkml:trace contextRef="#ctx0" brushRef="#br0">2569 429,'-1'-1,"1"-1,-1 1,1 0,-1 0,0 0,1-1,-1 1,0 0,0 0,0 0,0 0,0 0,-3-3,-12-15,0 2,-2 0,1 2,-18-12,-83-51,85 59,-2 2,-12-4,-30-15,47 23,-1 1,-1 1,0 1,-12 0,-8-3,-11-2,-36-3,41 7,24 4,-35-2,-311-5,328 14,-101 2,116 1,1 1,1 2,-8 3,23-4,0 1,0 1,1 0,0 2,0 0,-6 5,-224 136,217-128,0 1,-15 15,-11 9,46-36,0 0,0 1,1 1,1-1,0 2,1 0,3-6,-6 10,1 0,1 1,1 0,0 1,1 0,1 0,0 6,0 5,1 1,1 0,2 1,1 16,-1-3,-8 41,4-39,1 35,4-58,-1 1,-6 19,3-13,0 12,-1 85,3-51,2-48,0 19,-10 46,4-35,2 1,3 0,3 27,-1-51,-2-1,-6 24,2-16,1 21,5 183,2-137,1-58,2-1,1 25,1-7,4 0,5 17,-8-49,21 103,20 49,-22-115,-7-23,0-5,1 0,17 24,-28-54,2 4,2-1,0-1,1 0,1-1,1 0,17 14,-9-11,1-1,0-2,1-1,27 14,-11-11,1-2,1-2,0-1,41 7,-39-11,-17-3,1-1,28 2,211 20,-139-16,295 32,-405-43,69 6,-75-7,1-2,-1 1,1-2,-1 0,1-1,39-11,0-2,-1-2,-1-3,-1-3,44-26,-30 15,-17 8,10-7,-3-2,34-21,-74 45,0 0,0-1,-1-1,5-7,34-43,-3-3,-3-2,0-5,-36 55,38-65,26-65,-65 126,6-14,-1 0,7-30,18-72,-25 89,-8 24,-2 0,0-1,-1-3,3-82,-3 49,1-310,-6 227,1-503,-1 630,0-1,-1 1,-1 0,0 0,-2 0,0 1,-1-1,-1 1,-1 1,-3-7,-152-294,140 267,13 28,-1 1,-8-12,-7-5,-6-5,-6-8,18 23,-23-25,29 39,0 0,-1 2,0 0,-1 0,0 2,-1 0,-1 0,-3 0,14 9,0-1,0 1,0 1,0-1,-1 1,1 0,0 1,-8 0,-1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24T14:10:38.479"/>
    </inkml:context>
    <inkml:brush xml:id="br0">
      <inkml:brushProperty name="width" value="0.05" units="cm"/>
      <inkml:brushProperty name="height" value="0.05" units="cm"/>
      <inkml:brushProperty name="color" value="#66CC00"/>
      <inkml:brushProperty name="ignorePressure" value="1"/>
    </inkml:brush>
  </inkml:definitions>
  <inkml:trace contextRef="#ctx0" brushRef="#br0">5136 597,'-4'0,"-1"-1,1 1,0-1,0 0,0 0,0-1,0 1,0-1,0 0,0 0,-1 0,-7-7,-1 0,-6-6,-10-8,-5 2,13 7,0 0,-2-4,-9-7,-2 1,-26-14,-75-36,90 51,-37-16,-2 3,-18-1,43 16,-1 3,-1 3,-9 0,-92-14,-198-28,285 52,-1 3,-2 3,2 0,-562-1,557 4,0 4,-46 11,121-18,-88 12,5 0,-19 7,-6 4,-11 3,30 1,-13 3,-4-11,-56 2,-58 9,225-31,-42 8,0 1,0 2,-7 6,29-10,-47 19,-32 19,79-34,0 1,1 1,0 1,1 1,0 0,-9 11,-3 9,1 1,3 1,0 2,3 1,1 0,2 3,-40 87,20-40,36-79,-105 234,54-116,-21 59,69-162,1-1,1 1,2 0,-1 8,-4 106,9-135,-2 252,3-160,0-70,1 0,1 0,2 0,4 13,35 104,-31-109,1-1,17 28,41 63,-69-120,23 34,1-1,2-1,20 18,15 11,26 17,-36-38,2-3,1-3,20 9,188 92,-116-72,140 43,-238-96,0-3,11 0,10 3,414 71,-403-74,-12-1,0-3,46-2,-11-6,117-2,-187-1,0 0,0-3,28-8,124-29,-83 17,2 4,58-1,-119 18,0-2,0-2,-1-2,11-5,-15 4,0 2,0 2,20 0,-18 2,17-2,-29 5,0-2,-1 0,16-7,-39 10,-1-1,1 0,0-1,-1 0,0 0,0 0,3-3,9-9,11-13,-16 16,32-33,68-67,-61 65,-2-3,32-43,45-64,21-10,-106 122,-2-1,-2-3,-2 0,26-53,-50 79,-1 0,-1-1,-1-1,-1 0,2-15,-4 5,-1 0,-2 0,-1-33,-4-585,1 635,-1 1,-1 0,-3-13,-3-24,2-47,2 7,3 76,-1 0,-1 0,-6-17,-15-41,-3 2,-9-10,24 55,1-1,2 0,-3-17,12 44,0 1,0-1,0 1,-1-1,0 1,1 0,-1 0,1 1,0 1,0 0,0 0,1 1,-1-1,0 0,0 0,0 0,-1 0,1 1,0-1,0 1,0-1,0 1,-1-1,1 1,0 0,-1-1,1 1,-1 0,-8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24T14:10:48.047"/>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2027 30,'-2'-1,"0"1,-1-1,1 1,0-1,0 0,0 1,-3-2,-8-3,-14-1,-1 1,0 1,-21 1,-88 3,85 1,-155 7,-18-2,213-6,1 1,0 1,-1 0,-6 2,-14 3,-39 4,0-2,-3-4,48-3,1 1,-17 6,17-4,-1-1,-8 0,-45 3,-36 1,-73 5,107-5,-40-2,-28-5,131-2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24T14:10:51.362"/>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815 0,'-5'1,"-1"-1,1 1,-1 0,1 1,-2 0,-10 2,-24 5,6-1,-1-2,-1-1,-7-1,16-2,0 2,-17 4,-17 2,-54 1,1-6,-13-5,100 0,7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24T14:10:54.078"/>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1687 0,'-518'0,"506"1,0 0,-1 0,1 1,0 1,-7 2,-20 8,-1 3,-31 10,43-18,5-1,-17 7,30-11,0 0,0 0,-1-1,1 0,-1-1,-3 1,-23-1,-7-2,9 0,-298 0,316 0,0-1,-11-2,-21-2,-80-4,73 7,30 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24T14:10:56.343"/>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461 2,'-51'0,"5"-1,-1 2,1 2,-24 5,31-1,-1-2,1-2,-27-1,50-2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24T14:18:17.171"/>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2587 14,'-124'1,"-134"-2,164-5,-39-1,-237 7,350 1,0 1,0 1,0 0,1 2,-1 0,-17 8,12-5,0-2,0 0,-1-2,-5 0,-102 4,48-5,40 1,-5 4,-39 3,39-7,-222 8,-304-12,557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C0E5EEF0-88A4-4376-B133-6A568A3B8D29}" type="datetimeFigureOut">
              <a:rPr lang="en-US" smtClean="0"/>
              <a:t>10/24/2019</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C3304457-711F-481E-9343-158C818585DD}" type="slidenum">
              <a:rPr lang="en-US" smtClean="0"/>
              <a:t>‹#›</a:t>
            </a:fld>
            <a:endParaRPr lang="en-US" dirty="0"/>
          </a:p>
        </p:txBody>
      </p:sp>
    </p:spTree>
    <p:extLst>
      <p:ext uri="{BB962C8B-B14F-4D97-AF65-F5344CB8AC3E}">
        <p14:creationId xmlns:p14="http://schemas.microsoft.com/office/powerpoint/2010/main" val="312150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04457-711F-481E-9343-158C818585DD}" type="slidenum">
              <a:rPr lang="en-US" smtClean="0"/>
              <a:t>1</a:t>
            </a:fld>
            <a:endParaRPr lang="en-US" dirty="0"/>
          </a:p>
        </p:txBody>
      </p:sp>
    </p:spTree>
    <p:extLst>
      <p:ext uri="{BB962C8B-B14F-4D97-AF65-F5344CB8AC3E}">
        <p14:creationId xmlns:p14="http://schemas.microsoft.com/office/powerpoint/2010/main" val="3899344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04457-711F-481E-9343-158C818585DD}" type="slidenum">
              <a:rPr lang="en-US" smtClean="0"/>
              <a:t>10</a:t>
            </a:fld>
            <a:endParaRPr lang="en-US" dirty="0"/>
          </a:p>
        </p:txBody>
      </p:sp>
    </p:spTree>
    <p:extLst>
      <p:ext uri="{BB962C8B-B14F-4D97-AF65-F5344CB8AC3E}">
        <p14:creationId xmlns:p14="http://schemas.microsoft.com/office/powerpoint/2010/main" val="379772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04457-711F-481E-9343-158C818585DD}" type="slidenum">
              <a:rPr lang="en-US" smtClean="0"/>
              <a:t>11</a:t>
            </a:fld>
            <a:endParaRPr lang="en-US" dirty="0"/>
          </a:p>
        </p:txBody>
      </p:sp>
    </p:spTree>
    <p:extLst>
      <p:ext uri="{BB962C8B-B14F-4D97-AF65-F5344CB8AC3E}">
        <p14:creationId xmlns:p14="http://schemas.microsoft.com/office/powerpoint/2010/main" val="2841433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04457-711F-481E-9343-158C818585DD}" type="slidenum">
              <a:rPr lang="en-US" smtClean="0"/>
              <a:t>12</a:t>
            </a:fld>
            <a:endParaRPr lang="en-US" dirty="0"/>
          </a:p>
        </p:txBody>
      </p:sp>
    </p:spTree>
    <p:extLst>
      <p:ext uri="{BB962C8B-B14F-4D97-AF65-F5344CB8AC3E}">
        <p14:creationId xmlns:p14="http://schemas.microsoft.com/office/powerpoint/2010/main" val="1441041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04457-711F-481E-9343-158C818585DD}" type="slidenum">
              <a:rPr lang="en-US" smtClean="0"/>
              <a:t>13</a:t>
            </a:fld>
            <a:endParaRPr lang="en-US" dirty="0"/>
          </a:p>
        </p:txBody>
      </p:sp>
    </p:spTree>
    <p:extLst>
      <p:ext uri="{BB962C8B-B14F-4D97-AF65-F5344CB8AC3E}">
        <p14:creationId xmlns:p14="http://schemas.microsoft.com/office/powerpoint/2010/main" val="3230493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04457-711F-481E-9343-158C818585DD}" type="slidenum">
              <a:rPr lang="en-US" smtClean="0"/>
              <a:t>14</a:t>
            </a:fld>
            <a:endParaRPr lang="en-US" dirty="0"/>
          </a:p>
        </p:txBody>
      </p:sp>
    </p:spTree>
    <p:extLst>
      <p:ext uri="{BB962C8B-B14F-4D97-AF65-F5344CB8AC3E}">
        <p14:creationId xmlns:p14="http://schemas.microsoft.com/office/powerpoint/2010/main" val="579024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04457-711F-481E-9343-158C818585DD}" type="slidenum">
              <a:rPr lang="en-US" smtClean="0"/>
              <a:t>15</a:t>
            </a:fld>
            <a:endParaRPr lang="en-US" dirty="0"/>
          </a:p>
        </p:txBody>
      </p:sp>
    </p:spTree>
    <p:extLst>
      <p:ext uri="{BB962C8B-B14F-4D97-AF65-F5344CB8AC3E}">
        <p14:creationId xmlns:p14="http://schemas.microsoft.com/office/powerpoint/2010/main" val="1959471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04457-711F-481E-9343-158C818585DD}" type="slidenum">
              <a:rPr lang="en-US" smtClean="0"/>
              <a:t>16</a:t>
            </a:fld>
            <a:endParaRPr lang="en-US" dirty="0"/>
          </a:p>
        </p:txBody>
      </p:sp>
    </p:spTree>
    <p:extLst>
      <p:ext uri="{BB962C8B-B14F-4D97-AF65-F5344CB8AC3E}">
        <p14:creationId xmlns:p14="http://schemas.microsoft.com/office/powerpoint/2010/main" val="779140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04457-711F-481E-9343-158C818585DD}" type="slidenum">
              <a:rPr lang="en-US" smtClean="0"/>
              <a:t>17</a:t>
            </a:fld>
            <a:endParaRPr lang="en-US" dirty="0"/>
          </a:p>
        </p:txBody>
      </p:sp>
    </p:spTree>
    <p:extLst>
      <p:ext uri="{BB962C8B-B14F-4D97-AF65-F5344CB8AC3E}">
        <p14:creationId xmlns:p14="http://schemas.microsoft.com/office/powerpoint/2010/main" val="1612537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04457-711F-481E-9343-158C818585DD}" type="slidenum">
              <a:rPr lang="en-US" smtClean="0"/>
              <a:t>18</a:t>
            </a:fld>
            <a:endParaRPr lang="en-US" dirty="0"/>
          </a:p>
        </p:txBody>
      </p:sp>
    </p:spTree>
    <p:extLst>
      <p:ext uri="{BB962C8B-B14F-4D97-AF65-F5344CB8AC3E}">
        <p14:creationId xmlns:p14="http://schemas.microsoft.com/office/powerpoint/2010/main" val="4175838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04457-711F-481E-9343-158C818585DD}" type="slidenum">
              <a:rPr lang="en-US" smtClean="0"/>
              <a:t>20</a:t>
            </a:fld>
            <a:endParaRPr lang="en-US" dirty="0"/>
          </a:p>
        </p:txBody>
      </p:sp>
    </p:spTree>
    <p:extLst>
      <p:ext uri="{BB962C8B-B14F-4D97-AF65-F5344CB8AC3E}">
        <p14:creationId xmlns:p14="http://schemas.microsoft.com/office/powerpoint/2010/main" val="561708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04457-711F-481E-9343-158C818585DD}" type="slidenum">
              <a:rPr lang="en-US" smtClean="0"/>
              <a:t>2</a:t>
            </a:fld>
            <a:endParaRPr lang="en-US" dirty="0"/>
          </a:p>
        </p:txBody>
      </p:sp>
    </p:spTree>
    <p:extLst>
      <p:ext uri="{BB962C8B-B14F-4D97-AF65-F5344CB8AC3E}">
        <p14:creationId xmlns:p14="http://schemas.microsoft.com/office/powerpoint/2010/main" val="3234871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04457-711F-481E-9343-158C818585DD}" type="slidenum">
              <a:rPr lang="en-US" smtClean="0"/>
              <a:t>21</a:t>
            </a:fld>
            <a:endParaRPr lang="en-US" dirty="0"/>
          </a:p>
        </p:txBody>
      </p:sp>
    </p:spTree>
    <p:extLst>
      <p:ext uri="{BB962C8B-B14F-4D97-AF65-F5344CB8AC3E}">
        <p14:creationId xmlns:p14="http://schemas.microsoft.com/office/powerpoint/2010/main" val="3861053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04457-711F-481E-9343-158C818585DD}" type="slidenum">
              <a:rPr lang="en-US" smtClean="0"/>
              <a:t>22</a:t>
            </a:fld>
            <a:endParaRPr lang="en-US" dirty="0"/>
          </a:p>
        </p:txBody>
      </p:sp>
    </p:spTree>
    <p:extLst>
      <p:ext uri="{BB962C8B-B14F-4D97-AF65-F5344CB8AC3E}">
        <p14:creationId xmlns:p14="http://schemas.microsoft.com/office/powerpoint/2010/main" val="5485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04457-711F-481E-9343-158C818585DD}" type="slidenum">
              <a:rPr lang="en-US" smtClean="0"/>
              <a:t>23</a:t>
            </a:fld>
            <a:endParaRPr lang="en-US" dirty="0"/>
          </a:p>
        </p:txBody>
      </p:sp>
    </p:spTree>
    <p:extLst>
      <p:ext uri="{BB962C8B-B14F-4D97-AF65-F5344CB8AC3E}">
        <p14:creationId xmlns:p14="http://schemas.microsoft.com/office/powerpoint/2010/main" val="2495010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04457-711F-481E-9343-158C818585DD}" type="slidenum">
              <a:rPr lang="en-US" smtClean="0"/>
              <a:t>24</a:t>
            </a:fld>
            <a:endParaRPr lang="en-US" dirty="0"/>
          </a:p>
        </p:txBody>
      </p:sp>
    </p:spTree>
    <p:extLst>
      <p:ext uri="{BB962C8B-B14F-4D97-AF65-F5344CB8AC3E}">
        <p14:creationId xmlns:p14="http://schemas.microsoft.com/office/powerpoint/2010/main" val="1738650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04457-711F-481E-9343-158C818585DD}" type="slidenum">
              <a:rPr lang="en-US" smtClean="0"/>
              <a:t>25</a:t>
            </a:fld>
            <a:endParaRPr lang="en-US" dirty="0"/>
          </a:p>
        </p:txBody>
      </p:sp>
    </p:spTree>
    <p:extLst>
      <p:ext uri="{BB962C8B-B14F-4D97-AF65-F5344CB8AC3E}">
        <p14:creationId xmlns:p14="http://schemas.microsoft.com/office/powerpoint/2010/main" val="761467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04457-711F-481E-9343-158C818585DD}" type="slidenum">
              <a:rPr lang="en-US" smtClean="0"/>
              <a:t>26</a:t>
            </a:fld>
            <a:endParaRPr lang="en-US" dirty="0"/>
          </a:p>
        </p:txBody>
      </p:sp>
    </p:spTree>
    <p:extLst>
      <p:ext uri="{BB962C8B-B14F-4D97-AF65-F5344CB8AC3E}">
        <p14:creationId xmlns:p14="http://schemas.microsoft.com/office/powerpoint/2010/main" val="2759216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04457-711F-481E-9343-158C818585DD}" type="slidenum">
              <a:rPr lang="en-US" smtClean="0"/>
              <a:t>27</a:t>
            </a:fld>
            <a:endParaRPr lang="en-US" dirty="0"/>
          </a:p>
        </p:txBody>
      </p:sp>
    </p:spTree>
    <p:extLst>
      <p:ext uri="{BB962C8B-B14F-4D97-AF65-F5344CB8AC3E}">
        <p14:creationId xmlns:p14="http://schemas.microsoft.com/office/powerpoint/2010/main" val="4022421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04457-711F-481E-9343-158C818585DD}" type="slidenum">
              <a:rPr lang="en-US" smtClean="0"/>
              <a:t>28</a:t>
            </a:fld>
            <a:endParaRPr lang="en-US" dirty="0"/>
          </a:p>
        </p:txBody>
      </p:sp>
    </p:spTree>
    <p:extLst>
      <p:ext uri="{BB962C8B-B14F-4D97-AF65-F5344CB8AC3E}">
        <p14:creationId xmlns:p14="http://schemas.microsoft.com/office/powerpoint/2010/main" val="2894755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04457-711F-481E-9343-158C818585DD}" type="slidenum">
              <a:rPr lang="en-US" smtClean="0"/>
              <a:t>29</a:t>
            </a:fld>
            <a:endParaRPr lang="en-US" dirty="0"/>
          </a:p>
        </p:txBody>
      </p:sp>
    </p:spTree>
    <p:extLst>
      <p:ext uri="{BB962C8B-B14F-4D97-AF65-F5344CB8AC3E}">
        <p14:creationId xmlns:p14="http://schemas.microsoft.com/office/powerpoint/2010/main" val="3068285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04457-711F-481E-9343-158C818585DD}" type="slidenum">
              <a:rPr lang="en-US" smtClean="0"/>
              <a:t>30</a:t>
            </a:fld>
            <a:endParaRPr lang="en-US" dirty="0"/>
          </a:p>
        </p:txBody>
      </p:sp>
    </p:spTree>
    <p:extLst>
      <p:ext uri="{BB962C8B-B14F-4D97-AF65-F5344CB8AC3E}">
        <p14:creationId xmlns:p14="http://schemas.microsoft.com/office/powerpoint/2010/main" val="2449903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04457-711F-481E-9343-158C818585DD}" type="slidenum">
              <a:rPr lang="en-US" smtClean="0"/>
              <a:t>3</a:t>
            </a:fld>
            <a:endParaRPr lang="en-US" dirty="0"/>
          </a:p>
        </p:txBody>
      </p:sp>
    </p:spTree>
    <p:extLst>
      <p:ext uri="{BB962C8B-B14F-4D97-AF65-F5344CB8AC3E}">
        <p14:creationId xmlns:p14="http://schemas.microsoft.com/office/powerpoint/2010/main" val="9488416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04457-711F-481E-9343-158C818585DD}" type="slidenum">
              <a:rPr lang="en-US" smtClean="0"/>
              <a:t>31</a:t>
            </a:fld>
            <a:endParaRPr lang="en-US" dirty="0"/>
          </a:p>
        </p:txBody>
      </p:sp>
    </p:spTree>
    <p:extLst>
      <p:ext uri="{BB962C8B-B14F-4D97-AF65-F5344CB8AC3E}">
        <p14:creationId xmlns:p14="http://schemas.microsoft.com/office/powerpoint/2010/main" val="4234126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04457-711F-481E-9343-158C818585DD}" type="slidenum">
              <a:rPr lang="en-US" smtClean="0"/>
              <a:t>32</a:t>
            </a:fld>
            <a:endParaRPr lang="en-US" dirty="0"/>
          </a:p>
        </p:txBody>
      </p:sp>
    </p:spTree>
    <p:extLst>
      <p:ext uri="{BB962C8B-B14F-4D97-AF65-F5344CB8AC3E}">
        <p14:creationId xmlns:p14="http://schemas.microsoft.com/office/powerpoint/2010/main" val="20243570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04457-711F-481E-9343-158C818585DD}" type="slidenum">
              <a:rPr lang="en-US" smtClean="0"/>
              <a:t>33</a:t>
            </a:fld>
            <a:endParaRPr lang="en-US" dirty="0"/>
          </a:p>
        </p:txBody>
      </p:sp>
    </p:spTree>
    <p:extLst>
      <p:ext uri="{BB962C8B-B14F-4D97-AF65-F5344CB8AC3E}">
        <p14:creationId xmlns:p14="http://schemas.microsoft.com/office/powerpoint/2010/main" val="37252515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04457-711F-481E-9343-158C818585DD}" type="slidenum">
              <a:rPr lang="en-US" smtClean="0"/>
              <a:t>34</a:t>
            </a:fld>
            <a:endParaRPr lang="en-US" dirty="0"/>
          </a:p>
        </p:txBody>
      </p:sp>
    </p:spTree>
    <p:extLst>
      <p:ext uri="{BB962C8B-B14F-4D97-AF65-F5344CB8AC3E}">
        <p14:creationId xmlns:p14="http://schemas.microsoft.com/office/powerpoint/2010/main" val="300835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04457-711F-481E-9343-158C818585DD}" type="slidenum">
              <a:rPr lang="en-US" smtClean="0"/>
              <a:t>4</a:t>
            </a:fld>
            <a:endParaRPr lang="en-US" dirty="0"/>
          </a:p>
        </p:txBody>
      </p:sp>
    </p:spTree>
    <p:extLst>
      <p:ext uri="{BB962C8B-B14F-4D97-AF65-F5344CB8AC3E}">
        <p14:creationId xmlns:p14="http://schemas.microsoft.com/office/powerpoint/2010/main" val="3285726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04457-711F-481E-9343-158C818585DD}" type="slidenum">
              <a:rPr lang="en-US" smtClean="0"/>
              <a:t>5</a:t>
            </a:fld>
            <a:endParaRPr lang="en-US" dirty="0"/>
          </a:p>
        </p:txBody>
      </p:sp>
    </p:spTree>
    <p:extLst>
      <p:ext uri="{BB962C8B-B14F-4D97-AF65-F5344CB8AC3E}">
        <p14:creationId xmlns:p14="http://schemas.microsoft.com/office/powerpoint/2010/main" val="2971643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04457-711F-481E-9343-158C818585DD}" type="slidenum">
              <a:rPr lang="en-US" smtClean="0"/>
              <a:t>6</a:t>
            </a:fld>
            <a:endParaRPr lang="en-US" dirty="0"/>
          </a:p>
        </p:txBody>
      </p:sp>
    </p:spTree>
    <p:extLst>
      <p:ext uri="{BB962C8B-B14F-4D97-AF65-F5344CB8AC3E}">
        <p14:creationId xmlns:p14="http://schemas.microsoft.com/office/powerpoint/2010/main" val="537942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04457-711F-481E-9343-158C818585DD}" type="slidenum">
              <a:rPr lang="en-US" smtClean="0"/>
              <a:t>7</a:t>
            </a:fld>
            <a:endParaRPr lang="en-US" dirty="0"/>
          </a:p>
        </p:txBody>
      </p:sp>
    </p:spTree>
    <p:extLst>
      <p:ext uri="{BB962C8B-B14F-4D97-AF65-F5344CB8AC3E}">
        <p14:creationId xmlns:p14="http://schemas.microsoft.com/office/powerpoint/2010/main" val="211170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04457-711F-481E-9343-158C818585DD}" type="slidenum">
              <a:rPr lang="en-US" smtClean="0"/>
              <a:t>8</a:t>
            </a:fld>
            <a:endParaRPr lang="en-US" dirty="0"/>
          </a:p>
        </p:txBody>
      </p:sp>
    </p:spTree>
    <p:extLst>
      <p:ext uri="{BB962C8B-B14F-4D97-AF65-F5344CB8AC3E}">
        <p14:creationId xmlns:p14="http://schemas.microsoft.com/office/powerpoint/2010/main" val="2733329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04457-711F-481E-9343-158C818585DD}" type="slidenum">
              <a:rPr lang="en-US" smtClean="0"/>
              <a:t>9</a:t>
            </a:fld>
            <a:endParaRPr lang="en-US" dirty="0"/>
          </a:p>
        </p:txBody>
      </p:sp>
    </p:spTree>
    <p:extLst>
      <p:ext uri="{BB962C8B-B14F-4D97-AF65-F5344CB8AC3E}">
        <p14:creationId xmlns:p14="http://schemas.microsoft.com/office/powerpoint/2010/main" val="3475234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41901136-340E-4F0B-B5CB-A7DE54656611}" type="datetime1">
              <a:rPr lang="en-US" smtClean="0"/>
              <a:t>10/24/2019</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dirty="0"/>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764492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6A9A93-9E56-4CA4-B777-1B0CB036BDED}" type="datetime1">
              <a:rPr lang="en-US" smtClean="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114796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A60BE2F-0A14-437D-A02C-3DB1F729D8F7}" type="datetime1">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748397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a:t>Click to 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266F95C-E5BA-44E7-BB47-33F87DC55D85}" type="datetime1">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37405584"/>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3534E8-6097-4B5C-98F2-8783E0759D4D}" type="datetime1">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73241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22B9E19-0434-4E26-B931-042D0DF6EA14}" type="datetime1">
              <a:rPr lang="en-US" smtClean="0"/>
              <a:t>10/24/2019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433299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1F0FE09-7E68-4260-8736-16D8FC0C53B3}" type="datetime1">
              <a:rPr lang="en-US" smtClean="0"/>
              <a:t>10/24/2019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661771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3889A8-EB9D-490F-A9B5-9C869D1F0F50}" type="datetime1">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348814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F16A15-2607-45FD-9F18-91D9CEFA772E}" type="datetime1">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07726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1128D-551B-462A-9824-468CE922DCD8}" type="datetime1">
              <a:rPr lang="en-US" smtClean="0"/>
              <a:t>10/24/2019</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18159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92C1B5-D437-4DC5-A977-A69184426DBF}" type="datetime1">
              <a:rPr lang="en-US" smtClean="0"/>
              <a:t>10/24/2019</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768399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126907-7B80-46B6-8FDC-202968302674}" type="datetime1">
              <a:rPr lang="en-US" smtClean="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632842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CBFD00-5740-430D-9216-43E15D2601EF}" type="datetime1">
              <a:rPr lang="en-US" smtClean="0"/>
              <a:t>10/24/2019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534841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E733DF-6705-4F77-BD02-7FE577EAE82E}" type="datetime1">
              <a:rPr lang="en-US" smtClean="0"/>
              <a:t>10/24/2019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516617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34E0D5-C853-4CF9-9E79-95BB2776C5FA}" type="datetime1">
              <a:rPr lang="en-US" smtClean="0"/>
              <a:t>10/24/2019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644939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64ACDE-F1C6-4CE0-9EDE-29877FA03F01}" type="datetime1">
              <a:rPr lang="en-US" smtClean="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01829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4827EF-5E3E-4547-A810-CCECA0096F50}" type="datetime1">
              <a:rPr lang="en-US" smtClean="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458574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8266F95C-E5BA-44E7-BB47-33F87DC55D85}" type="datetime1">
              <a:rPr lang="en-US" smtClean="0"/>
              <a:t>10/24/2019</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dirty="0"/>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0650156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hdr="0" ftr="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21.png"/><Relationship Id="rId4" Type="http://schemas.openxmlformats.org/officeDocument/2006/relationships/customXml" Target="../ink/ink1.xml"/></Relationships>
</file>

<file path=ppt/slides/_rels/slide21.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30.png"/><Relationship Id="rId3" Type="http://schemas.openxmlformats.org/officeDocument/2006/relationships/image" Target="../media/image24.png"/><Relationship Id="rId7" Type="http://schemas.openxmlformats.org/officeDocument/2006/relationships/image" Target="../media/image27.png"/><Relationship Id="rId12" Type="http://schemas.openxmlformats.org/officeDocument/2006/relationships/customXml" Target="../ink/ink6.xml"/><Relationship Id="rId17" Type="http://schemas.openxmlformats.org/officeDocument/2006/relationships/image" Target="../media/image32.png"/><Relationship Id="rId2" Type="http://schemas.openxmlformats.org/officeDocument/2006/relationships/notesSlide" Target="../notesSlides/notesSlide20.xml"/><Relationship Id="rId16" Type="http://schemas.openxmlformats.org/officeDocument/2006/relationships/customXml" Target="../ink/ink8.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29.png"/><Relationship Id="rId5" Type="http://schemas.openxmlformats.org/officeDocument/2006/relationships/image" Target="../media/image26.png"/><Relationship Id="rId15" Type="http://schemas.openxmlformats.org/officeDocument/2006/relationships/image" Target="../media/image31.png"/><Relationship Id="rId10" Type="http://schemas.openxmlformats.org/officeDocument/2006/relationships/customXml" Target="../ink/ink5.xml"/><Relationship Id="rId4" Type="http://schemas.openxmlformats.org/officeDocument/2006/relationships/image" Target="../media/image25.png"/><Relationship Id="rId9" Type="http://schemas.openxmlformats.org/officeDocument/2006/relationships/image" Target="../media/image28.png"/><Relationship Id="rId14" Type="http://schemas.openxmlformats.org/officeDocument/2006/relationships/customXml" Target="../ink/ink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customXml" Target="../ink/ink9.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jpeg"/><Relationship Id="rId7" Type="http://schemas.openxmlformats.org/officeDocument/2006/relationships/diagramColors" Target="../diagrams/colors5.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hyperlink" Target="http://www.publicdomainpictures.net/view-image.php?image=9806&amp;picture=halloween-autumn-theme&amp;large=1" TargetMode="External"/><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474BD5-5CDD-4624-B265-461D5D2FA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6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89C082B5-9FB8-47CC-AE81-E993CEC17D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3" name="Rectangle 12">
              <a:extLst>
                <a:ext uri="{FF2B5EF4-FFF2-40B4-BE49-F238E27FC236}">
                  <a16:creationId xmlns:a16="http://schemas.microsoft.com/office/drawing/2014/main" id="{49775A48-EE8C-4715-94E0-D6CC9F99AA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DA7DF42E-92EA-43F7-B3B1-AF3704E37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19381BF3-00FA-475A-AF22-25E832179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9327A924-89E3-4A90-B5A4-93D47D66C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3FEF908F-83B8-4DD0-8A1B-F1F735BE92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9C3956E1-F253-4F36-84D5-22D5373F0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68E0CC82-48EE-47B3-8BF4-8C58CF31CE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 name="Rectangle 20">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CFD1A11-EC13-4C61-A480-DD0CAFEB3388}"/>
              </a:ext>
            </a:extLst>
          </p:cNvPr>
          <p:cNvSpPr>
            <a:spLocks noGrp="1"/>
          </p:cNvSpPr>
          <p:nvPr>
            <p:ph type="ctrTitle"/>
          </p:nvPr>
        </p:nvSpPr>
        <p:spPr>
          <a:xfrm>
            <a:off x="1683171" y="1143000"/>
            <a:ext cx="8825658" cy="3389217"/>
          </a:xfrm>
        </p:spPr>
        <p:txBody>
          <a:bodyPr anchor="ctr">
            <a:normAutofit/>
          </a:bodyPr>
          <a:lstStyle/>
          <a:p>
            <a:pPr algn="ctr"/>
            <a:r>
              <a:rPr lang="en-US" sz="6600" dirty="0">
                <a:solidFill>
                  <a:srgbClr val="FFFFFF"/>
                </a:solidFill>
              </a:rPr>
              <a:t>Tuition Exchange Monthly webinar</a:t>
            </a:r>
            <a:br>
              <a:rPr lang="en-US" sz="6600" dirty="0">
                <a:solidFill>
                  <a:srgbClr val="FFFFFF"/>
                </a:solidFill>
              </a:rPr>
            </a:br>
            <a:r>
              <a:rPr lang="en-US" sz="6600" dirty="0">
                <a:solidFill>
                  <a:srgbClr val="FFFFFF"/>
                </a:solidFill>
              </a:rPr>
              <a:t>November 2019</a:t>
            </a:r>
          </a:p>
        </p:txBody>
      </p:sp>
      <p:sp>
        <p:nvSpPr>
          <p:cNvPr id="3" name="Subtitle 2">
            <a:extLst>
              <a:ext uri="{FF2B5EF4-FFF2-40B4-BE49-F238E27FC236}">
                <a16:creationId xmlns:a16="http://schemas.microsoft.com/office/drawing/2014/main" id="{9CB993F0-BCE4-4A1F-BBB2-E055DC862CE0}"/>
              </a:ext>
            </a:extLst>
          </p:cNvPr>
          <p:cNvSpPr>
            <a:spLocks noGrp="1"/>
          </p:cNvSpPr>
          <p:nvPr>
            <p:ph type="subTitle" idx="1"/>
          </p:nvPr>
        </p:nvSpPr>
        <p:spPr>
          <a:xfrm>
            <a:off x="1683171" y="5240851"/>
            <a:ext cx="8825658" cy="828932"/>
          </a:xfrm>
        </p:spPr>
        <p:txBody>
          <a:bodyPr>
            <a:normAutofit/>
          </a:bodyPr>
          <a:lstStyle/>
          <a:p>
            <a:pPr algn="ctr">
              <a:lnSpc>
                <a:spcPct val="90000"/>
              </a:lnSpc>
            </a:pPr>
            <a:r>
              <a:rPr lang="en-US" sz="2200" dirty="0">
                <a:solidFill>
                  <a:schemeClr val="tx2"/>
                </a:solidFill>
              </a:rPr>
              <a:t>Janet Dodson</a:t>
            </a:r>
          </a:p>
          <a:p>
            <a:pPr algn="ctr">
              <a:lnSpc>
                <a:spcPct val="90000"/>
              </a:lnSpc>
            </a:pPr>
            <a:r>
              <a:rPr lang="en-US" sz="2200" dirty="0">
                <a:solidFill>
                  <a:schemeClr val="tx2"/>
                </a:solidFill>
              </a:rPr>
              <a:t>Director of Communications</a:t>
            </a:r>
          </a:p>
        </p:txBody>
      </p:sp>
      <p:sp>
        <p:nvSpPr>
          <p:cNvPr id="5" name="Slide Number Placeholder 4">
            <a:extLst>
              <a:ext uri="{FF2B5EF4-FFF2-40B4-BE49-F238E27FC236}">
                <a16:creationId xmlns:a16="http://schemas.microsoft.com/office/drawing/2014/main" id="{5EE2A3A8-9E91-4DDD-B20A-3ACBB62523E8}"/>
              </a:ext>
            </a:extLst>
          </p:cNvPr>
          <p:cNvSpPr>
            <a:spLocks noGrp="1"/>
          </p:cNvSpPr>
          <p:nvPr>
            <p:ph type="sldNum" sz="quarter" idx="12"/>
          </p:nvPr>
        </p:nvSpPr>
        <p:spPr>
          <a:xfrm>
            <a:off x="10351008" y="292608"/>
            <a:ext cx="838199" cy="767687"/>
          </a:xfrm>
        </p:spPr>
        <p:txBody>
          <a:bodyPr>
            <a:normAutofit/>
          </a:bodyPr>
          <a:lstStyle/>
          <a:p>
            <a:pPr>
              <a:spcAft>
                <a:spcPts val="600"/>
              </a:spcAft>
            </a:pPr>
            <a:fld id="{69E57DC2-970A-4B3E-BB1C-7A09969E49DF}" type="slidenum">
              <a:rPr lang="en-US" sz="2800">
                <a:solidFill>
                  <a:srgbClr val="FFFFFF"/>
                </a:solidFill>
              </a:rPr>
              <a:pPr>
                <a:spcAft>
                  <a:spcPts val="600"/>
                </a:spcAft>
              </a:pPr>
              <a:t>1</a:t>
            </a:fld>
            <a:endParaRPr lang="en-US" sz="2800" dirty="0">
              <a:solidFill>
                <a:srgbClr val="FFFFFF"/>
              </a:solidFill>
            </a:endParaRPr>
          </a:p>
        </p:txBody>
      </p:sp>
      <p:sp>
        <p:nvSpPr>
          <p:cNvPr id="4" name="Date Placeholder 3">
            <a:extLst>
              <a:ext uri="{FF2B5EF4-FFF2-40B4-BE49-F238E27FC236}">
                <a16:creationId xmlns:a16="http://schemas.microsoft.com/office/drawing/2014/main" id="{72F4240C-9C22-4D5E-AC8D-8372C70BFD35}"/>
              </a:ext>
            </a:extLst>
          </p:cNvPr>
          <p:cNvSpPr>
            <a:spLocks noGrp="1"/>
          </p:cNvSpPr>
          <p:nvPr>
            <p:ph type="dt" sz="half" idx="10"/>
          </p:nvPr>
        </p:nvSpPr>
        <p:spPr>
          <a:xfrm>
            <a:off x="8478039" y="6391838"/>
            <a:ext cx="3152852" cy="304799"/>
          </a:xfrm>
        </p:spPr>
        <p:txBody>
          <a:bodyPr anchor="ctr">
            <a:normAutofit/>
          </a:bodyPr>
          <a:lstStyle/>
          <a:p>
            <a:pPr algn="r">
              <a:spcAft>
                <a:spcPts val="600"/>
              </a:spcAft>
            </a:pPr>
            <a:fld id="{B4941490-E438-4EDD-9332-6CA35C2571C4}" type="datetime1">
              <a:rPr lang="en-US" sz="1000">
                <a:solidFill>
                  <a:srgbClr val="B31166"/>
                </a:solidFill>
              </a:rPr>
              <a:pPr algn="r">
                <a:spcAft>
                  <a:spcPts val="600"/>
                </a:spcAft>
              </a:pPr>
              <a:t>10/24/2019</a:t>
            </a:fld>
            <a:endParaRPr lang="en-US" sz="1000" dirty="0">
              <a:solidFill>
                <a:srgbClr val="B31166"/>
              </a:solidFill>
            </a:endParaRPr>
          </a:p>
        </p:txBody>
      </p:sp>
    </p:spTree>
    <p:extLst>
      <p:ext uri="{BB962C8B-B14F-4D97-AF65-F5344CB8AC3E}">
        <p14:creationId xmlns:p14="http://schemas.microsoft.com/office/powerpoint/2010/main" val="4101626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D4B4FFD8-892E-4B73-A908-9AC615BCC639}"/>
              </a:ext>
            </a:extLst>
          </p:cNvPr>
          <p:cNvSpPr>
            <a:spLocks noGrp="1"/>
          </p:cNvSpPr>
          <p:nvPr>
            <p:ph type="title"/>
          </p:nvPr>
        </p:nvSpPr>
        <p:spPr>
          <a:xfrm>
            <a:off x="1000372" y="1209957"/>
            <a:ext cx="3034580" cy="4438087"/>
          </a:xfrm>
        </p:spPr>
        <p:txBody>
          <a:bodyPr anchor="ctr">
            <a:normAutofit/>
          </a:bodyPr>
          <a:lstStyle/>
          <a:p>
            <a:pPr algn="r"/>
            <a:r>
              <a:rPr lang="en-US" sz="3200" dirty="0">
                <a:solidFill>
                  <a:schemeClr val="tx1"/>
                </a:solidFill>
              </a:rPr>
              <a:t>Keeping </a:t>
            </a:r>
            <a:br>
              <a:rPr lang="en-US" sz="3200" dirty="0">
                <a:solidFill>
                  <a:schemeClr val="tx1"/>
                </a:solidFill>
              </a:rPr>
            </a:br>
            <a:r>
              <a:rPr lang="en-US" sz="3200" dirty="0">
                <a:solidFill>
                  <a:schemeClr val="tx1"/>
                </a:solidFill>
              </a:rPr>
              <a:t>2020-21</a:t>
            </a:r>
            <a:br>
              <a:rPr lang="en-US" sz="3200" dirty="0">
                <a:solidFill>
                  <a:schemeClr val="tx1"/>
                </a:solidFill>
              </a:rPr>
            </a:br>
            <a:r>
              <a:rPr lang="en-US" sz="3200" dirty="0">
                <a:solidFill>
                  <a:schemeClr val="tx1"/>
                </a:solidFill>
              </a:rPr>
              <a:t>applications up to date</a:t>
            </a:r>
            <a:br>
              <a:rPr lang="en-US" sz="3200" dirty="0">
                <a:solidFill>
                  <a:schemeClr val="tx1"/>
                </a:solidFill>
              </a:rPr>
            </a:br>
            <a:endParaRPr lang="en-US" sz="3200" dirty="0">
              <a:solidFill>
                <a:schemeClr val="tx1"/>
              </a:solidFill>
            </a:endParaRPr>
          </a:p>
        </p:txBody>
      </p:sp>
      <p:sp>
        <p:nvSpPr>
          <p:cNvPr id="3" name="Content Placeholder 2">
            <a:extLst>
              <a:ext uri="{FF2B5EF4-FFF2-40B4-BE49-F238E27FC236}">
                <a16:creationId xmlns:a16="http://schemas.microsoft.com/office/drawing/2014/main" id="{74B8B27C-47C3-48F8-8B5A-44AFF4DA92E4}"/>
              </a:ext>
            </a:extLst>
          </p:cNvPr>
          <p:cNvSpPr>
            <a:spLocks noGrp="1"/>
          </p:cNvSpPr>
          <p:nvPr>
            <p:ph idx="1"/>
          </p:nvPr>
        </p:nvSpPr>
        <p:spPr>
          <a:xfrm>
            <a:off x="5284711" y="1724947"/>
            <a:ext cx="5302189" cy="4739950"/>
          </a:xfrm>
        </p:spPr>
        <p:txBody>
          <a:bodyPr anchor="ctr">
            <a:normAutofit/>
          </a:bodyPr>
          <a:lstStyle/>
          <a:p>
            <a:r>
              <a:rPr lang="en-US" dirty="0">
                <a:solidFill>
                  <a:schemeClr val="tx1"/>
                </a:solidFill>
              </a:rPr>
              <a:t>Using the EZ app</a:t>
            </a:r>
          </a:p>
          <a:p>
            <a:pPr lvl="1"/>
            <a:r>
              <a:rPr lang="en-US" dirty="0">
                <a:solidFill>
                  <a:schemeClr val="tx1"/>
                </a:solidFill>
              </a:rPr>
              <a:t>Congratulations you just freed up time and data entry energy </a:t>
            </a:r>
          </a:p>
          <a:p>
            <a:pPr lvl="1"/>
            <a:r>
              <a:rPr lang="en-US" dirty="0">
                <a:solidFill>
                  <a:schemeClr val="tx1"/>
                </a:solidFill>
              </a:rPr>
              <a:t>Emails keep you in the know</a:t>
            </a:r>
          </a:p>
          <a:p>
            <a:pPr lvl="1"/>
            <a:r>
              <a:rPr lang="en-US" dirty="0">
                <a:solidFill>
                  <a:schemeClr val="tx1"/>
                </a:solidFill>
              </a:rPr>
              <a:t>Families can monitor the status of their EZ applications</a:t>
            </a:r>
          </a:p>
          <a:p>
            <a:pPr lvl="2"/>
            <a:r>
              <a:rPr lang="en-US" dirty="0">
                <a:solidFill>
                  <a:schemeClr val="tx1"/>
                </a:solidFill>
              </a:rPr>
              <a:t>Families can monitor the status of a paper application too</a:t>
            </a:r>
          </a:p>
          <a:p>
            <a:pPr lvl="1"/>
            <a:r>
              <a:rPr lang="en-US" dirty="0">
                <a:solidFill>
                  <a:schemeClr val="tx1"/>
                </a:solidFill>
              </a:rPr>
              <a:t>The Export TELO controls the certification process</a:t>
            </a:r>
          </a:p>
        </p:txBody>
      </p:sp>
      <p:sp>
        <p:nvSpPr>
          <p:cNvPr id="4" name="Date Placeholder 3">
            <a:extLst>
              <a:ext uri="{FF2B5EF4-FFF2-40B4-BE49-F238E27FC236}">
                <a16:creationId xmlns:a16="http://schemas.microsoft.com/office/drawing/2014/main" id="{AE5D50FC-778B-4743-8F1E-EB6F8CD86C4E}"/>
              </a:ext>
            </a:extLst>
          </p:cNvPr>
          <p:cNvSpPr>
            <a:spLocks noGrp="1"/>
          </p:cNvSpPr>
          <p:nvPr>
            <p:ph type="dt" sz="half" idx="10"/>
          </p:nvPr>
        </p:nvSpPr>
        <p:spPr>
          <a:xfrm rot="5400000">
            <a:off x="9629271" y="2819140"/>
            <a:ext cx="3188485" cy="304799"/>
          </a:xfrm>
        </p:spPr>
        <p:txBody>
          <a:bodyPr anchor="t">
            <a:normAutofit/>
          </a:bodyPr>
          <a:lstStyle/>
          <a:p>
            <a:pPr algn="l">
              <a:spcAft>
                <a:spcPts val="600"/>
              </a:spcAft>
            </a:pPr>
            <a:fld id="{21A9A01B-2354-4581-AA58-B0D817F69946}" type="datetime1">
              <a:rPr lang="en-US" sz="1000">
                <a:solidFill>
                  <a:srgbClr val="FFFFFF"/>
                </a:solidFill>
              </a:rPr>
              <a:pPr algn="l">
                <a:spcAft>
                  <a:spcPts val="600"/>
                </a:spcAft>
              </a:pPr>
              <a:t>10/24/2019</a:t>
            </a:fld>
            <a:endParaRPr lang="en-US" sz="1000" dirty="0">
              <a:solidFill>
                <a:srgbClr val="FFFFFF"/>
              </a:solidFill>
            </a:endParaRPr>
          </a:p>
        </p:txBody>
      </p:sp>
      <p:sp>
        <p:nvSpPr>
          <p:cNvPr id="5" name="Slide Number Placeholder 4">
            <a:extLst>
              <a:ext uri="{FF2B5EF4-FFF2-40B4-BE49-F238E27FC236}">
                <a16:creationId xmlns:a16="http://schemas.microsoft.com/office/drawing/2014/main" id="{369AC9DE-1214-4B81-851E-AFADB705D8A9}"/>
              </a:ext>
            </a:extLst>
          </p:cNvPr>
          <p:cNvSpPr>
            <a:spLocks noGrp="1"/>
          </p:cNvSpPr>
          <p:nvPr>
            <p:ph type="sldNum" sz="quarter" idx="12"/>
          </p:nvPr>
        </p:nvSpPr>
        <p:spPr>
          <a:xfrm>
            <a:off x="11017538" y="610622"/>
            <a:ext cx="685802" cy="766675"/>
          </a:xfrm>
        </p:spPr>
        <p:txBody>
          <a:bodyPr anchor="ctr">
            <a:normAutofit/>
          </a:bodyPr>
          <a:lstStyle/>
          <a:p>
            <a:pPr>
              <a:spcAft>
                <a:spcPts val="600"/>
              </a:spcAft>
            </a:pPr>
            <a:fld id="{69E57DC2-970A-4B3E-BB1C-7A09969E49DF}" type="slidenum">
              <a:rPr lang="en-US" sz="2000">
                <a:solidFill>
                  <a:srgbClr val="FFFFFF"/>
                </a:solidFill>
              </a:rPr>
              <a:pPr>
                <a:spcAft>
                  <a:spcPts val="600"/>
                </a:spcAft>
              </a:pPr>
              <a:t>10</a:t>
            </a:fld>
            <a:endParaRPr lang="en-US" sz="2000" dirty="0">
              <a:solidFill>
                <a:srgbClr val="FFFFFF"/>
              </a:solidFill>
            </a:endParaRPr>
          </a:p>
        </p:txBody>
      </p:sp>
      <p:cxnSp>
        <p:nvCxnSpPr>
          <p:cNvPr id="18" name="Straight Connector 17">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6725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2DE5-E20F-4116-838C-C82A6454CC88}"/>
              </a:ext>
            </a:extLst>
          </p:cNvPr>
          <p:cNvSpPr>
            <a:spLocks noGrp="1"/>
          </p:cNvSpPr>
          <p:nvPr>
            <p:ph type="title"/>
          </p:nvPr>
        </p:nvSpPr>
        <p:spPr>
          <a:xfrm>
            <a:off x="1154954" y="740465"/>
            <a:ext cx="8825659" cy="940168"/>
          </a:xfrm>
        </p:spPr>
        <p:txBody>
          <a:bodyPr>
            <a:normAutofit fontScale="90000"/>
          </a:bodyPr>
          <a:lstStyle/>
          <a:p>
            <a:r>
              <a:rPr lang="en-US" sz="4000" dirty="0"/>
              <a:t>Keeping 2020-21 applications up to date</a:t>
            </a:r>
          </a:p>
        </p:txBody>
      </p:sp>
      <p:pic>
        <p:nvPicPr>
          <p:cNvPr id="4" name="Content Placeholder 3">
            <a:extLst>
              <a:ext uri="{FF2B5EF4-FFF2-40B4-BE49-F238E27FC236}">
                <a16:creationId xmlns:a16="http://schemas.microsoft.com/office/drawing/2014/main" id="{62421A3C-10F6-4D93-9127-D3E9F6E0C50A}"/>
              </a:ext>
            </a:extLst>
          </p:cNvPr>
          <p:cNvPicPr>
            <a:picLocks noGrp="1" noChangeAspect="1"/>
          </p:cNvPicPr>
          <p:nvPr>
            <p:ph idx="1"/>
          </p:nvPr>
        </p:nvPicPr>
        <p:blipFill>
          <a:blip r:embed="rId3"/>
          <a:stretch>
            <a:fillRect/>
          </a:stretch>
        </p:blipFill>
        <p:spPr>
          <a:xfrm>
            <a:off x="1314449" y="2690812"/>
            <a:ext cx="6848475" cy="1476375"/>
          </a:xfrm>
          <a:prstGeom prst="rect">
            <a:avLst/>
          </a:prstGeom>
        </p:spPr>
      </p:pic>
      <p:sp>
        <p:nvSpPr>
          <p:cNvPr id="7" name="Date Placeholder 6">
            <a:extLst>
              <a:ext uri="{FF2B5EF4-FFF2-40B4-BE49-F238E27FC236}">
                <a16:creationId xmlns:a16="http://schemas.microsoft.com/office/drawing/2014/main" id="{B4AC2ECA-3B50-4BAE-A1BA-759EE79CF2DE}"/>
              </a:ext>
            </a:extLst>
          </p:cNvPr>
          <p:cNvSpPr>
            <a:spLocks noGrp="1"/>
          </p:cNvSpPr>
          <p:nvPr>
            <p:ph type="dt" sz="half" idx="10"/>
          </p:nvPr>
        </p:nvSpPr>
        <p:spPr/>
        <p:txBody>
          <a:bodyPr/>
          <a:lstStyle/>
          <a:p>
            <a:fld id="{69A5DD03-8F66-4C35-A89C-3DE9DD192545}" type="datetime1">
              <a:rPr lang="en-US" smtClean="0"/>
              <a:t>10/24/2019</a:t>
            </a:fld>
            <a:endParaRPr lang="en-US" dirty="0"/>
          </a:p>
        </p:txBody>
      </p:sp>
      <p:sp>
        <p:nvSpPr>
          <p:cNvPr id="8" name="Slide Number Placeholder 7">
            <a:extLst>
              <a:ext uri="{FF2B5EF4-FFF2-40B4-BE49-F238E27FC236}">
                <a16:creationId xmlns:a16="http://schemas.microsoft.com/office/drawing/2014/main" id="{5801F73C-A825-44B8-93DC-9CD81F527163}"/>
              </a:ext>
            </a:extLst>
          </p:cNvPr>
          <p:cNvSpPr>
            <a:spLocks noGrp="1"/>
          </p:cNvSpPr>
          <p:nvPr>
            <p:ph type="sldNum" sz="quarter" idx="12"/>
          </p:nvPr>
        </p:nvSpPr>
        <p:spPr/>
        <p:txBody>
          <a:bodyPr/>
          <a:lstStyle/>
          <a:p>
            <a:fld id="{69E57DC2-970A-4B3E-BB1C-7A09969E49DF}" type="slidenum">
              <a:rPr lang="en-US" smtClean="0"/>
              <a:t>11</a:t>
            </a:fld>
            <a:endParaRPr lang="en-US" dirty="0"/>
          </a:p>
        </p:txBody>
      </p:sp>
      <p:sp>
        <p:nvSpPr>
          <p:cNvPr id="6" name="Rectangle 5">
            <a:extLst>
              <a:ext uri="{FF2B5EF4-FFF2-40B4-BE49-F238E27FC236}">
                <a16:creationId xmlns:a16="http://schemas.microsoft.com/office/drawing/2014/main" id="{12312CEE-E2B1-48AC-9C2E-A99720936D49}"/>
              </a:ext>
            </a:extLst>
          </p:cNvPr>
          <p:cNvSpPr/>
          <p:nvPr/>
        </p:nvSpPr>
        <p:spPr>
          <a:xfrm>
            <a:off x="3664643" y="4790176"/>
            <a:ext cx="6687897" cy="1535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Once the family clicks submit, the message is immediately displayed.  The EZ application is recorded at the Employer school.  Please remind employees TE is not possible at the home school.</a:t>
            </a:r>
          </a:p>
        </p:txBody>
      </p:sp>
    </p:spTree>
    <p:extLst>
      <p:ext uri="{BB962C8B-B14F-4D97-AF65-F5344CB8AC3E}">
        <p14:creationId xmlns:p14="http://schemas.microsoft.com/office/powerpoint/2010/main" val="993468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82437-D526-44C0-957D-CBF974FBC617}"/>
              </a:ext>
            </a:extLst>
          </p:cNvPr>
          <p:cNvSpPr>
            <a:spLocks noGrp="1"/>
          </p:cNvSpPr>
          <p:nvPr>
            <p:ph type="title"/>
          </p:nvPr>
        </p:nvSpPr>
        <p:spPr/>
        <p:txBody>
          <a:bodyPr/>
          <a:lstStyle/>
          <a:p>
            <a:r>
              <a:rPr lang="en-US" sz="4000" dirty="0">
                <a:solidFill>
                  <a:srgbClr val="191B0E"/>
                </a:solidFill>
              </a:rPr>
              <a:t>Keeping 2020-21 applications up to date</a:t>
            </a:r>
            <a:endParaRPr lang="en-US" dirty="0"/>
          </a:p>
        </p:txBody>
      </p:sp>
      <p:sp>
        <p:nvSpPr>
          <p:cNvPr id="15" name="Content Placeholder 14">
            <a:extLst>
              <a:ext uri="{FF2B5EF4-FFF2-40B4-BE49-F238E27FC236}">
                <a16:creationId xmlns:a16="http://schemas.microsoft.com/office/drawing/2014/main" id="{0EC46D4E-5F1A-4AE3-943E-E89112A25B6E}"/>
              </a:ext>
            </a:extLst>
          </p:cNvPr>
          <p:cNvSpPr>
            <a:spLocks noGrp="1"/>
          </p:cNvSpPr>
          <p:nvPr>
            <p:ph idx="1"/>
          </p:nvPr>
        </p:nvSpPr>
        <p:spPr>
          <a:xfrm>
            <a:off x="735059" y="2390775"/>
            <a:ext cx="9601200" cy="3581400"/>
          </a:xfrm>
        </p:spPr>
        <p:txBody>
          <a:bodyPr/>
          <a:lstStyle/>
          <a:p>
            <a:r>
              <a:rPr lang="en-US" dirty="0"/>
              <a:t>Tuition Exchange (The) has submitted an application to your institution for </a:t>
            </a:r>
            <a:r>
              <a:rPr lang="en-US" dirty="0">
                <a:highlight>
                  <a:srgbClr val="FFFF00"/>
                </a:highlight>
              </a:rPr>
              <a:t>test tester.</a:t>
            </a:r>
            <a:r>
              <a:rPr lang="en-US" dirty="0"/>
              <a:t> Please review the application online at: http://telo.tuitionexchange.org/liaison/ If you have a problem accessing this application, please forward this e-mail to mailto:jdodson@tuitionexchange.org (Application ID: 291445) </a:t>
            </a:r>
          </a:p>
        </p:txBody>
      </p:sp>
      <p:sp>
        <p:nvSpPr>
          <p:cNvPr id="18" name="Date Placeholder 17">
            <a:extLst>
              <a:ext uri="{FF2B5EF4-FFF2-40B4-BE49-F238E27FC236}">
                <a16:creationId xmlns:a16="http://schemas.microsoft.com/office/drawing/2014/main" id="{11FD6E82-85B2-485C-926D-BE7E949F7AF9}"/>
              </a:ext>
            </a:extLst>
          </p:cNvPr>
          <p:cNvSpPr>
            <a:spLocks noGrp="1"/>
          </p:cNvSpPr>
          <p:nvPr>
            <p:ph type="dt" sz="half" idx="10"/>
          </p:nvPr>
        </p:nvSpPr>
        <p:spPr/>
        <p:txBody>
          <a:bodyPr/>
          <a:lstStyle/>
          <a:p>
            <a:fld id="{85E04D14-D4C4-4BFA-B9FD-F2A404DB4704}" type="datetime1">
              <a:rPr lang="en-US" smtClean="0"/>
              <a:t>10/24/2019</a:t>
            </a:fld>
            <a:endParaRPr lang="en-US" dirty="0"/>
          </a:p>
        </p:txBody>
      </p:sp>
      <p:sp>
        <p:nvSpPr>
          <p:cNvPr id="19" name="Slide Number Placeholder 18">
            <a:extLst>
              <a:ext uri="{FF2B5EF4-FFF2-40B4-BE49-F238E27FC236}">
                <a16:creationId xmlns:a16="http://schemas.microsoft.com/office/drawing/2014/main" id="{06DB545B-A09C-406D-BF9B-209E78DD8225}"/>
              </a:ext>
            </a:extLst>
          </p:cNvPr>
          <p:cNvSpPr>
            <a:spLocks noGrp="1"/>
          </p:cNvSpPr>
          <p:nvPr>
            <p:ph type="sldNum" sz="quarter" idx="12"/>
          </p:nvPr>
        </p:nvSpPr>
        <p:spPr/>
        <p:txBody>
          <a:bodyPr/>
          <a:lstStyle/>
          <a:p>
            <a:fld id="{69E57DC2-970A-4B3E-BB1C-7A09969E49DF}" type="slidenum">
              <a:rPr lang="en-US" smtClean="0"/>
              <a:t>12</a:t>
            </a:fld>
            <a:endParaRPr lang="en-US" dirty="0"/>
          </a:p>
        </p:txBody>
      </p:sp>
      <p:sp>
        <p:nvSpPr>
          <p:cNvPr id="8" name="Rectangle 7">
            <a:extLst>
              <a:ext uri="{FF2B5EF4-FFF2-40B4-BE49-F238E27FC236}">
                <a16:creationId xmlns:a16="http://schemas.microsoft.com/office/drawing/2014/main" id="{AD64024D-018A-4CE2-96EC-A262C901F28B}"/>
              </a:ext>
            </a:extLst>
          </p:cNvPr>
          <p:cNvSpPr/>
          <p:nvPr/>
        </p:nvSpPr>
        <p:spPr>
          <a:xfrm>
            <a:off x="5954774" y="3646811"/>
            <a:ext cx="3375445" cy="1165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Check out the body of the email.  You know the name of the </a:t>
            </a:r>
            <a:r>
              <a:rPr lang="en-US" dirty="0">
                <a:solidFill>
                  <a:schemeClr val="tx1"/>
                </a:solidFill>
                <a:highlight>
                  <a:srgbClr val="FFFF00"/>
                </a:highlight>
              </a:rPr>
              <a:t>student</a:t>
            </a:r>
            <a:r>
              <a:rPr lang="en-US" dirty="0">
                <a:solidFill>
                  <a:schemeClr val="tx1"/>
                </a:solidFill>
              </a:rPr>
              <a:t>. </a:t>
            </a:r>
          </a:p>
        </p:txBody>
      </p:sp>
      <p:sp>
        <p:nvSpPr>
          <p:cNvPr id="11" name="Rectangle 10">
            <a:extLst>
              <a:ext uri="{FF2B5EF4-FFF2-40B4-BE49-F238E27FC236}">
                <a16:creationId xmlns:a16="http://schemas.microsoft.com/office/drawing/2014/main" id="{1CE197DB-399A-4C1D-8CB1-241C7DE79155}"/>
              </a:ext>
            </a:extLst>
          </p:cNvPr>
          <p:cNvSpPr/>
          <p:nvPr/>
        </p:nvSpPr>
        <p:spPr>
          <a:xfrm>
            <a:off x="564759" y="5375484"/>
            <a:ext cx="473590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email is sent from a NOREPLY address.  Please add the email address to your safe list.</a:t>
            </a:r>
          </a:p>
        </p:txBody>
      </p:sp>
      <p:sp>
        <p:nvSpPr>
          <p:cNvPr id="13" name="Rectangle 12">
            <a:extLst>
              <a:ext uri="{FF2B5EF4-FFF2-40B4-BE49-F238E27FC236}">
                <a16:creationId xmlns:a16="http://schemas.microsoft.com/office/drawing/2014/main" id="{BB5024BF-D58A-4883-9E74-0D1311F5B185}"/>
              </a:ext>
            </a:extLst>
          </p:cNvPr>
          <p:cNvSpPr/>
          <p:nvPr/>
        </p:nvSpPr>
        <p:spPr>
          <a:xfrm>
            <a:off x="5954774" y="5036807"/>
            <a:ext cx="4321566" cy="1591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Do not </a:t>
            </a:r>
            <a:r>
              <a:rPr lang="en-US" dirty="0"/>
              <a:t>share this email with the family.  The link does not take them anywhere and causes confusion for all </a:t>
            </a:r>
          </a:p>
        </p:txBody>
      </p:sp>
    </p:spTree>
    <p:extLst>
      <p:ext uri="{BB962C8B-B14F-4D97-AF65-F5344CB8AC3E}">
        <p14:creationId xmlns:p14="http://schemas.microsoft.com/office/powerpoint/2010/main" val="1074109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CBB04-8C22-4FA6-AD30-0889920C0F0D}"/>
              </a:ext>
            </a:extLst>
          </p:cNvPr>
          <p:cNvSpPr>
            <a:spLocks noGrp="1"/>
          </p:cNvSpPr>
          <p:nvPr>
            <p:ph type="title"/>
          </p:nvPr>
        </p:nvSpPr>
        <p:spPr>
          <a:xfrm>
            <a:off x="801769" y="435254"/>
            <a:ext cx="7032544" cy="1341159"/>
          </a:xfrm>
        </p:spPr>
        <p:txBody>
          <a:bodyPr vert="horz" lIns="91440" tIns="45720" rIns="91440" bIns="45720" rtlCol="0" anchor="b">
            <a:normAutofit/>
          </a:bodyPr>
          <a:lstStyle/>
          <a:p>
            <a:pPr algn="ctr"/>
            <a:r>
              <a:rPr lang="en-US" sz="3000" cap="all" dirty="0"/>
              <a:t>Keeping 2020-21 applications up to date</a:t>
            </a:r>
          </a:p>
        </p:txBody>
      </p:sp>
      <p:pic>
        <p:nvPicPr>
          <p:cNvPr id="4" name="Content Placeholder 3">
            <a:extLst>
              <a:ext uri="{FF2B5EF4-FFF2-40B4-BE49-F238E27FC236}">
                <a16:creationId xmlns:a16="http://schemas.microsoft.com/office/drawing/2014/main" id="{0F76843F-59F0-4400-A796-14C2FE6F5CF5}"/>
              </a:ext>
            </a:extLst>
          </p:cNvPr>
          <p:cNvPicPr>
            <a:picLocks noGrp="1" noChangeAspect="1"/>
          </p:cNvPicPr>
          <p:nvPr>
            <p:ph idx="1"/>
          </p:nvPr>
        </p:nvPicPr>
        <p:blipFill rotWithShape="1">
          <a:blip r:embed="rId3"/>
          <a:srcRect r="-4" b="12650"/>
          <a:stretch/>
        </p:blipFill>
        <p:spPr>
          <a:xfrm>
            <a:off x="6096000" y="1503973"/>
            <a:ext cx="4900421" cy="4749189"/>
          </a:xfrm>
          <a:prstGeom prst="rect">
            <a:avLst/>
          </a:prstGeom>
          <a:ln>
            <a:noFill/>
          </a:ln>
          <a:effectLst/>
        </p:spPr>
      </p:pic>
      <p:sp>
        <p:nvSpPr>
          <p:cNvPr id="6" name="Date Placeholder 5">
            <a:extLst>
              <a:ext uri="{FF2B5EF4-FFF2-40B4-BE49-F238E27FC236}">
                <a16:creationId xmlns:a16="http://schemas.microsoft.com/office/drawing/2014/main" id="{F0DC688A-BAFA-4C0F-AB85-EF5FAC5E36D9}"/>
              </a:ext>
            </a:extLst>
          </p:cNvPr>
          <p:cNvSpPr>
            <a:spLocks noGrp="1"/>
          </p:cNvSpPr>
          <p:nvPr>
            <p:ph type="dt" sz="half" idx="10"/>
          </p:nvPr>
        </p:nvSpPr>
        <p:spPr/>
        <p:txBody>
          <a:bodyPr/>
          <a:lstStyle/>
          <a:p>
            <a:fld id="{76059633-7F89-4210-A9C2-3D539AEE7BD2}" type="datetime1">
              <a:rPr lang="en-US" smtClean="0"/>
              <a:t>10/24/2019</a:t>
            </a:fld>
            <a:endParaRPr lang="en-US" dirty="0"/>
          </a:p>
        </p:txBody>
      </p:sp>
      <p:sp>
        <p:nvSpPr>
          <p:cNvPr id="7" name="Slide Number Placeholder 6">
            <a:extLst>
              <a:ext uri="{FF2B5EF4-FFF2-40B4-BE49-F238E27FC236}">
                <a16:creationId xmlns:a16="http://schemas.microsoft.com/office/drawing/2014/main" id="{FFD38F04-F3E7-40E5-99BC-5ADFB6CFA254}"/>
              </a:ext>
            </a:extLst>
          </p:cNvPr>
          <p:cNvSpPr>
            <a:spLocks noGrp="1"/>
          </p:cNvSpPr>
          <p:nvPr>
            <p:ph type="sldNum" sz="quarter" idx="12"/>
          </p:nvPr>
        </p:nvSpPr>
        <p:spPr/>
        <p:txBody>
          <a:bodyPr/>
          <a:lstStyle/>
          <a:p>
            <a:fld id="{69E57DC2-970A-4B3E-BB1C-7A09969E49DF}" type="slidenum">
              <a:rPr lang="en-US" smtClean="0"/>
              <a:t>13</a:t>
            </a:fld>
            <a:endParaRPr lang="en-US" dirty="0"/>
          </a:p>
        </p:txBody>
      </p:sp>
      <p:sp>
        <p:nvSpPr>
          <p:cNvPr id="5" name="Rectangle 4">
            <a:extLst>
              <a:ext uri="{FF2B5EF4-FFF2-40B4-BE49-F238E27FC236}">
                <a16:creationId xmlns:a16="http://schemas.microsoft.com/office/drawing/2014/main" id="{5B0E7ED6-F13D-4957-957D-270FB036CBEB}"/>
              </a:ext>
            </a:extLst>
          </p:cNvPr>
          <p:cNvSpPr/>
          <p:nvPr/>
        </p:nvSpPr>
        <p:spPr>
          <a:xfrm>
            <a:off x="1406053" y="2457450"/>
            <a:ext cx="2810687" cy="3439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Initial email sent to the EMPLOYEE informing the employee of next steps. The email launches immediately after the app is submitted </a:t>
            </a:r>
          </a:p>
        </p:txBody>
      </p:sp>
    </p:spTree>
    <p:extLst>
      <p:ext uri="{BB962C8B-B14F-4D97-AF65-F5344CB8AC3E}">
        <p14:creationId xmlns:p14="http://schemas.microsoft.com/office/powerpoint/2010/main" val="2931450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9C3AA-5D51-471E-BFEA-BA110EED5DFF}"/>
              </a:ext>
            </a:extLst>
          </p:cNvPr>
          <p:cNvSpPr>
            <a:spLocks noGrp="1"/>
          </p:cNvSpPr>
          <p:nvPr>
            <p:ph type="title"/>
          </p:nvPr>
        </p:nvSpPr>
        <p:spPr/>
        <p:txBody>
          <a:bodyPr>
            <a:normAutofit fontScale="90000"/>
          </a:bodyPr>
          <a:lstStyle/>
          <a:p>
            <a:r>
              <a:rPr lang="en-US" sz="4000" dirty="0"/>
              <a:t>Keeping 2020-21 applications up to date</a:t>
            </a:r>
          </a:p>
        </p:txBody>
      </p:sp>
      <p:pic>
        <p:nvPicPr>
          <p:cNvPr id="4" name="Content Placeholder 3">
            <a:extLst>
              <a:ext uri="{FF2B5EF4-FFF2-40B4-BE49-F238E27FC236}">
                <a16:creationId xmlns:a16="http://schemas.microsoft.com/office/drawing/2014/main" id="{A936E96E-5A23-48EC-9C5B-70DE36814840}"/>
              </a:ext>
            </a:extLst>
          </p:cNvPr>
          <p:cNvPicPr>
            <a:picLocks noGrp="1" noChangeAspect="1"/>
          </p:cNvPicPr>
          <p:nvPr>
            <p:ph idx="1"/>
          </p:nvPr>
        </p:nvPicPr>
        <p:blipFill>
          <a:blip r:embed="rId3"/>
          <a:stretch>
            <a:fillRect/>
          </a:stretch>
        </p:blipFill>
        <p:spPr>
          <a:xfrm>
            <a:off x="4739678" y="2732777"/>
            <a:ext cx="6391275" cy="2352675"/>
          </a:xfrm>
          <a:prstGeom prst="rect">
            <a:avLst/>
          </a:prstGeom>
        </p:spPr>
      </p:pic>
      <p:sp>
        <p:nvSpPr>
          <p:cNvPr id="7" name="Date Placeholder 6">
            <a:extLst>
              <a:ext uri="{FF2B5EF4-FFF2-40B4-BE49-F238E27FC236}">
                <a16:creationId xmlns:a16="http://schemas.microsoft.com/office/drawing/2014/main" id="{B7FAC675-BC0B-4EE5-AB4F-03118FD54236}"/>
              </a:ext>
            </a:extLst>
          </p:cNvPr>
          <p:cNvSpPr>
            <a:spLocks noGrp="1"/>
          </p:cNvSpPr>
          <p:nvPr>
            <p:ph type="dt" sz="half" idx="10"/>
          </p:nvPr>
        </p:nvSpPr>
        <p:spPr/>
        <p:txBody>
          <a:bodyPr/>
          <a:lstStyle/>
          <a:p>
            <a:fld id="{CC96BDB1-F0DB-437F-8D7F-884BC8451F3D}" type="datetime1">
              <a:rPr lang="en-US" smtClean="0"/>
              <a:t>10/24/2019</a:t>
            </a:fld>
            <a:endParaRPr lang="en-US" dirty="0"/>
          </a:p>
        </p:txBody>
      </p:sp>
      <p:sp>
        <p:nvSpPr>
          <p:cNvPr id="8" name="Slide Number Placeholder 7">
            <a:extLst>
              <a:ext uri="{FF2B5EF4-FFF2-40B4-BE49-F238E27FC236}">
                <a16:creationId xmlns:a16="http://schemas.microsoft.com/office/drawing/2014/main" id="{EF930BD4-6034-4B72-A95C-271E1988798C}"/>
              </a:ext>
            </a:extLst>
          </p:cNvPr>
          <p:cNvSpPr>
            <a:spLocks noGrp="1"/>
          </p:cNvSpPr>
          <p:nvPr>
            <p:ph type="sldNum" sz="quarter" idx="12"/>
          </p:nvPr>
        </p:nvSpPr>
        <p:spPr/>
        <p:txBody>
          <a:bodyPr/>
          <a:lstStyle/>
          <a:p>
            <a:fld id="{69E57DC2-970A-4B3E-BB1C-7A09969E49DF}" type="slidenum">
              <a:rPr lang="en-US" smtClean="0"/>
              <a:t>14</a:t>
            </a:fld>
            <a:endParaRPr lang="en-US" dirty="0"/>
          </a:p>
        </p:txBody>
      </p:sp>
      <p:sp>
        <p:nvSpPr>
          <p:cNvPr id="6" name="Rectangle 5">
            <a:extLst>
              <a:ext uri="{FF2B5EF4-FFF2-40B4-BE49-F238E27FC236}">
                <a16:creationId xmlns:a16="http://schemas.microsoft.com/office/drawing/2014/main" id="{1BEA301C-EE3D-4EEF-9871-F391B9BA7FD5}"/>
              </a:ext>
            </a:extLst>
          </p:cNvPr>
          <p:cNvSpPr/>
          <p:nvPr/>
        </p:nvSpPr>
        <p:spPr>
          <a:xfrm>
            <a:off x="909637" y="3705224"/>
            <a:ext cx="3347049" cy="1621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email is sent to the EMPLOYEE informing the family the EZ application is approved for Export.</a:t>
            </a:r>
          </a:p>
        </p:txBody>
      </p:sp>
    </p:spTree>
    <p:extLst>
      <p:ext uri="{BB962C8B-B14F-4D97-AF65-F5344CB8AC3E}">
        <p14:creationId xmlns:p14="http://schemas.microsoft.com/office/powerpoint/2010/main" val="4159507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3"/>
          <a:stretch>
            <a:fillRect/>
          </a:stretch>
        </p:blipFill>
        <p:spPr>
          <a:xfrm>
            <a:off x="6484303" y="2941983"/>
            <a:ext cx="5105445" cy="3054005"/>
          </a:xfrm>
          <a:prstGeom prst="rect">
            <a:avLst/>
          </a:prstGeom>
        </p:spPr>
      </p:pic>
      <p:sp>
        <p:nvSpPr>
          <p:cNvPr id="2" name="Title 1">
            <a:extLst>
              <a:ext uri="{FF2B5EF4-FFF2-40B4-BE49-F238E27FC236}">
                <a16:creationId xmlns:a16="http://schemas.microsoft.com/office/drawing/2014/main" id="{7A8AC601-A712-4F7B-A0A1-22DD2F70F1D2}"/>
              </a:ext>
            </a:extLst>
          </p:cNvPr>
          <p:cNvSpPr>
            <a:spLocks noGrp="1"/>
          </p:cNvSpPr>
          <p:nvPr>
            <p:ph type="title"/>
          </p:nvPr>
        </p:nvSpPr>
        <p:spPr>
          <a:xfrm>
            <a:off x="933075" y="633413"/>
            <a:ext cx="10493524" cy="1485900"/>
          </a:xfrm>
        </p:spPr>
        <p:txBody>
          <a:bodyPr>
            <a:normAutofit/>
          </a:bodyPr>
          <a:lstStyle/>
          <a:p>
            <a:r>
              <a:rPr lang="en-US" dirty="0"/>
              <a:t>Keeping 2020-21 applications up to date</a:t>
            </a:r>
          </a:p>
        </p:txBody>
      </p:sp>
      <p:sp>
        <p:nvSpPr>
          <p:cNvPr id="9" name="Content Placeholder 8"/>
          <p:cNvSpPr>
            <a:spLocks noGrp="1"/>
          </p:cNvSpPr>
          <p:nvPr>
            <p:ph idx="1"/>
          </p:nvPr>
        </p:nvSpPr>
        <p:spPr>
          <a:xfrm>
            <a:off x="635261" y="2576512"/>
            <a:ext cx="5072437" cy="3581400"/>
          </a:xfrm>
        </p:spPr>
        <p:txBody>
          <a:bodyPr>
            <a:normAutofit/>
          </a:bodyPr>
          <a:lstStyle/>
          <a:p>
            <a:r>
              <a:rPr lang="en-US" sz="1800" dirty="0"/>
              <a:t>Families don’t always read directions or utilize the self-help tools provided.  </a:t>
            </a:r>
          </a:p>
          <a:p>
            <a:r>
              <a:rPr lang="en-US" sz="1800" dirty="0"/>
              <a:t>This email tells the EMPLOYEE the application was denied by the employer selected.</a:t>
            </a:r>
          </a:p>
          <a:p>
            <a:r>
              <a:rPr lang="en-US" sz="1800" dirty="0"/>
              <a:t>The email directs the family to contact their TELO.   As a reminder, the family may have selected the wrong school as their employer or the wrong academic year.</a:t>
            </a:r>
          </a:p>
        </p:txBody>
      </p:sp>
      <p:sp>
        <p:nvSpPr>
          <p:cNvPr id="4" name="Date Placeholder 3">
            <a:extLst>
              <a:ext uri="{FF2B5EF4-FFF2-40B4-BE49-F238E27FC236}">
                <a16:creationId xmlns:a16="http://schemas.microsoft.com/office/drawing/2014/main" id="{77B58FDB-A74C-4362-AD3E-51F951A1F035}"/>
              </a:ext>
            </a:extLst>
          </p:cNvPr>
          <p:cNvSpPr>
            <a:spLocks noGrp="1"/>
          </p:cNvSpPr>
          <p:nvPr>
            <p:ph type="dt" sz="half" idx="10"/>
          </p:nvPr>
        </p:nvSpPr>
        <p:spPr/>
        <p:txBody>
          <a:bodyPr/>
          <a:lstStyle/>
          <a:p>
            <a:fld id="{D0ABE5AA-6027-4C75-A6D6-D10BE376B6B4}" type="datetime1">
              <a:rPr lang="en-US" smtClean="0"/>
              <a:t>10/24/2019</a:t>
            </a:fld>
            <a:endParaRPr lang="en-US" dirty="0"/>
          </a:p>
        </p:txBody>
      </p:sp>
      <p:sp>
        <p:nvSpPr>
          <p:cNvPr id="5" name="Slide Number Placeholder 4">
            <a:extLst>
              <a:ext uri="{FF2B5EF4-FFF2-40B4-BE49-F238E27FC236}">
                <a16:creationId xmlns:a16="http://schemas.microsoft.com/office/drawing/2014/main" id="{9A839D99-CEDF-4FE2-B662-FD2C0913014D}"/>
              </a:ext>
            </a:extLst>
          </p:cNvPr>
          <p:cNvSpPr>
            <a:spLocks noGrp="1"/>
          </p:cNvSpPr>
          <p:nvPr>
            <p:ph type="sldNum" sz="quarter" idx="12"/>
          </p:nvPr>
        </p:nvSpPr>
        <p:spPr/>
        <p:txBody>
          <a:bodyPr/>
          <a:lstStyle/>
          <a:p>
            <a:fld id="{69E57DC2-970A-4B3E-BB1C-7A09969E49DF}" type="slidenum">
              <a:rPr lang="en-US" smtClean="0"/>
              <a:t>15</a:t>
            </a:fld>
            <a:endParaRPr lang="en-US" dirty="0"/>
          </a:p>
        </p:txBody>
      </p:sp>
    </p:spTree>
    <p:extLst>
      <p:ext uri="{BB962C8B-B14F-4D97-AF65-F5344CB8AC3E}">
        <p14:creationId xmlns:p14="http://schemas.microsoft.com/office/powerpoint/2010/main" val="2654904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E08AF-980C-4DFB-A077-BD8EEA53B1D9}"/>
              </a:ext>
            </a:extLst>
          </p:cNvPr>
          <p:cNvSpPr>
            <a:spLocks noGrp="1"/>
          </p:cNvSpPr>
          <p:nvPr>
            <p:ph type="title"/>
          </p:nvPr>
        </p:nvSpPr>
        <p:spPr/>
        <p:txBody>
          <a:bodyPr>
            <a:normAutofit fontScale="90000"/>
          </a:bodyPr>
          <a:lstStyle/>
          <a:p>
            <a:r>
              <a:rPr lang="en-US" sz="4000" dirty="0"/>
              <a:t>Keeping 2020-21 applications up to date</a:t>
            </a:r>
          </a:p>
        </p:txBody>
      </p:sp>
      <p:sp>
        <p:nvSpPr>
          <p:cNvPr id="3" name="Content Placeholder 2">
            <a:extLst>
              <a:ext uri="{FF2B5EF4-FFF2-40B4-BE49-F238E27FC236}">
                <a16:creationId xmlns:a16="http://schemas.microsoft.com/office/drawing/2014/main" id="{646A931A-4B06-4CB5-8BB8-1FC9F488AB28}"/>
              </a:ext>
            </a:extLst>
          </p:cNvPr>
          <p:cNvSpPr>
            <a:spLocks noGrp="1"/>
          </p:cNvSpPr>
          <p:nvPr>
            <p:ph idx="1"/>
          </p:nvPr>
        </p:nvSpPr>
        <p:spPr>
          <a:xfrm>
            <a:off x="735059" y="2543535"/>
            <a:ext cx="9601200" cy="3581400"/>
          </a:xfrm>
        </p:spPr>
        <p:txBody>
          <a:bodyPr/>
          <a:lstStyle/>
          <a:p>
            <a:r>
              <a:rPr lang="en-US" dirty="0"/>
              <a:t>Families can monitor their dependent’s application status – again freeing up your time and energy</a:t>
            </a:r>
          </a:p>
          <a:p>
            <a:endParaRPr lang="en-US" dirty="0"/>
          </a:p>
        </p:txBody>
      </p:sp>
      <p:sp>
        <p:nvSpPr>
          <p:cNvPr id="7" name="Date Placeholder 6">
            <a:extLst>
              <a:ext uri="{FF2B5EF4-FFF2-40B4-BE49-F238E27FC236}">
                <a16:creationId xmlns:a16="http://schemas.microsoft.com/office/drawing/2014/main" id="{7AC73DE6-CF68-4D75-B207-1411E39C75CC}"/>
              </a:ext>
            </a:extLst>
          </p:cNvPr>
          <p:cNvSpPr>
            <a:spLocks noGrp="1"/>
          </p:cNvSpPr>
          <p:nvPr>
            <p:ph type="dt" sz="half" idx="10"/>
          </p:nvPr>
        </p:nvSpPr>
        <p:spPr/>
        <p:txBody>
          <a:bodyPr/>
          <a:lstStyle/>
          <a:p>
            <a:fld id="{1A4143C0-A34C-42A8-A936-4C62CC72895B}" type="datetime1">
              <a:rPr lang="en-US" smtClean="0"/>
              <a:t>10/24/2019</a:t>
            </a:fld>
            <a:endParaRPr lang="en-US" dirty="0"/>
          </a:p>
        </p:txBody>
      </p:sp>
      <p:sp>
        <p:nvSpPr>
          <p:cNvPr id="8" name="Slide Number Placeholder 7">
            <a:extLst>
              <a:ext uri="{FF2B5EF4-FFF2-40B4-BE49-F238E27FC236}">
                <a16:creationId xmlns:a16="http://schemas.microsoft.com/office/drawing/2014/main" id="{E6B56232-1ABB-4A68-8E88-6E3AA280B1B5}"/>
              </a:ext>
            </a:extLst>
          </p:cNvPr>
          <p:cNvSpPr>
            <a:spLocks noGrp="1"/>
          </p:cNvSpPr>
          <p:nvPr>
            <p:ph type="sldNum" sz="quarter" idx="12"/>
          </p:nvPr>
        </p:nvSpPr>
        <p:spPr/>
        <p:txBody>
          <a:bodyPr/>
          <a:lstStyle/>
          <a:p>
            <a:fld id="{69E57DC2-970A-4B3E-BB1C-7A09969E49DF}" type="slidenum">
              <a:rPr lang="en-US" smtClean="0"/>
              <a:t>16</a:t>
            </a:fld>
            <a:endParaRPr lang="en-US" dirty="0"/>
          </a:p>
        </p:txBody>
      </p:sp>
      <p:pic>
        <p:nvPicPr>
          <p:cNvPr id="4" name="Picture 3">
            <a:extLst>
              <a:ext uri="{FF2B5EF4-FFF2-40B4-BE49-F238E27FC236}">
                <a16:creationId xmlns:a16="http://schemas.microsoft.com/office/drawing/2014/main" id="{D5BCE2F6-3C19-440B-9C4A-1A2344017843}"/>
              </a:ext>
            </a:extLst>
          </p:cNvPr>
          <p:cNvPicPr>
            <a:picLocks noChangeAspect="1"/>
          </p:cNvPicPr>
          <p:nvPr/>
        </p:nvPicPr>
        <p:blipFill>
          <a:blip r:embed="rId3"/>
          <a:stretch>
            <a:fillRect/>
          </a:stretch>
        </p:blipFill>
        <p:spPr>
          <a:xfrm>
            <a:off x="7421592" y="3129322"/>
            <a:ext cx="2124075" cy="3114675"/>
          </a:xfrm>
          <a:prstGeom prst="rect">
            <a:avLst/>
          </a:prstGeom>
        </p:spPr>
      </p:pic>
      <p:cxnSp>
        <p:nvCxnSpPr>
          <p:cNvPr id="6" name="Straight Arrow Connector 5">
            <a:extLst>
              <a:ext uri="{FF2B5EF4-FFF2-40B4-BE49-F238E27FC236}">
                <a16:creationId xmlns:a16="http://schemas.microsoft.com/office/drawing/2014/main" id="{71CC6AD3-1F66-4622-8950-8ED000F04397}"/>
              </a:ext>
            </a:extLst>
          </p:cNvPr>
          <p:cNvCxnSpPr>
            <a:cxnSpLocks/>
          </p:cNvCxnSpPr>
          <p:nvPr/>
        </p:nvCxnSpPr>
        <p:spPr>
          <a:xfrm>
            <a:off x="3143250" y="3057525"/>
            <a:ext cx="4176713" cy="1943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549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8E902-990D-4E1A-A2D9-0768C1AD5F97}"/>
              </a:ext>
            </a:extLst>
          </p:cNvPr>
          <p:cNvSpPr>
            <a:spLocks noGrp="1"/>
          </p:cNvSpPr>
          <p:nvPr>
            <p:ph type="title"/>
          </p:nvPr>
        </p:nvSpPr>
        <p:spPr/>
        <p:txBody>
          <a:bodyPr>
            <a:normAutofit fontScale="90000"/>
          </a:bodyPr>
          <a:lstStyle/>
          <a:p>
            <a:r>
              <a:rPr lang="en-US" sz="4000" dirty="0"/>
              <a:t>Keeping 2020-21 applications up to date</a:t>
            </a:r>
          </a:p>
        </p:txBody>
      </p:sp>
      <p:pic>
        <p:nvPicPr>
          <p:cNvPr id="4" name="Content Placeholder 3">
            <a:extLst>
              <a:ext uri="{FF2B5EF4-FFF2-40B4-BE49-F238E27FC236}">
                <a16:creationId xmlns:a16="http://schemas.microsoft.com/office/drawing/2014/main" id="{BA2575AB-0FF4-4E59-9AA4-CB033CA7DBB5}"/>
              </a:ext>
            </a:extLst>
          </p:cNvPr>
          <p:cNvPicPr>
            <a:picLocks noGrp="1" noChangeAspect="1"/>
          </p:cNvPicPr>
          <p:nvPr>
            <p:ph idx="1"/>
          </p:nvPr>
        </p:nvPicPr>
        <p:blipFill>
          <a:blip r:embed="rId3"/>
          <a:stretch>
            <a:fillRect/>
          </a:stretch>
        </p:blipFill>
        <p:spPr>
          <a:xfrm>
            <a:off x="954134" y="3209924"/>
            <a:ext cx="4581525" cy="2828925"/>
          </a:xfrm>
          <a:prstGeom prst="rect">
            <a:avLst/>
          </a:prstGeom>
        </p:spPr>
      </p:pic>
      <p:sp>
        <p:nvSpPr>
          <p:cNvPr id="13" name="Date Placeholder 12">
            <a:extLst>
              <a:ext uri="{FF2B5EF4-FFF2-40B4-BE49-F238E27FC236}">
                <a16:creationId xmlns:a16="http://schemas.microsoft.com/office/drawing/2014/main" id="{3FC783F8-389C-4A72-987D-F910903DB5AC}"/>
              </a:ext>
            </a:extLst>
          </p:cNvPr>
          <p:cNvSpPr>
            <a:spLocks noGrp="1"/>
          </p:cNvSpPr>
          <p:nvPr>
            <p:ph type="dt" sz="half" idx="10"/>
          </p:nvPr>
        </p:nvSpPr>
        <p:spPr/>
        <p:txBody>
          <a:bodyPr/>
          <a:lstStyle/>
          <a:p>
            <a:fld id="{24B56C23-6199-4365-A16F-B6B595F58D11}" type="datetime1">
              <a:rPr lang="en-US" smtClean="0"/>
              <a:t>10/24/2019</a:t>
            </a:fld>
            <a:endParaRPr lang="en-US" dirty="0"/>
          </a:p>
        </p:txBody>
      </p:sp>
      <p:sp>
        <p:nvSpPr>
          <p:cNvPr id="14" name="Slide Number Placeholder 13">
            <a:extLst>
              <a:ext uri="{FF2B5EF4-FFF2-40B4-BE49-F238E27FC236}">
                <a16:creationId xmlns:a16="http://schemas.microsoft.com/office/drawing/2014/main" id="{6D5D4B77-7A08-44AC-A4E5-748030D8534B}"/>
              </a:ext>
            </a:extLst>
          </p:cNvPr>
          <p:cNvSpPr>
            <a:spLocks noGrp="1"/>
          </p:cNvSpPr>
          <p:nvPr>
            <p:ph type="sldNum" sz="quarter" idx="12"/>
          </p:nvPr>
        </p:nvSpPr>
        <p:spPr/>
        <p:txBody>
          <a:bodyPr/>
          <a:lstStyle/>
          <a:p>
            <a:fld id="{69E57DC2-970A-4B3E-BB1C-7A09969E49DF}" type="slidenum">
              <a:rPr lang="en-US" smtClean="0"/>
              <a:t>17</a:t>
            </a:fld>
            <a:endParaRPr lang="en-US" dirty="0"/>
          </a:p>
        </p:txBody>
      </p:sp>
      <p:sp>
        <p:nvSpPr>
          <p:cNvPr id="5" name="Rectangle 4">
            <a:extLst>
              <a:ext uri="{FF2B5EF4-FFF2-40B4-BE49-F238E27FC236}">
                <a16:creationId xmlns:a16="http://schemas.microsoft.com/office/drawing/2014/main" id="{5160E83D-A0BD-4B40-909D-51320B1B00A9}"/>
              </a:ext>
            </a:extLst>
          </p:cNvPr>
          <p:cNvSpPr/>
          <p:nvPr/>
        </p:nvSpPr>
        <p:spPr>
          <a:xfrm>
            <a:off x="6227944" y="2239022"/>
            <a:ext cx="4537494" cy="1782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information entered here is applicant information.  Encourage families to review the power point provided or better yet listen to the </a:t>
            </a:r>
          </a:p>
          <a:p>
            <a:pPr algn="ctr"/>
            <a:r>
              <a:rPr lang="en-US" dirty="0"/>
              <a:t>9-minute webcast. </a:t>
            </a:r>
          </a:p>
        </p:txBody>
      </p:sp>
      <p:sp>
        <p:nvSpPr>
          <p:cNvPr id="12" name="Rectangle 11">
            <a:extLst>
              <a:ext uri="{FF2B5EF4-FFF2-40B4-BE49-F238E27FC236}">
                <a16:creationId xmlns:a16="http://schemas.microsoft.com/office/drawing/2014/main" id="{C90E1703-B649-4B44-A4A9-65250FCD19C9}"/>
              </a:ext>
            </a:extLst>
          </p:cNvPr>
          <p:cNvSpPr/>
          <p:nvPr/>
        </p:nvSpPr>
        <p:spPr>
          <a:xfrm>
            <a:off x="6234145" y="4021275"/>
            <a:ext cx="4537494" cy="2634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information must match perfectly.  It is amazing how families don’t enter the details correctly.  TE Central receives roughly 10 calls weekly asking for a copy of their application.  Since Personal Identifiable Information (PII) is involved – TE Central WILL NOT assist.  We encourage them to contact their EXPORT TELO. </a:t>
            </a:r>
          </a:p>
        </p:txBody>
      </p:sp>
    </p:spTree>
    <p:extLst>
      <p:ext uri="{BB962C8B-B14F-4D97-AF65-F5344CB8AC3E}">
        <p14:creationId xmlns:p14="http://schemas.microsoft.com/office/powerpoint/2010/main" val="2881699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CD103-9DC0-4E6A-976B-B783E8BA5061}"/>
              </a:ext>
            </a:extLst>
          </p:cNvPr>
          <p:cNvSpPr>
            <a:spLocks noGrp="1"/>
          </p:cNvSpPr>
          <p:nvPr>
            <p:ph type="title"/>
          </p:nvPr>
        </p:nvSpPr>
        <p:spPr/>
        <p:txBody>
          <a:bodyPr>
            <a:normAutofit fontScale="90000"/>
          </a:bodyPr>
          <a:lstStyle/>
          <a:p>
            <a:r>
              <a:rPr lang="en-US" sz="4000" dirty="0"/>
              <a:t>Keeping 2020-21 applications up to date</a:t>
            </a:r>
          </a:p>
        </p:txBody>
      </p:sp>
      <p:sp>
        <p:nvSpPr>
          <p:cNvPr id="6" name="Date Placeholder 5">
            <a:extLst>
              <a:ext uri="{FF2B5EF4-FFF2-40B4-BE49-F238E27FC236}">
                <a16:creationId xmlns:a16="http://schemas.microsoft.com/office/drawing/2014/main" id="{F14A0E78-1466-4DF2-8602-F22BEC89D97B}"/>
              </a:ext>
            </a:extLst>
          </p:cNvPr>
          <p:cNvSpPr>
            <a:spLocks noGrp="1"/>
          </p:cNvSpPr>
          <p:nvPr>
            <p:ph type="dt" sz="half" idx="10"/>
          </p:nvPr>
        </p:nvSpPr>
        <p:spPr/>
        <p:txBody>
          <a:bodyPr/>
          <a:lstStyle/>
          <a:p>
            <a:fld id="{5C629723-021A-4585-844F-5460B9C5F421}" type="datetime1">
              <a:rPr lang="en-US" smtClean="0"/>
              <a:t>10/24/2019</a:t>
            </a:fld>
            <a:endParaRPr lang="en-US" dirty="0"/>
          </a:p>
        </p:txBody>
      </p:sp>
      <p:sp>
        <p:nvSpPr>
          <p:cNvPr id="7" name="Slide Number Placeholder 6">
            <a:extLst>
              <a:ext uri="{FF2B5EF4-FFF2-40B4-BE49-F238E27FC236}">
                <a16:creationId xmlns:a16="http://schemas.microsoft.com/office/drawing/2014/main" id="{F78C5C6F-C91F-47F2-B894-EDA3CAE6E0C1}"/>
              </a:ext>
            </a:extLst>
          </p:cNvPr>
          <p:cNvSpPr>
            <a:spLocks noGrp="1"/>
          </p:cNvSpPr>
          <p:nvPr>
            <p:ph type="sldNum" sz="quarter" idx="12"/>
          </p:nvPr>
        </p:nvSpPr>
        <p:spPr/>
        <p:txBody>
          <a:bodyPr/>
          <a:lstStyle/>
          <a:p>
            <a:fld id="{69E57DC2-970A-4B3E-BB1C-7A09969E49DF}" type="slidenum">
              <a:rPr lang="en-US" smtClean="0"/>
              <a:t>18</a:t>
            </a:fld>
            <a:endParaRPr lang="en-US" dirty="0"/>
          </a:p>
        </p:txBody>
      </p:sp>
      <p:sp>
        <p:nvSpPr>
          <p:cNvPr id="5" name="Rectangle 4">
            <a:extLst>
              <a:ext uri="{FF2B5EF4-FFF2-40B4-BE49-F238E27FC236}">
                <a16:creationId xmlns:a16="http://schemas.microsoft.com/office/drawing/2014/main" id="{2347A666-C87C-4257-AE24-D3B98BD82CD2}"/>
              </a:ext>
            </a:extLst>
          </p:cNvPr>
          <p:cNvSpPr/>
          <p:nvPr/>
        </p:nvSpPr>
        <p:spPr>
          <a:xfrm>
            <a:off x="8577263" y="2438399"/>
            <a:ext cx="2793700" cy="2843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Each EZ application has a status.  It is important for you to communicate the approval timeline with your employees.  </a:t>
            </a:r>
          </a:p>
        </p:txBody>
      </p:sp>
      <p:pic>
        <p:nvPicPr>
          <p:cNvPr id="9" name="Content Placeholder 8">
            <a:extLst>
              <a:ext uri="{FF2B5EF4-FFF2-40B4-BE49-F238E27FC236}">
                <a16:creationId xmlns:a16="http://schemas.microsoft.com/office/drawing/2014/main" id="{41287AA7-AD94-4EC1-8EEE-10DC05D1CDB5}"/>
              </a:ext>
            </a:extLst>
          </p:cNvPr>
          <p:cNvPicPr>
            <a:picLocks noGrp="1" noChangeAspect="1"/>
          </p:cNvPicPr>
          <p:nvPr>
            <p:ph idx="1"/>
          </p:nvPr>
        </p:nvPicPr>
        <p:blipFill>
          <a:blip r:embed="rId3"/>
          <a:stretch>
            <a:fillRect/>
          </a:stretch>
        </p:blipFill>
        <p:spPr>
          <a:xfrm>
            <a:off x="1154953" y="2438399"/>
            <a:ext cx="6557811" cy="3907736"/>
          </a:xfrm>
          <a:prstGeom prst="rect">
            <a:avLst/>
          </a:prstGeom>
        </p:spPr>
      </p:pic>
    </p:spTree>
    <p:extLst>
      <p:ext uri="{BB962C8B-B14F-4D97-AF65-F5344CB8AC3E}">
        <p14:creationId xmlns:p14="http://schemas.microsoft.com/office/powerpoint/2010/main" val="1631525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8AAAD-B73E-4343-A13B-232A41A9F1C3}"/>
              </a:ext>
            </a:extLst>
          </p:cNvPr>
          <p:cNvSpPr>
            <a:spLocks noGrp="1"/>
          </p:cNvSpPr>
          <p:nvPr>
            <p:ph type="title"/>
          </p:nvPr>
        </p:nvSpPr>
        <p:spPr/>
        <p:txBody>
          <a:bodyPr/>
          <a:lstStyle/>
          <a:p>
            <a:r>
              <a:rPr lang="en-US" dirty="0"/>
              <a:t>Keeping 2020-21 continuing students up to date</a:t>
            </a:r>
          </a:p>
        </p:txBody>
      </p:sp>
      <p:pic>
        <p:nvPicPr>
          <p:cNvPr id="6" name="Content Placeholder 5">
            <a:extLst>
              <a:ext uri="{FF2B5EF4-FFF2-40B4-BE49-F238E27FC236}">
                <a16:creationId xmlns:a16="http://schemas.microsoft.com/office/drawing/2014/main" id="{9FD6A91D-9D5E-4D99-965E-B43CCA32BA8C}"/>
              </a:ext>
            </a:extLst>
          </p:cNvPr>
          <p:cNvPicPr>
            <a:picLocks noGrp="1" noChangeAspect="1"/>
          </p:cNvPicPr>
          <p:nvPr>
            <p:ph idx="1"/>
          </p:nvPr>
        </p:nvPicPr>
        <p:blipFill>
          <a:blip r:embed="rId2"/>
          <a:stretch>
            <a:fillRect/>
          </a:stretch>
        </p:blipFill>
        <p:spPr>
          <a:xfrm>
            <a:off x="3437839" y="2618439"/>
            <a:ext cx="7710220" cy="3028644"/>
          </a:xfrm>
          <a:prstGeom prst="rect">
            <a:avLst/>
          </a:prstGeom>
        </p:spPr>
      </p:pic>
      <p:sp>
        <p:nvSpPr>
          <p:cNvPr id="4" name="Date Placeholder 3">
            <a:extLst>
              <a:ext uri="{FF2B5EF4-FFF2-40B4-BE49-F238E27FC236}">
                <a16:creationId xmlns:a16="http://schemas.microsoft.com/office/drawing/2014/main" id="{F471ED5E-3563-40D9-A262-EA154EB18B14}"/>
              </a:ext>
            </a:extLst>
          </p:cNvPr>
          <p:cNvSpPr>
            <a:spLocks noGrp="1"/>
          </p:cNvSpPr>
          <p:nvPr>
            <p:ph type="dt" sz="half" idx="10"/>
          </p:nvPr>
        </p:nvSpPr>
        <p:spPr/>
        <p:txBody>
          <a:bodyPr/>
          <a:lstStyle/>
          <a:p>
            <a:fld id="{AE31128D-551B-462A-9824-468CE922DCD8}" type="datetime1">
              <a:rPr lang="en-US" smtClean="0"/>
              <a:t>10/24/2019</a:t>
            </a:fld>
            <a:endParaRPr lang="en-US" dirty="0"/>
          </a:p>
        </p:txBody>
      </p:sp>
      <p:sp>
        <p:nvSpPr>
          <p:cNvPr id="5" name="Slide Number Placeholder 4">
            <a:extLst>
              <a:ext uri="{FF2B5EF4-FFF2-40B4-BE49-F238E27FC236}">
                <a16:creationId xmlns:a16="http://schemas.microsoft.com/office/drawing/2014/main" id="{2A62E9AF-68C1-4A8E-BDAE-2169BA922F3A}"/>
              </a:ext>
            </a:extLst>
          </p:cNvPr>
          <p:cNvSpPr>
            <a:spLocks noGrp="1"/>
          </p:cNvSpPr>
          <p:nvPr>
            <p:ph type="sldNum" sz="quarter" idx="12"/>
          </p:nvPr>
        </p:nvSpPr>
        <p:spPr/>
        <p:txBody>
          <a:bodyPr/>
          <a:lstStyle/>
          <a:p>
            <a:fld id="{69E57DC2-970A-4B3E-BB1C-7A09969E49DF}" type="slidenum">
              <a:rPr lang="en-US" smtClean="0"/>
              <a:t>19</a:t>
            </a:fld>
            <a:endParaRPr lang="en-US" dirty="0"/>
          </a:p>
        </p:txBody>
      </p:sp>
      <p:sp>
        <p:nvSpPr>
          <p:cNvPr id="7" name="TextBox 6">
            <a:extLst>
              <a:ext uri="{FF2B5EF4-FFF2-40B4-BE49-F238E27FC236}">
                <a16:creationId xmlns:a16="http://schemas.microsoft.com/office/drawing/2014/main" id="{217CEC83-3C42-466B-A4DB-C05B6A0414DB}"/>
              </a:ext>
            </a:extLst>
          </p:cNvPr>
          <p:cNvSpPr txBox="1"/>
          <p:nvPr/>
        </p:nvSpPr>
        <p:spPr>
          <a:xfrm>
            <a:off x="462170" y="2569265"/>
            <a:ext cx="2618960" cy="3970318"/>
          </a:xfrm>
          <a:prstGeom prst="rect">
            <a:avLst/>
          </a:prstGeom>
          <a:noFill/>
        </p:spPr>
        <p:txBody>
          <a:bodyPr wrap="square" rtlCol="0">
            <a:spAutoFit/>
          </a:bodyPr>
          <a:lstStyle/>
          <a:p>
            <a:r>
              <a:rPr lang="en-US" dirty="0"/>
              <a:t>Mom’s are nervous – no action on their continuing student.  </a:t>
            </a:r>
          </a:p>
          <a:p>
            <a:r>
              <a:rPr lang="en-US" dirty="0"/>
              <a:t>Remind parent’s it is now the student’s responsibility to maintain eligibility.  </a:t>
            </a:r>
          </a:p>
          <a:p>
            <a:endParaRPr lang="en-US" dirty="0"/>
          </a:p>
          <a:p>
            <a:r>
              <a:rPr lang="en-US" dirty="0"/>
              <a:t>The status of NEW for continuing students means the EXPORT school recertified the student on the Enrollment Report.  </a:t>
            </a:r>
          </a:p>
        </p:txBody>
      </p:sp>
    </p:spTree>
    <p:extLst>
      <p:ext uri="{BB962C8B-B14F-4D97-AF65-F5344CB8AC3E}">
        <p14:creationId xmlns:p14="http://schemas.microsoft.com/office/powerpoint/2010/main" val="1106411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8682CCCE-534D-4FC6-BF2B-9BEA2F2BB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Oval 53">
            <a:extLst>
              <a:ext uri="{FF2B5EF4-FFF2-40B4-BE49-F238E27FC236}">
                <a16:creationId xmlns:a16="http://schemas.microsoft.com/office/drawing/2014/main" id="{BC664B74-EEBB-416C-9D86-AE1FECC02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6" name="Oval 55">
            <a:extLst>
              <a:ext uri="{FF2B5EF4-FFF2-40B4-BE49-F238E27FC236}">
                <a16:creationId xmlns:a16="http://schemas.microsoft.com/office/drawing/2014/main" id="{52000483-C30E-42A1-8569-E1DE1F55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8" name="Freeform 5">
            <a:extLst>
              <a:ext uri="{FF2B5EF4-FFF2-40B4-BE49-F238E27FC236}">
                <a16:creationId xmlns:a16="http://schemas.microsoft.com/office/drawing/2014/main" id="{A5ACD7E0-6D9A-4803-8B9B-D4602DC48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60" name="Rectangle 59">
            <a:extLst>
              <a:ext uri="{FF2B5EF4-FFF2-40B4-BE49-F238E27FC236}">
                <a16:creationId xmlns:a16="http://schemas.microsoft.com/office/drawing/2014/main" id="{C238E92D-87E7-4B27-AD36-0E133005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62" name="Freeform 5">
            <a:extLst>
              <a:ext uri="{FF2B5EF4-FFF2-40B4-BE49-F238E27FC236}">
                <a16:creationId xmlns:a16="http://schemas.microsoft.com/office/drawing/2014/main" id="{6D0B958C-B82E-4F4B-945B-6B038D655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64" name="Freeform 5">
            <a:extLst>
              <a:ext uri="{FF2B5EF4-FFF2-40B4-BE49-F238E27FC236}">
                <a16:creationId xmlns:a16="http://schemas.microsoft.com/office/drawing/2014/main" id="{E18F3B2A-BB9B-4FB6-B8A5-2A8E5DB93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FCDBBDE3-7198-47D9-96CB-089FA249E5A7}"/>
              </a:ext>
            </a:extLst>
          </p:cNvPr>
          <p:cNvSpPr>
            <a:spLocks noGrp="1"/>
          </p:cNvSpPr>
          <p:nvPr>
            <p:ph type="title"/>
          </p:nvPr>
        </p:nvSpPr>
        <p:spPr>
          <a:xfrm>
            <a:off x="1154955" y="973667"/>
            <a:ext cx="2942210" cy="4833745"/>
          </a:xfrm>
        </p:spPr>
        <p:txBody>
          <a:bodyPr vert="horz" lIns="91440" tIns="45720" rIns="91440" bIns="45720" rtlCol="0" anchor="ctr">
            <a:normAutofit/>
          </a:bodyPr>
          <a:lstStyle/>
          <a:p>
            <a:r>
              <a:rPr lang="en-US" sz="3600" b="0" i="0" kern="1200" dirty="0">
                <a:solidFill>
                  <a:srgbClr val="EBEBEB"/>
                </a:solidFill>
                <a:latin typeface="+mj-lt"/>
                <a:ea typeface="+mj-ea"/>
                <a:cs typeface="+mj-cs"/>
              </a:rPr>
              <a:t>Today’s focus</a:t>
            </a:r>
          </a:p>
        </p:txBody>
      </p:sp>
      <p:sp>
        <p:nvSpPr>
          <p:cNvPr id="66" name="Rectangle 65">
            <a:extLst>
              <a:ext uri="{FF2B5EF4-FFF2-40B4-BE49-F238E27FC236}">
                <a16:creationId xmlns:a16="http://schemas.microsoft.com/office/drawing/2014/main" id="{C4164AEF-861B-41D1-9ED5-B81051DA7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id="{A07E54BB-1654-428A-9701-F44D03F25FCE}"/>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a:spcAft>
                <a:spcPts val="600"/>
              </a:spcAft>
            </a:pPr>
            <a:fld id="{69E57DC2-970A-4B3E-BB1C-7A09969E49DF}" type="slidenum">
              <a:rPr lang="en-US" sz="2800" b="0" i="0" kern="1200">
                <a:solidFill>
                  <a:srgbClr val="FFFFFF"/>
                </a:solidFill>
                <a:latin typeface="+mn-lt"/>
                <a:ea typeface="+mn-ea"/>
                <a:cs typeface="+mn-cs"/>
              </a:rPr>
              <a:pPr>
                <a:spcAft>
                  <a:spcPts val="600"/>
                </a:spcAft>
              </a:pPr>
              <a:t>2</a:t>
            </a:fld>
            <a:endParaRPr lang="en-US" sz="2800" b="0" i="0" kern="1200" dirty="0">
              <a:solidFill>
                <a:srgbClr val="FFFFFF"/>
              </a:solidFill>
              <a:latin typeface="+mn-lt"/>
              <a:ea typeface="+mn-ea"/>
              <a:cs typeface="+mn-cs"/>
            </a:endParaRPr>
          </a:p>
        </p:txBody>
      </p:sp>
      <p:sp>
        <p:nvSpPr>
          <p:cNvPr id="4" name="Date Placeholder 3">
            <a:extLst>
              <a:ext uri="{FF2B5EF4-FFF2-40B4-BE49-F238E27FC236}">
                <a16:creationId xmlns:a16="http://schemas.microsoft.com/office/drawing/2014/main" id="{E001A8F2-C7EC-4ECE-B072-433C76333ECA}"/>
              </a:ext>
            </a:extLst>
          </p:cNvPr>
          <p:cNvSpPr>
            <a:spLocks noGrp="1"/>
          </p:cNvSpPr>
          <p:nvPr>
            <p:ph type="dt" sz="half" idx="10"/>
          </p:nvPr>
        </p:nvSpPr>
        <p:spPr>
          <a:xfrm>
            <a:off x="10652760" y="6391656"/>
            <a:ext cx="990599" cy="304799"/>
          </a:xfrm>
        </p:spPr>
        <p:txBody>
          <a:bodyPr vert="horz" lIns="91440" tIns="45720" rIns="91440" bIns="45720" rtlCol="0" anchor="ctr" anchorCtr="0">
            <a:normAutofit/>
          </a:bodyPr>
          <a:lstStyle/>
          <a:p>
            <a:pPr>
              <a:spcAft>
                <a:spcPts val="600"/>
              </a:spcAft>
            </a:pPr>
            <a:fld id="{202EE563-20DA-4EB7-BEE9-92768E2B4BD7}" type="datetime1">
              <a:rPr lang="en-US" sz="1000" b="1" i="0" kern="1200" smtClean="0">
                <a:solidFill>
                  <a:schemeClr val="accent1"/>
                </a:solidFill>
                <a:latin typeface="+mn-lt"/>
                <a:ea typeface="+mn-ea"/>
                <a:cs typeface="+mn-cs"/>
              </a:rPr>
              <a:pPr>
                <a:spcAft>
                  <a:spcPts val="600"/>
                </a:spcAft>
              </a:pPr>
              <a:t>10/24/2019</a:t>
            </a:fld>
            <a:endParaRPr lang="en-US" sz="1000" b="1" i="0" kern="1200" dirty="0">
              <a:solidFill>
                <a:schemeClr val="accent1"/>
              </a:solidFill>
              <a:latin typeface="+mn-lt"/>
              <a:ea typeface="+mn-ea"/>
              <a:cs typeface="+mn-cs"/>
            </a:endParaRPr>
          </a:p>
        </p:txBody>
      </p:sp>
      <p:graphicFrame>
        <p:nvGraphicFramePr>
          <p:cNvPr id="47" name="TextBox 2">
            <a:extLst>
              <a:ext uri="{FF2B5EF4-FFF2-40B4-BE49-F238E27FC236}">
                <a16:creationId xmlns:a16="http://schemas.microsoft.com/office/drawing/2014/main" id="{E3E5ECC3-CBD6-4061-93D5-1152922E0D72}"/>
              </a:ext>
            </a:extLst>
          </p:cNvPr>
          <p:cNvGraphicFramePr/>
          <p:nvPr>
            <p:extLst>
              <p:ext uri="{D42A27DB-BD31-4B8C-83A1-F6EECF244321}">
                <p14:modId xmlns:p14="http://schemas.microsoft.com/office/powerpoint/2010/main" val="2655962682"/>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94573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24CCD-D04F-4E45-968F-A3FBB2D611FB}"/>
              </a:ext>
            </a:extLst>
          </p:cNvPr>
          <p:cNvSpPr>
            <a:spLocks noGrp="1"/>
          </p:cNvSpPr>
          <p:nvPr>
            <p:ph type="title"/>
          </p:nvPr>
        </p:nvSpPr>
        <p:spPr/>
        <p:txBody>
          <a:bodyPr>
            <a:normAutofit fontScale="90000"/>
          </a:bodyPr>
          <a:lstStyle/>
          <a:p>
            <a:r>
              <a:rPr lang="en-US" sz="4000" dirty="0"/>
              <a:t>Keeping 2020-21 applications up to date</a:t>
            </a:r>
          </a:p>
        </p:txBody>
      </p:sp>
      <p:sp>
        <p:nvSpPr>
          <p:cNvPr id="3" name="Content Placeholder 2">
            <a:extLst>
              <a:ext uri="{FF2B5EF4-FFF2-40B4-BE49-F238E27FC236}">
                <a16:creationId xmlns:a16="http://schemas.microsoft.com/office/drawing/2014/main" id="{80F24729-3C70-4F5C-BB7D-E9505B248A5B}"/>
              </a:ext>
            </a:extLst>
          </p:cNvPr>
          <p:cNvSpPr>
            <a:spLocks noGrp="1"/>
          </p:cNvSpPr>
          <p:nvPr>
            <p:ph idx="1"/>
          </p:nvPr>
        </p:nvSpPr>
        <p:spPr>
          <a:xfrm>
            <a:off x="97137" y="2521698"/>
            <a:ext cx="3950988" cy="1402601"/>
          </a:xfrm>
        </p:spPr>
        <p:txBody>
          <a:bodyPr>
            <a:normAutofit/>
          </a:bodyPr>
          <a:lstStyle/>
          <a:p>
            <a:r>
              <a:rPr lang="en-US" dirty="0"/>
              <a:t>The EXPORT TELO’s control the process because only you can APPROVE or DENY the EZ app!</a:t>
            </a:r>
          </a:p>
          <a:p>
            <a:endParaRPr lang="en-US" dirty="0"/>
          </a:p>
        </p:txBody>
      </p:sp>
      <p:sp>
        <p:nvSpPr>
          <p:cNvPr id="13" name="Date Placeholder 12">
            <a:extLst>
              <a:ext uri="{FF2B5EF4-FFF2-40B4-BE49-F238E27FC236}">
                <a16:creationId xmlns:a16="http://schemas.microsoft.com/office/drawing/2014/main" id="{4922A8B7-4D39-4D57-8DB3-F00582490CAA}"/>
              </a:ext>
            </a:extLst>
          </p:cNvPr>
          <p:cNvSpPr>
            <a:spLocks noGrp="1"/>
          </p:cNvSpPr>
          <p:nvPr>
            <p:ph type="dt" sz="half" idx="10"/>
          </p:nvPr>
        </p:nvSpPr>
        <p:spPr/>
        <p:txBody>
          <a:bodyPr/>
          <a:lstStyle/>
          <a:p>
            <a:fld id="{E4FAF2A8-0828-4D51-ACAD-B303BFC0AB4C}" type="datetime1">
              <a:rPr lang="en-US" smtClean="0"/>
              <a:t>10/24/2019</a:t>
            </a:fld>
            <a:endParaRPr lang="en-US" dirty="0"/>
          </a:p>
        </p:txBody>
      </p:sp>
      <p:sp>
        <p:nvSpPr>
          <p:cNvPr id="14" name="Slide Number Placeholder 13">
            <a:extLst>
              <a:ext uri="{FF2B5EF4-FFF2-40B4-BE49-F238E27FC236}">
                <a16:creationId xmlns:a16="http://schemas.microsoft.com/office/drawing/2014/main" id="{97189176-BA6A-4C15-B146-B55D8227145D}"/>
              </a:ext>
            </a:extLst>
          </p:cNvPr>
          <p:cNvSpPr>
            <a:spLocks noGrp="1"/>
          </p:cNvSpPr>
          <p:nvPr>
            <p:ph type="sldNum" sz="quarter" idx="12"/>
          </p:nvPr>
        </p:nvSpPr>
        <p:spPr/>
        <p:txBody>
          <a:bodyPr/>
          <a:lstStyle/>
          <a:p>
            <a:fld id="{69E57DC2-970A-4B3E-BB1C-7A09969E49DF}" type="slidenum">
              <a:rPr lang="en-US" smtClean="0"/>
              <a:t>20</a:t>
            </a:fld>
            <a:endParaRPr lang="en-US" dirty="0"/>
          </a:p>
        </p:txBody>
      </p:sp>
      <p:sp>
        <p:nvSpPr>
          <p:cNvPr id="6" name="Rectangle 5">
            <a:extLst>
              <a:ext uri="{FF2B5EF4-FFF2-40B4-BE49-F238E27FC236}">
                <a16:creationId xmlns:a16="http://schemas.microsoft.com/office/drawing/2014/main" id="{B639C20A-ADB6-4B6C-8860-FD5CA1D65951}"/>
              </a:ext>
            </a:extLst>
          </p:cNvPr>
          <p:cNvSpPr/>
          <p:nvPr/>
        </p:nvSpPr>
        <p:spPr>
          <a:xfrm>
            <a:off x="4344655" y="3242673"/>
            <a:ext cx="7591426" cy="1015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student application above requires EXPORT TELO attention.  To open the record, click on the student’s name.  Now either Approve or Deny the application for Export!</a:t>
            </a:r>
          </a:p>
        </p:txBody>
      </p:sp>
      <p:sp>
        <p:nvSpPr>
          <p:cNvPr id="9" name="Star: 5 Points 8">
            <a:extLst>
              <a:ext uri="{FF2B5EF4-FFF2-40B4-BE49-F238E27FC236}">
                <a16:creationId xmlns:a16="http://schemas.microsoft.com/office/drawing/2014/main" id="{FCBE4F15-AD1F-4F26-B02A-05527BA8F251}"/>
              </a:ext>
            </a:extLst>
          </p:cNvPr>
          <p:cNvSpPr/>
          <p:nvPr/>
        </p:nvSpPr>
        <p:spPr>
          <a:xfrm>
            <a:off x="9030687" y="5515830"/>
            <a:ext cx="804083" cy="6249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37E43D-A73D-4A90-BE75-BC6FCC28F0D8}"/>
              </a:ext>
            </a:extLst>
          </p:cNvPr>
          <p:cNvSpPr/>
          <p:nvPr/>
        </p:nvSpPr>
        <p:spPr>
          <a:xfrm>
            <a:off x="467263" y="5387645"/>
            <a:ext cx="2414049" cy="1311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Should the family want a copy of the application click print now</a:t>
            </a:r>
          </a:p>
        </p:txBody>
      </p:sp>
      <p:cxnSp>
        <p:nvCxnSpPr>
          <p:cNvPr id="12" name="Straight Arrow Connector 11">
            <a:extLst>
              <a:ext uri="{FF2B5EF4-FFF2-40B4-BE49-F238E27FC236}">
                <a16:creationId xmlns:a16="http://schemas.microsoft.com/office/drawing/2014/main" id="{CFFD7DDD-CB34-4A6F-9387-EC0E1312E405}"/>
              </a:ext>
            </a:extLst>
          </p:cNvPr>
          <p:cNvCxnSpPr>
            <a:cxnSpLocks/>
          </p:cNvCxnSpPr>
          <p:nvPr/>
        </p:nvCxnSpPr>
        <p:spPr>
          <a:xfrm flipV="1">
            <a:off x="2881312" y="5008103"/>
            <a:ext cx="1166813" cy="425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25DACE3-AB4B-42FA-B4DD-FFDFFFFBBCAB}"/>
              </a:ext>
            </a:extLst>
          </p:cNvPr>
          <p:cNvPicPr>
            <a:picLocks noChangeAspect="1"/>
          </p:cNvPicPr>
          <p:nvPr/>
        </p:nvPicPr>
        <p:blipFill>
          <a:blip r:embed="rId3"/>
          <a:stretch>
            <a:fillRect/>
          </a:stretch>
        </p:blipFill>
        <p:spPr>
          <a:xfrm>
            <a:off x="4238802" y="1873934"/>
            <a:ext cx="7803132" cy="1175437"/>
          </a:xfrm>
          <a:prstGeom prst="rect">
            <a:avLst/>
          </a:prstGeom>
        </p:spPr>
      </p:pic>
      <mc:AlternateContent xmlns:mc="http://schemas.openxmlformats.org/markup-compatibility/2006">
        <mc:Choice xmlns:p14="http://schemas.microsoft.com/office/powerpoint/2010/main" Requires="p14">
          <p:contentPart p14:bwMode="auto" r:id="rId4">
            <p14:nvContentPartPr>
              <p14:cNvPr id="8" name="Ink 7">
                <a:extLst>
                  <a:ext uri="{FF2B5EF4-FFF2-40B4-BE49-F238E27FC236}">
                    <a16:creationId xmlns:a16="http://schemas.microsoft.com/office/drawing/2014/main" id="{10C670BD-A5A5-4D83-A0A3-EDC86EC8D59F}"/>
                  </a:ext>
                </a:extLst>
              </p14:cNvPr>
              <p14:cNvContentPartPr/>
              <p14:nvPr/>
            </p14:nvContentPartPr>
            <p14:xfrm>
              <a:off x="7329968" y="2583548"/>
              <a:ext cx="329400" cy="360"/>
            </p14:xfrm>
          </p:contentPart>
        </mc:Choice>
        <mc:Fallback>
          <p:pic>
            <p:nvPicPr>
              <p:cNvPr id="8" name="Ink 7">
                <a:extLst>
                  <a:ext uri="{FF2B5EF4-FFF2-40B4-BE49-F238E27FC236}">
                    <a16:creationId xmlns:a16="http://schemas.microsoft.com/office/drawing/2014/main" id="{10C670BD-A5A5-4D83-A0A3-EDC86EC8D59F}"/>
                  </a:ext>
                </a:extLst>
              </p:cNvPr>
              <p:cNvPicPr/>
              <p:nvPr/>
            </p:nvPicPr>
            <p:blipFill>
              <a:blip r:embed="rId5"/>
              <a:stretch>
                <a:fillRect/>
              </a:stretch>
            </p:blipFill>
            <p:spPr>
              <a:xfrm>
                <a:off x="7239968" y="2403908"/>
                <a:ext cx="50904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Ink 10">
                <a:extLst>
                  <a:ext uri="{FF2B5EF4-FFF2-40B4-BE49-F238E27FC236}">
                    <a16:creationId xmlns:a16="http://schemas.microsoft.com/office/drawing/2014/main" id="{F918A775-7C81-48C5-95E3-7CDEC4A62244}"/>
                  </a:ext>
                </a:extLst>
              </p14:cNvPr>
              <p14:cNvContentPartPr/>
              <p14:nvPr/>
            </p14:nvContentPartPr>
            <p14:xfrm>
              <a:off x="5589368" y="2588588"/>
              <a:ext cx="373680" cy="5760"/>
            </p14:xfrm>
          </p:contentPart>
        </mc:Choice>
        <mc:Fallback>
          <p:pic>
            <p:nvPicPr>
              <p:cNvPr id="11" name="Ink 10">
                <a:extLst>
                  <a:ext uri="{FF2B5EF4-FFF2-40B4-BE49-F238E27FC236}">
                    <a16:creationId xmlns:a16="http://schemas.microsoft.com/office/drawing/2014/main" id="{F918A775-7C81-48C5-95E3-7CDEC4A62244}"/>
                  </a:ext>
                </a:extLst>
              </p:cNvPr>
              <p:cNvPicPr/>
              <p:nvPr/>
            </p:nvPicPr>
            <p:blipFill>
              <a:blip r:embed="rId7"/>
              <a:stretch>
                <a:fillRect/>
              </a:stretch>
            </p:blipFill>
            <p:spPr>
              <a:xfrm>
                <a:off x="5499728" y="2408588"/>
                <a:ext cx="553320" cy="365400"/>
              </a:xfrm>
              <a:prstGeom prst="rect">
                <a:avLst/>
              </a:prstGeom>
            </p:spPr>
          </p:pic>
        </mc:Fallback>
      </mc:AlternateContent>
      <p:pic>
        <p:nvPicPr>
          <p:cNvPr id="15" name="Picture 14">
            <a:extLst>
              <a:ext uri="{FF2B5EF4-FFF2-40B4-BE49-F238E27FC236}">
                <a16:creationId xmlns:a16="http://schemas.microsoft.com/office/drawing/2014/main" id="{33BDE666-205F-4F00-B574-906077C3662A}"/>
              </a:ext>
            </a:extLst>
          </p:cNvPr>
          <p:cNvPicPr>
            <a:picLocks noChangeAspect="1"/>
          </p:cNvPicPr>
          <p:nvPr/>
        </p:nvPicPr>
        <p:blipFill>
          <a:blip r:embed="rId8"/>
          <a:stretch>
            <a:fillRect/>
          </a:stretch>
        </p:blipFill>
        <p:spPr>
          <a:xfrm>
            <a:off x="4139646" y="4619161"/>
            <a:ext cx="7180301" cy="1629310"/>
          </a:xfrm>
          <a:prstGeom prst="rect">
            <a:avLst/>
          </a:prstGeom>
        </p:spPr>
      </p:pic>
      <p:sp>
        <p:nvSpPr>
          <p:cNvPr id="17" name="Star: 5 Points 16">
            <a:extLst>
              <a:ext uri="{FF2B5EF4-FFF2-40B4-BE49-F238E27FC236}">
                <a16:creationId xmlns:a16="http://schemas.microsoft.com/office/drawing/2014/main" id="{E6669062-D6FA-45B7-8693-46215719454A}"/>
              </a:ext>
            </a:extLst>
          </p:cNvPr>
          <p:cNvSpPr/>
          <p:nvPr/>
        </p:nvSpPr>
        <p:spPr>
          <a:xfrm>
            <a:off x="7421683" y="5403144"/>
            <a:ext cx="616226" cy="5864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2702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1536C-E7D9-4BFC-A24C-84ED0C464EB7}"/>
              </a:ext>
            </a:extLst>
          </p:cNvPr>
          <p:cNvSpPr>
            <a:spLocks noGrp="1"/>
          </p:cNvSpPr>
          <p:nvPr>
            <p:ph type="title"/>
          </p:nvPr>
        </p:nvSpPr>
        <p:spPr>
          <a:xfrm>
            <a:off x="1371600" y="685800"/>
            <a:ext cx="9601200" cy="763438"/>
          </a:xfrm>
        </p:spPr>
        <p:txBody>
          <a:bodyPr>
            <a:normAutofit fontScale="90000"/>
          </a:bodyPr>
          <a:lstStyle/>
          <a:p>
            <a:r>
              <a:rPr lang="en-US" sz="4000" dirty="0"/>
              <a:t>Keeping 2020-21 applications up to date</a:t>
            </a:r>
          </a:p>
        </p:txBody>
      </p:sp>
      <p:sp>
        <p:nvSpPr>
          <p:cNvPr id="9" name="Date Placeholder 8">
            <a:extLst>
              <a:ext uri="{FF2B5EF4-FFF2-40B4-BE49-F238E27FC236}">
                <a16:creationId xmlns:a16="http://schemas.microsoft.com/office/drawing/2014/main" id="{2559B7E2-65BD-4A10-AA26-059398C5D050}"/>
              </a:ext>
            </a:extLst>
          </p:cNvPr>
          <p:cNvSpPr>
            <a:spLocks noGrp="1"/>
          </p:cNvSpPr>
          <p:nvPr>
            <p:ph type="dt" sz="half" idx="10"/>
          </p:nvPr>
        </p:nvSpPr>
        <p:spPr/>
        <p:txBody>
          <a:bodyPr/>
          <a:lstStyle/>
          <a:p>
            <a:fld id="{0D7AE0EC-3C20-435C-87F5-99A9A0A4D47C}" type="datetime1">
              <a:rPr lang="en-US" smtClean="0"/>
              <a:t>10/24/2019</a:t>
            </a:fld>
            <a:endParaRPr lang="en-US" dirty="0"/>
          </a:p>
        </p:txBody>
      </p:sp>
      <p:sp>
        <p:nvSpPr>
          <p:cNvPr id="10" name="Slide Number Placeholder 9">
            <a:extLst>
              <a:ext uri="{FF2B5EF4-FFF2-40B4-BE49-F238E27FC236}">
                <a16:creationId xmlns:a16="http://schemas.microsoft.com/office/drawing/2014/main" id="{04513C85-4682-45F7-8E21-0E6FCBD5DC33}"/>
              </a:ext>
            </a:extLst>
          </p:cNvPr>
          <p:cNvSpPr>
            <a:spLocks noGrp="1"/>
          </p:cNvSpPr>
          <p:nvPr>
            <p:ph type="sldNum" sz="quarter" idx="12"/>
          </p:nvPr>
        </p:nvSpPr>
        <p:spPr/>
        <p:txBody>
          <a:bodyPr/>
          <a:lstStyle/>
          <a:p>
            <a:fld id="{69E57DC2-970A-4B3E-BB1C-7A09969E49DF}" type="slidenum">
              <a:rPr lang="en-US" smtClean="0"/>
              <a:t>21</a:t>
            </a:fld>
            <a:endParaRPr lang="en-US" dirty="0"/>
          </a:p>
        </p:txBody>
      </p:sp>
      <p:sp>
        <p:nvSpPr>
          <p:cNvPr id="5" name="Rectangle 4">
            <a:extLst>
              <a:ext uri="{FF2B5EF4-FFF2-40B4-BE49-F238E27FC236}">
                <a16:creationId xmlns:a16="http://schemas.microsoft.com/office/drawing/2014/main" id="{9F62102B-6F3D-4B80-92CE-F721772F6E7D}"/>
              </a:ext>
            </a:extLst>
          </p:cNvPr>
          <p:cNvSpPr/>
          <p:nvPr/>
        </p:nvSpPr>
        <p:spPr>
          <a:xfrm>
            <a:off x="9427715" y="3042219"/>
            <a:ext cx="2599067" cy="1123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When the EZ app is approved for Export the record looks like this</a:t>
            </a:r>
          </a:p>
        </p:txBody>
      </p:sp>
      <p:pic>
        <p:nvPicPr>
          <p:cNvPr id="6" name="Picture 5">
            <a:extLst>
              <a:ext uri="{FF2B5EF4-FFF2-40B4-BE49-F238E27FC236}">
                <a16:creationId xmlns:a16="http://schemas.microsoft.com/office/drawing/2014/main" id="{B466584C-9BEF-48F0-B13C-A75197E39C4F}"/>
              </a:ext>
            </a:extLst>
          </p:cNvPr>
          <p:cNvPicPr>
            <a:picLocks noChangeAspect="1"/>
          </p:cNvPicPr>
          <p:nvPr/>
        </p:nvPicPr>
        <p:blipFill>
          <a:blip r:embed="rId3"/>
          <a:stretch>
            <a:fillRect/>
          </a:stretch>
        </p:blipFill>
        <p:spPr>
          <a:xfrm>
            <a:off x="1489075" y="4654489"/>
            <a:ext cx="7667625" cy="847725"/>
          </a:xfrm>
          <a:prstGeom prst="rect">
            <a:avLst/>
          </a:prstGeom>
        </p:spPr>
      </p:pic>
      <p:pic>
        <p:nvPicPr>
          <p:cNvPr id="7" name="Picture 6">
            <a:extLst>
              <a:ext uri="{FF2B5EF4-FFF2-40B4-BE49-F238E27FC236}">
                <a16:creationId xmlns:a16="http://schemas.microsoft.com/office/drawing/2014/main" id="{A8B24462-0F17-4EC9-A28F-819F122ABF9C}"/>
              </a:ext>
            </a:extLst>
          </p:cNvPr>
          <p:cNvPicPr>
            <a:picLocks noChangeAspect="1"/>
          </p:cNvPicPr>
          <p:nvPr/>
        </p:nvPicPr>
        <p:blipFill>
          <a:blip r:embed="rId4"/>
          <a:stretch>
            <a:fillRect/>
          </a:stretch>
        </p:blipFill>
        <p:spPr>
          <a:xfrm>
            <a:off x="1489075" y="5502214"/>
            <a:ext cx="7629525" cy="400050"/>
          </a:xfrm>
          <a:prstGeom prst="rect">
            <a:avLst/>
          </a:prstGeom>
        </p:spPr>
      </p:pic>
      <p:sp>
        <p:nvSpPr>
          <p:cNvPr id="8" name="Rectangle 7">
            <a:extLst>
              <a:ext uri="{FF2B5EF4-FFF2-40B4-BE49-F238E27FC236}">
                <a16:creationId xmlns:a16="http://schemas.microsoft.com/office/drawing/2014/main" id="{EB10F410-B0A4-480A-B09E-CD32738AB741}"/>
              </a:ext>
            </a:extLst>
          </p:cNvPr>
          <p:cNvSpPr/>
          <p:nvPr/>
        </p:nvSpPr>
        <p:spPr>
          <a:xfrm>
            <a:off x="9516496" y="4822915"/>
            <a:ext cx="2510286" cy="11825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When the EZ app is denied for Export the record looks like this</a:t>
            </a:r>
          </a:p>
        </p:txBody>
      </p:sp>
      <p:pic>
        <p:nvPicPr>
          <p:cNvPr id="12" name="Content Placeholder 11">
            <a:extLst>
              <a:ext uri="{FF2B5EF4-FFF2-40B4-BE49-F238E27FC236}">
                <a16:creationId xmlns:a16="http://schemas.microsoft.com/office/drawing/2014/main" id="{FFE7FD76-A2AD-4E7A-ABBC-9303D8444419}"/>
              </a:ext>
            </a:extLst>
          </p:cNvPr>
          <p:cNvPicPr>
            <a:picLocks noGrp="1" noChangeAspect="1"/>
          </p:cNvPicPr>
          <p:nvPr>
            <p:ph idx="1"/>
          </p:nvPr>
        </p:nvPicPr>
        <p:blipFill>
          <a:blip r:embed="rId5"/>
          <a:stretch>
            <a:fillRect/>
          </a:stretch>
        </p:blipFill>
        <p:spPr>
          <a:xfrm>
            <a:off x="1363958" y="2801934"/>
            <a:ext cx="7879757" cy="1452505"/>
          </a:xfrm>
          <a:prstGeom prst="rect">
            <a:avLst/>
          </a:prstGeom>
        </p:spPr>
      </p:pic>
      <mc:AlternateContent xmlns:mc="http://schemas.openxmlformats.org/markup-compatibility/2006">
        <mc:Choice xmlns:p14="http://schemas.microsoft.com/office/powerpoint/2010/main" Requires="p14">
          <p:contentPart p14:bwMode="auto" r:id="rId6">
            <p14:nvContentPartPr>
              <p14:cNvPr id="13" name="Ink 12">
                <a:extLst>
                  <a:ext uri="{FF2B5EF4-FFF2-40B4-BE49-F238E27FC236}">
                    <a16:creationId xmlns:a16="http://schemas.microsoft.com/office/drawing/2014/main" id="{3A8F2250-E136-45F7-84A6-FD2C742AAFEA}"/>
                  </a:ext>
                </a:extLst>
              </p14:cNvPr>
              <p14:cNvContentPartPr/>
              <p14:nvPr/>
            </p14:nvContentPartPr>
            <p14:xfrm>
              <a:off x="8060048" y="2926628"/>
              <a:ext cx="1153800" cy="1456920"/>
            </p14:xfrm>
          </p:contentPart>
        </mc:Choice>
        <mc:Fallback>
          <p:pic>
            <p:nvPicPr>
              <p:cNvPr id="13" name="Ink 12">
                <a:extLst>
                  <a:ext uri="{FF2B5EF4-FFF2-40B4-BE49-F238E27FC236}">
                    <a16:creationId xmlns:a16="http://schemas.microsoft.com/office/drawing/2014/main" id="{3A8F2250-E136-45F7-84A6-FD2C742AAFEA}"/>
                  </a:ext>
                </a:extLst>
              </p:cNvPr>
              <p:cNvPicPr/>
              <p:nvPr/>
            </p:nvPicPr>
            <p:blipFill>
              <a:blip r:embed="rId7"/>
              <a:stretch>
                <a:fillRect/>
              </a:stretch>
            </p:blipFill>
            <p:spPr>
              <a:xfrm>
                <a:off x="8051408" y="2917988"/>
                <a:ext cx="1171440" cy="1474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4" name="Ink 13">
                <a:extLst>
                  <a:ext uri="{FF2B5EF4-FFF2-40B4-BE49-F238E27FC236}">
                    <a16:creationId xmlns:a16="http://schemas.microsoft.com/office/drawing/2014/main" id="{EAA1C284-5B11-47EA-AD06-7D9E8BD89027}"/>
                  </a:ext>
                </a:extLst>
              </p14:cNvPr>
              <p14:cNvContentPartPr/>
              <p14:nvPr/>
            </p14:nvContentPartPr>
            <p14:xfrm>
              <a:off x="7145648" y="4873508"/>
              <a:ext cx="1890000" cy="1344240"/>
            </p14:xfrm>
          </p:contentPart>
        </mc:Choice>
        <mc:Fallback>
          <p:pic>
            <p:nvPicPr>
              <p:cNvPr id="14" name="Ink 13">
                <a:extLst>
                  <a:ext uri="{FF2B5EF4-FFF2-40B4-BE49-F238E27FC236}">
                    <a16:creationId xmlns:a16="http://schemas.microsoft.com/office/drawing/2014/main" id="{EAA1C284-5B11-47EA-AD06-7D9E8BD89027}"/>
                  </a:ext>
                </a:extLst>
              </p:cNvPr>
              <p:cNvPicPr/>
              <p:nvPr/>
            </p:nvPicPr>
            <p:blipFill>
              <a:blip r:embed="rId9"/>
              <a:stretch>
                <a:fillRect/>
              </a:stretch>
            </p:blipFill>
            <p:spPr>
              <a:xfrm>
                <a:off x="7136648" y="4864868"/>
                <a:ext cx="1907640" cy="1361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 name="Ink 14">
                <a:extLst>
                  <a:ext uri="{FF2B5EF4-FFF2-40B4-BE49-F238E27FC236}">
                    <a16:creationId xmlns:a16="http://schemas.microsoft.com/office/drawing/2014/main" id="{4E13BBC5-C58E-4D09-A328-456D2F8688A1}"/>
                  </a:ext>
                </a:extLst>
              </p14:cNvPr>
              <p14:cNvContentPartPr/>
              <p14:nvPr/>
            </p14:nvContentPartPr>
            <p14:xfrm>
              <a:off x="2718728" y="3761108"/>
              <a:ext cx="730080" cy="45720"/>
            </p14:xfrm>
          </p:contentPart>
        </mc:Choice>
        <mc:Fallback>
          <p:pic>
            <p:nvPicPr>
              <p:cNvPr id="15" name="Ink 14">
                <a:extLst>
                  <a:ext uri="{FF2B5EF4-FFF2-40B4-BE49-F238E27FC236}">
                    <a16:creationId xmlns:a16="http://schemas.microsoft.com/office/drawing/2014/main" id="{4E13BBC5-C58E-4D09-A328-456D2F8688A1}"/>
                  </a:ext>
                </a:extLst>
              </p:cNvPr>
              <p:cNvPicPr/>
              <p:nvPr/>
            </p:nvPicPr>
            <p:blipFill>
              <a:blip r:embed="rId11"/>
              <a:stretch>
                <a:fillRect/>
              </a:stretch>
            </p:blipFill>
            <p:spPr>
              <a:xfrm>
                <a:off x="2628728" y="3581468"/>
                <a:ext cx="909720" cy="405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 name="Ink 15">
                <a:extLst>
                  <a:ext uri="{FF2B5EF4-FFF2-40B4-BE49-F238E27FC236}">
                    <a16:creationId xmlns:a16="http://schemas.microsoft.com/office/drawing/2014/main" id="{605241F0-1A87-43C8-BBA0-7E8C9AEECE7A}"/>
                  </a:ext>
                </a:extLst>
              </p14:cNvPr>
              <p14:cNvContentPartPr/>
              <p14:nvPr/>
            </p14:nvContentPartPr>
            <p14:xfrm>
              <a:off x="4551488" y="3746708"/>
              <a:ext cx="293760" cy="29880"/>
            </p14:xfrm>
          </p:contentPart>
        </mc:Choice>
        <mc:Fallback>
          <p:pic>
            <p:nvPicPr>
              <p:cNvPr id="16" name="Ink 15">
                <a:extLst>
                  <a:ext uri="{FF2B5EF4-FFF2-40B4-BE49-F238E27FC236}">
                    <a16:creationId xmlns:a16="http://schemas.microsoft.com/office/drawing/2014/main" id="{605241F0-1A87-43C8-BBA0-7E8C9AEECE7A}"/>
                  </a:ext>
                </a:extLst>
              </p:cNvPr>
              <p:cNvPicPr/>
              <p:nvPr/>
            </p:nvPicPr>
            <p:blipFill>
              <a:blip r:embed="rId13"/>
              <a:stretch>
                <a:fillRect/>
              </a:stretch>
            </p:blipFill>
            <p:spPr>
              <a:xfrm>
                <a:off x="4461488" y="3566708"/>
                <a:ext cx="473400" cy="389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7" name="Ink 16">
                <a:extLst>
                  <a:ext uri="{FF2B5EF4-FFF2-40B4-BE49-F238E27FC236}">
                    <a16:creationId xmlns:a16="http://schemas.microsoft.com/office/drawing/2014/main" id="{6F64EFCC-A818-4C30-9F8E-F5FACABAEDB9}"/>
                  </a:ext>
                </a:extLst>
              </p14:cNvPr>
              <p14:cNvContentPartPr/>
              <p14:nvPr/>
            </p14:nvContentPartPr>
            <p14:xfrm>
              <a:off x="2478608" y="5674868"/>
              <a:ext cx="607680" cy="41400"/>
            </p14:xfrm>
          </p:contentPart>
        </mc:Choice>
        <mc:Fallback>
          <p:pic>
            <p:nvPicPr>
              <p:cNvPr id="17" name="Ink 16">
                <a:extLst>
                  <a:ext uri="{FF2B5EF4-FFF2-40B4-BE49-F238E27FC236}">
                    <a16:creationId xmlns:a16="http://schemas.microsoft.com/office/drawing/2014/main" id="{6F64EFCC-A818-4C30-9F8E-F5FACABAEDB9}"/>
                  </a:ext>
                </a:extLst>
              </p:cNvPr>
              <p:cNvPicPr/>
              <p:nvPr/>
            </p:nvPicPr>
            <p:blipFill>
              <a:blip r:embed="rId15"/>
              <a:stretch>
                <a:fillRect/>
              </a:stretch>
            </p:blipFill>
            <p:spPr>
              <a:xfrm>
                <a:off x="2388968" y="5494868"/>
                <a:ext cx="787320" cy="401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8" name="Ink 17">
                <a:extLst>
                  <a:ext uri="{FF2B5EF4-FFF2-40B4-BE49-F238E27FC236}">
                    <a16:creationId xmlns:a16="http://schemas.microsoft.com/office/drawing/2014/main" id="{497A8993-A952-4430-BDC3-951FA8DB71F3}"/>
                  </a:ext>
                </a:extLst>
              </p14:cNvPr>
              <p14:cNvContentPartPr/>
              <p14:nvPr/>
            </p14:nvContentPartPr>
            <p14:xfrm>
              <a:off x="3744728" y="5669468"/>
              <a:ext cx="165960" cy="11160"/>
            </p14:xfrm>
          </p:contentPart>
        </mc:Choice>
        <mc:Fallback>
          <p:pic>
            <p:nvPicPr>
              <p:cNvPr id="18" name="Ink 17">
                <a:extLst>
                  <a:ext uri="{FF2B5EF4-FFF2-40B4-BE49-F238E27FC236}">
                    <a16:creationId xmlns:a16="http://schemas.microsoft.com/office/drawing/2014/main" id="{497A8993-A952-4430-BDC3-951FA8DB71F3}"/>
                  </a:ext>
                </a:extLst>
              </p:cNvPr>
              <p:cNvPicPr/>
              <p:nvPr/>
            </p:nvPicPr>
            <p:blipFill>
              <a:blip r:embed="rId17"/>
              <a:stretch>
                <a:fillRect/>
              </a:stretch>
            </p:blipFill>
            <p:spPr>
              <a:xfrm>
                <a:off x="3655088" y="5489828"/>
                <a:ext cx="345600" cy="370800"/>
              </a:xfrm>
              <a:prstGeom prst="rect">
                <a:avLst/>
              </a:prstGeom>
            </p:spPr>
          </p:pic>
        </mc:Fallback>
      </mc:AlternateContent>
    </p:spTree>
    <p:extLst>
      <p:ext uri="{BB962C8B-B14F-4D97-AF65-F5344CB8AC3E}">
        <p14:creationId xmlns:p14="http://schemas.microsoft.com/office/powerpoint/2010/main" val="1522982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2CACA-B4E6-4238-89E3-CBB840571B29}"/>
              </a:ext>
            </a:extLst>
          </p:cNvPr>
          <p:cNvSpPr>
            <a:spLocks noGrp="1"/>
          </p:cNvSpPr>
          <p:nvPr>
            <p:ph type="title"/>
          </p:nvPr>
        </p:nvSpPr>
        <p:spPr/>
        <p:txBody>
          <a:bodyPr>
            <a:normAutofit/>
          </a:bodyPr>
          <a:lstStyle/>
          <a:p>
            <a:r>
              <a:rPr lang="en-US" sz="3300" dirty="0"/>
              <a:t>Keeping 2020-21 applications up to date</a:t>
            </a:r>
          </a:p>
        </p:txBody>
      </p:sp>
      <p:sp>
        <p:nvSpPr>
          <p:cNvPr id="3" name="Content Placeholder 2">
            <a:extLst>
              <a:ext uri="{FF2B5EF4-FFF2-40B4-BE49-F238E27FC236}">
                <a16:creationId xmlns:a16="http://schemas.microsoft.com/office/drawing/2014/main" id="{0004779B-363D-4FD4-B4BD-E52D6E17DCD9}"/>
              </a:ext>
            </a:extLst>
          </p:cNvPr>
          <p:cNvSpPr>
            <a:spLocks noGrp="1"/>
          </p:cNvSpPr>
          <p:nvPr>
            <p:ph idx="1"/>
          </p:nvPr>
        </p:nvSpPr>
        <p:spPr>
          <a:xfrm>
            <a:off x="1154954" y="2603500"/>
            <a:ext cx="6703171" cy="4025900"/>
          </a:xfrm>
        </p:spPr>
        <p:txBody>
          <a:bodyPr anchor="ctr">
            <a:normAutofit/>
          </a:bodyPr>
          <a:lstStyle/>
          <a:p>
            <a:pPr>
              <a:lnSpc>
                <a:spcPct val="90000"/>
              </a:lnSpc>
            </a:pPr>
            <a:r>
              <a:rPr lang="en-US" sz="1400" dirty="0"/>
              <a:t>As you receive notification of new EZ apps please </a:t>
            </a:r>
            <a:r>
              <a:rPr lang="en-US" sz="1400" b="1" dirty="0"/>
              <a:t>take action</a:t>
            </a:r>
          </a:p>
          <a:p>
            <a:pPr lvl="1">
              <a:lnSpc>
                <a:spcPct val="90000"/>
              </a:lnSpc>
            </a:pPr>
            <a:r>
              <a:rPr lang="en-US" sz="1400" dirty="0"/>
              <a:t>Approve means the employee meets your EXPORT eligibility guidelines</a:t>
            </a:r>
          </a:p>
          <a:p>
            <a:pPr lvl="1">
              <a:lnSpc>
                <a:spcPct val="90000"/>
              </a:lnSpc>
            </a:pPr>
            <a:r>
              <a:rPr lang="en-US" sz="1400" dirty="0"/>
              <a:t>Deny means the employee does not meet your EXPORT eligibility guidelines</a:t>
            </a:r>
          </a:p>
          <a:p>
            <a:pPr lvl="1">
              <a:lnSpc>
                <a:spcPct val="90000"/>
              </a:lnSpc>
            </a:pPr>
            <a:r>
              <a:rPr lang="en-US" sz="1400" dirty="0"/>
              <a:t>If your school has an </a:t>
            </a:r>
            <a:r>
              <a:rPr lang="en-US" sz="1400" b="1" dirty="0"/>
              <a:t>application deadline </a:t>
            </a:r>
            <a:r>
              <a:rPr lang="en-US" sz="1400" dirty="0"/>
              <a:t>share it!</a:t>
            </a:r>
          </a:p>
          <a:p>
            <a:pPr lvl="2">
              <a:lnSpc>
                <a:spcPct val="90000"/>
              </a:lnSpc>
            </a:pPr>
            <a:r>
              <a:rPr lang="en-US" dirty="0"/>
              <a:t>Institution Account – then Institutional Information</a:t>
            </a:r>
          </a:p>
          <a:p>
            <a:pPr lvl="2">
              <a:lnSpc>
                <a:spcPct val="90000"/>
              </a:lnSpc>
            </a:pPr>
            <a:r>
              <a:rPr lang="en-US" dirty="0"/>
              <a:t>Don’t have an application deadline list the first day of school next fall</a:t>
            </a:r>
          </a:p>
          <a:p>
            <a:pPr lvl="2">
              <a:lnSpc>
                <a:spcPct val="90000"/>
              </a:lnSpc>
            </a:pPr>
            <a:r>
              <a:rPr lang="en-US" dirty="0"/>
              <a:t>The date is shown on the EZ app for employees to see</a:t>
            </a:r>
          </a:p>
          <a:p>
            <a:pPr lvl="2">
              <a:lnSpc>
                <a:spcPct val="90000"/>
              </a:lnSpc>
            </a:pPr>
            <a:r>
              <a:rPr lang="en-US" dirty="0"/>
              <a:t>A date in the past does not stop the EZ app but may help the family realize their EZ app is late</a:t>
            </a:r>
          </a:p>
        </p:txBody>
      </p:sp>
      <p:sp>
        <p:nvSpPr>
          <p:cNvPr id="5" name="Date Placeholder 4">
            <a:extLst>
              <a:ext uri="{FF2B5EF4-FFF2-40B4-BE49-F238E27FC236}">
                <a16:creationId xmlns:a16="http://schemas.microsoft.com/office/drawing/2014/main" id="{6C51E004-CF6A-403B-A94A-AC525F0748EB}"/>
              </a:ext>
            </a:extLst>
          </p:cNvPr>
          <p:cNvSpPr>
            <a:spLocks noGrp="1"/>
          </p:cNvSpPr>
          <p:nvPr>
            <p:ph type="dt" sz="half" idx="10"/>
          </p:nvPr>
        </p:nvSpPr>
        <p:spPr/>
        <p:txBody>
          <a:bodyPr>
            <a:normAutofit/>
          </a:bodyPr>
          <a:lstStyle/>
          <a:p>
            <a:pPr>
              <a:spcAft>
                <a:spcPts val="600"/>
              </a:spcAft>
            </a:pPr>
            <a:fld id="{509B7DE7-4067-4E05-864C-658DA630FF41}" type="datetime1">
              <a:rPr lang="en-US" smtClean="0"/>
              <a:t>10/24/2019</a:t>
            </a:fld>
            <a:endParaRPr lang="en-US" dirty="0"/>
          </a:p>
        </p:txBody>
      </p:sp>
      <p:sp>
        <p:nvSpPr>
          <p:cNvPr id="6" name="Slide Number Placeholder 5">
            <a:extLst>
              <a:ext uri="{FF2B5EF4-FFF2-40B4-BE49-F238E27FC236}">
                <a16:creationId xmlns:a16="http://schemas.microsoft.com/office/drawing/2014/main" id="{AF8896FD-E443-473C-927C-BBFB52FA4147}"/>
              </a:ext>
            </a:extLst>
          </p:cNvPr>
          <p:cNvSpPr>
            <a:spLocks noGrp="1"/>
          </p:cNvSpPr>
          <p:nvPr>
            <p:ph type="sldNum" sz="quarter" idx="12"/>
          </p:nvPr>
        </p:nvSpPr>
        <p:spPr/>
        <p:txBody>
          <a:bodyPr>
            <a:normAutofit/>
          </a:bodyPr>
          <a:lstStyle/>
          <a:p>
            <a:pPr>
              <a:spcAft>
                <a:spcPts val="600"/>
              </a:spcAft>
            </a:pPr>
            <a:fld id="{69E57DC2-970A-4B3E-BB1C-7A09969E49DF}" type="slidenum">
              <a:rPr lang="en-US" smtClean="0"/>
              <a:pPr>
                <a:spcAft>
                  <a:spcPts val="600"/>
                </a:spcAft>
              </a:pPr>
              <a:t>22</a:t>
            </a:fld>
            <a:endParaRPr lang="en-US" dirty="0"/>
          </a:p>
        </p:txBody>
      </p:sp>
      <p:pic>
        <p:nvPicPr>
          <p:cNvPr id="4" name="Picture 3">
            <a:extLst>
              <a:ext uri="{FF2B5EF4-FFF2-40B4-BE49-F238E27FC236}">
                <a16:creationId xmlns:a16="http://schemas.microsoft.com/office/drawing/2014/main" id="{7D9D6261-EAF8-42DE-BB2E-83BFA6DB7C1C}"/>
              </a:ext>
            </a:extLst>
          </p:cNvPr>
          <p:cNvPicPr>
            <a:picLocks noChangeAspect="1"/>
          </p:cNvPicPr>
          <p:nvPr/>
        </p:nvPicPr>
        <p:blipFill>
          <a:blip r:embed="rId3"/>
          <a:stretch>
            <a:fillRect/>
          </a:stretch>
        </p:blipFill>
        <p:spPr>
          <a:xfrm>
            <a:off x="8506346" y="3584926"/>
            <a:ext cx="3080048" cy="1506362"/>
          </a:xfrm>
          <a:prstGeom prst="roundRect">
            <a:avLst>
              <a:gd name="adj" fmla="val 1858"/>
            </a:avLst>
          </a:prstGeom>
          <a:effectLst>
            <a:outerShdw blurRad="50800" dist="50800" dir="5400000" algn="tl" rotWithShape="0">
              <a:srgbClr val="000000">
                <a:alpha val="43000"/>
              </a:srgbClr>
            </a:outerShdw>
          </a:effectLst>
        </p:spPr>
      </p:pic>
      <p:sp>
        <p:nvSpPr>
          <p:cNvPr id="8" name="Star: 5 Points 7">
            <a:extLst>
              <a:ext uri="{FF2B5EF4-FFF2-40B4-BE49-F238E27FC236}">
                <a16:creationId xmlns:a16="http://schemas.microsoft.com/office/drawing/2014/main" id="{B67D4B32-6BF8-4ECC-9A26-AB199D253906}"/>
              </a:ext>
            </a:extLst>
          </p:cNvPr>
          <p:cNvSpPr/>
          <p:nvPr/>
        </p:nvSpPr>
        <p:spPr>
          <a:xfrm>
            <a:off x="9980613" y="5223013"/>
            <a:ext cx="619470" cy="53671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9224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3" name="Rectangle 12">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5DF56785-69A4-490B-8D5F-E047D5949E92}"/>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Confirmation and clean-up of 2019-20 applications</a:t>
            </a:r>
            <a:br>
              <a:rPr lang="en-US" sz="3200" dirty="0">
                <a:solidFill>
                  <a:srgbClr val="EBEBEB"/>
                </a:solidFill>
              </a:rPr>
            </a:br>
            <a:endParaRPr lang="en-US" sz="3200" dirty="0">
              <a:solidFill>
                <a:srgbClr val="EBEBEB"/>
              </a:solidFill>
            </a:endParaRPr>
          </a:p>
        </p:txBody>
      </p:sp>
      <p:sp>
        <p:nvSpPr>
          <p:cNvPr id="3" name="Content Placeholder 2">
            <a:extLst>
              <a:ext uri="{FF2B5EF4-FFF2-40B4-BE49-F238E27FC236}">
                <a16:creationId xmlns:a16="http://schemas.microsoft.com/office/drawing/2014/main" id="{5540B01E-1195-49D4-A32E-B192D723AAC9}"/>
              </a:ext>
            </a:extLst>
          </p:cNvPr>
          <p:cNvSpPr>
            <a:spLocks noGrp="1"/>
          </p:cNvSpPr>
          <p:nvPr>
            <p:ph idx="1"/>
          </p:nvPr>
        </p:nvSpPr>
        <p:spPr>
          <a:xfrm>
            <a:off x="5290077" y="437513"/>
            <a:ext cx="5502614" cy="5954325"/>
          </a:xfrm>
        </p:spPr>
        <p:txBody>
          <a:bodyPr anchor="ctr">
            <a:normAutofit/>
          </a:bodyPr>
          <a:lstStyle/>
          <a:p>
            <a:r>
              <a:rPr lang="en-US" sz="2000" dirty="0"/>
              <a:t>The Enrollment Report is your TE scholarship export and import confirmation</a:t>
            </a:r>
          </a:p>
          <a:p>
            <a:r>
              <a:rPr lang="en-US" sz="2000" dirty="0"/>
              <a:t>The report was due September 30</a:t>
            </a:r>
          </a:p>
          <a:p>
            <a:r>
              <a:rPr lang="en-US" sz="2000" dirty="0"/>
              <a:t>The Enrollment Report instructions are up to date and provide answers to many questions asked daily</a:t>
            </a:r>
          </a:p>
          <a:p>
            <a:r>
              <a:rPr lang="en-US" sz="2000" dirty="0"/>
              <a:t>Once the Enrollment Report is submitted, your Participation Fee invoice displays  </a:t>
            </a:r>
          </a:p>
          <a:p>
            <a:r>
              <a:rPr lang="en-US" sz="2000" dirty="0"/>
              <a:t>Your Participation Fee invoice payment is due upon receipt</a:t>
            </a:r>
          </a:p>
          <a:p>
            <a:r>
              <a:rPr lang="en-US" sz="2000" b="1" dirty="0"/>
              <a:t>You can submit your Enrollment Report as many times as you feel the need</a:t>
            </a:r>
          </a:p>
          <a:p>
            <a:pPr marL="0" indent="0">
              <a:buNone/>
            </a:pPr>
            <a:endParaRPr lang="en-US" sz="2000" dirty="0"/>
          </a:p>
        </p:txBody>
      </p:sp>
      <p:sp>
        <p:nvSpPr>
          <p:cNvPr id="4" name="Date Placeholder 3">
            <a:extLst>
              <a:ext uri="{FF2B5EF4-FFF2-40B4-BE49-F238E27FC236}">
                <a16:creationId xmlns:a16="http://schemas.microsoft.com/office/drawing/2014/main" id="{F4B6CD8A-ADA7-49C7-959D-E45EC4ADCC23}"/>
              </a:ext>
            </a:extLst>
          </p:cNvPr>
          <p:cNvSpPr>
            <a:spLocks noGrp="1"/>
          </p:cNvSpPr>
          <p:nvPr>
            <p:ph type="dt" sz="half" idx="10"/>
          </p:nvPr>
        </p:nvSpPr>
        <p:spPr>
          <a:xfrm>
            <a:off x="7980412" y="6391838"/>
            <a:ext cx="2736079" cy="304799"/>
          </a:xfrm>
        </p:spPr>
        <p:txBody>
          <a:bodyPr>
            <a:normAutofit/>
          </a:bodyPr>
          <a:lstStyle/>
          <a:p>
            <a:pPr>
              <a:spcAft>
                <a:spcPts val="600"/>
              </a:spcAft>
            </a:pPr>
            <a:fld id="{81EEBCCA-A394-467B-A8EB-DA4A0C7F52B6}" type="datetime1">
              <a:rPr lang="en-US" sz="1000" smtClean="0"/>
              <a:pPr>
                <a:spcAft>
                  <a:spcPts val="600"/>
                </a:spcAft>
              </a:pPr>
              <a:t>10/24/2019</a:t>
            </a:fld>
            <a:endParaRPr lang="en-US" sz="1000" dirty="0"/>
          </a:p>
        </p:txBody>
      </p:sp>
      <p:sp>
        <p:nvSpPr>
          <p:cNvPr id="5" name="Slide Number Placeholder 4">
            <a:extLst>
              <a:ext uri="{FF2B5EF4-FFF2-40B4-BE49-F238E27FC236}">
                <a16:creationId xmlns:a16="http://schemas.microsoft.com/office/drawing/2014/main" id="{7A128651-7A04-4F5F-89D0-4320C97AB67D}"/>
              </a:ext>
            </a:extLst>
          </p:cNvPr>
          <p:cNvSpPr>
            <a:spLocks noGrp="1"/>
          </p:cNvSpPr>
          <p:nvPr>
            <p:ph type="sldNum" sz="quarter" idx="12"/>
          </p:nvPr>
        </p:nvSpPr>
        <p:spPr>
          <a:xfrm>
            <a:off x="10792691" y="6391838"/>
            <a:ext cx="838199" cy="304799"/>
          </a:xfrm>
        </p:spPr>
        <p:txBody>
          <a:bodyPr anchor="ctr">
            <a:normAutofit/>
          </a:bodyPr>
          <a:lstStyle/>
          <a:p>
            <a:pPr algn="r">
              <a:spcAft>
                <a:spcPts val="600"/>
              </a:spcAft>
            </a:pPr>
            <a:fld id="{69E57DC2-970A-4B3E-BB1C-7A09969E49DF}" type="slidenum">
              <a:rPr lang="en-US" sz="1000">
                <a:solidFill>
                  <a:schemeClr val="accent1"/>
                </a:solidFill>
              </a:rPr>
              <a:pPr algn="r">
                <a:spcAft>
                  <a:spcPts val="600"/>
                </a:spcAft>
              </a:pPr>
              <a:t>23</a:t>
            </a:fld>
            <a:endParaRPr lang="en-US" sz="1000" dirty="0">
              <a:solidFill>
                <a:schemeClr val="accent1"/>
              </a:solidFill>
            </a:endParaRPr>
          </a:p>
        </p:txBody>
      </p:sp>
    </p:spTree>
    <p:extLst>
      <p:ext uri="{BB962C8B-B14F-4D97-AF65-F5344CB8AC3E}">
        <p14:creationId xmlns:p14="http://schemas.microsoft.com/office/powerpoint/2010/main" val="2735682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5D21B-0AF8-477A-B6F4-23A5D534744D}"/>
              </a:ext>
            </a:extLst>
          </p:cNvPr>
          <p:cNvSpPr>
            <a:spLocks noGrp="1"/>
          </p:cNvSpPr>
          <p:nvPr>
            <p:ph type="title"/>
          </p:nvPr>
        </p:nvSpPr>
        <p:spPr>
          <a:xfrm>
            <a:off x="1154954" y="973669"/>
            <a:ext cx="8825659" cy="706964"/>
          </a:xfrm>
        </p:spPr>
        <p:txBody>
          <a:bodyPr>
            <a:normAutofit/>
          </a:bodyPr>
          <a:lstStyle/>
          <a:p>
            <a:pPr>
              <a:lnSpc>
                <a:spcPct val="90000"/>
              </a:lnSpc>
            </a:pPr>
            <a:r>
              <a:rPr lang="en-US" sz="2000" dirty="0">
                <a:solidFill>
                  <a:srgbClr val="EBEBEB"/>
                </a:solidFill>
              </a:rPr>
              <a:t>Confirmation and clean-up of 2019-20 applications</a:t>
            </a:r>
            <a:br>
              <a:rPr lang="en-US" sz="2000" dirty="0">
                <a:solidFill>
                  <a:srgbClr val="EBEBEB"/>
                </a:solidFill>
              </a:rPr>
            </a:br>
            <a:endParaRPr lang="en-US" sz="2000" dirty="0">
              <a:solidFill>
                <a:srgbClr val="EBEBEB"/>
              </a:solidFill>
            </a:endParaRPr>
          </a:p>
        </p:txBody>
      </p:sp>
      <p:sp>
        <p:nvSpPr>
          <p:cNvPr id="5" name="Slide Number Placeholder 4">
            <a:extLst>
              <a:ext uri="{FF2B5EF4-FFF2-40B4-BE49-F238E27FC236}">
                <a16:creationId xmlns:a16="http://schemas.microsoft.com/office/drawing/2014/main" id="{85526AEF-874F-46FC-BB0A-68AAE9411FA3}"/>
              </a:ext>
            </a:extLst>
          </p:cNvPr>
          <p:cNvSpPr>
            <a:spLocks noGrp="1"/>
          </p:cNvSpPr>
          <p:nvPr>
            <p:ph type="sldNum" sz="quarter" idx="12"/>
          </p:nvPr>
        </p:nvSpPr>
        <p:spPr>
          <a:xfrm>
            <a:off x="10352540" y="295729"/>
            <a:ext cx="838199" cy="767687"/>
          </a:xfrm>
        </p:spPr>
        <p:txBody>
          <a:bodyPr>
            <a:normAutofit/>
          </a:bodyPr>
          <a:lstStyle/>
          <a:p>
            <a:pPr>
              <a:spcAft>
                <a:spcPts val="600"/>
              </a:spcAft>
            </a:pPr>
            <a:fld id="{69E57DC2-970A-4B3E-BB1C-7A09969E49DF}" type="slidenum">
              <a:rPr lang="en-US" sz="2800">
                <a:solidFill>
                  <a:srgbClr val="FFFFFF"/>
                </a:solidFill>
              </a:rPr>
              <a:pPr>
                <a:spcAft>
                  <a:spcPts val="600"/>
                </a:spcAft>
              </a:pPr>
              <a:t>24</a:t>
            </a:fld>
            <a:endParaRPr lang="en-US" sz="2800" dirty="0">
              <a:solidFill>
                <a:srgbClr val="FFFFFF"/>
              </a:solidFill>
            </a:endParaRPr>
          </a:p>
        </p:txBody>
      </p:sp>
      <p:sp>
        <p:nvSpPr>
          <p:cNvPr id="4" name="Date Placeholder 3">
            <a:extLst>
              <a:ext uri="{FF2B5EF4-FFF2-40B4-BE49-F238E27FC236}">
                <a16:creationId xmlns:a16="http://schemas.microsoft.com/office/drawing/2014/main" id="{32618A57-95A5-4F68-89ED-1A4F2B0A8528}"/>
              </a:ext>
            </a:extLst>
          </p:cNvPr>
          <p:cNvSpPr>
            <a:spLocks noGrp="1"/>
          </p:cNvSpPr>
          <p:nvPr>
            <p:ph type="dt" sz="half" idx="10"/>
          </p:nvPr>
        </p:nvSpPr>
        <p:spPr>
          <a:xfrm>
            <a:off x="10652760" y="6391656"/>
            <a:ext cx="990599" cy="304799"/>
          </a:xfrm>
        </p:spPr>
        <p:txBody>
          <a:bodyPr>
            <a:normAutofit/>
          </a:bodyPr>
          <a:lstStyle/>
          <a:p>
            <a:pPr>
              <a:spcAft>
                <a:spcPts val="600"/>
              </a:spcAft>
            </a:pPr>
            <a:fld id="{469F1C88-B7C5-42BC-B667-B41F1B53A88D}" type="datetime1">
              <a:rPr lang="en-US" sz="1000" smtClean="0"/>
              <a:pPr>
                <a:spcAft>
                  <a:spcPts val="600"/>
                </a:spcAft>
              </a:pPr>
              <a:t>10/24/2019</a:t>
            </a:fld>
            <a:endParaRPr lang="en-US" sz="1000" dirty="0"/>
          </a:p>
        </p:txBody>
      </p:sp>
      <p:graphicFrame>
        <p:nvGraphicFramePr>
          <p:cNvPr id="7" name="Content Placeholder 2">
            <a:extLst>
              <a:ext uri="{FF2B5EF4-FFF2-40B4-BE49-F238E27FC236}">
                <a16:creationId xmlns:a16="http://schemas.microsoft.com/office/drawing/2014/main" id="{71F503D4-5068-42AF-BE4A-19961992B26A}"/>
              </a:ext>
            </a:extLst>
          </p:cNvPr>
          <p:cNvGraphicFramePr>
            <a:graphicFrameLocks noGrp="1"/>
          </p:cNvGraphicFramePr>
          <p:nvPr>
            <p:ph idx="1"/>
            <p:extLst>
              <p:ext uri="{D42A27DB-BD31-4B8C-83A1-F6EECF244321}">
                <p14:modId xmlns:p14="http://schemas.microsoft.com/office/powerpoint/2010/main" val="513185409"/>
              </p:ext>
            </p:extLst>
          </p:nvPr>
        </p:nvGraphicFramePr>
        <p:xfrm>
          <a:off x="983974" y="2504662"/>
          <a:ext cx="9928343" cy="3507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284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C328E-BD64-44CA-9CFD-3FBD7638ED75}"/>
              </a:ext>
            </a:extLst>
          </p:cNvPr>
          <p:cNvSpPr>
            <a:spLocks noGrp="1"/>
          </p:cNvSpPr>
          <p:nvPr>
            <p:ph type="title"/>
          </p:nvPr>
        </p:nvSpPr>
        <p:spPr/>
        <p:txBody>
          <a:bodyPr>
            <a:normAutofit fontScale="90000"/>
          </a:bodyPr>
          <a:lstStyle/>
          <a:p>
            <a:r>
              <a:rPr lang="en-US" dirty="0"/>
              <a:t>Confirmation and clean-up of 2019-20 applications</a:t>
            </a:r>
            <a:br>
              <a:rPr lang="en-US" dirty="0"/>
            </a:br>
            <a:endParaRPr lang="en-US" dirty="0"/>
          </a:p>
        </p:txBody>
      </p:sp>
      <p:pic>
        <p:nvPicPr>
          <p:cNvPr id="4" name="Content Placeholder 3">
            <a:extLst>
              <a:ext uri="{FF2B5EF4-FFF2-40B4-BE49-F238E27FC236}">
                <a16:creationId xmlns:a16="http://schemas.microsoft.com/office/drawing/2014/main" id="{FA2BD30C-39B8-4A6B-B9C4-3AC84778EC18}"/>
              </a:ext>
            </a:extLst>
          </p:cNvPr>
          <p:cNvPicPr>
            <a:picLocks noGrp="1" noChangeAspect="1"/>
          </p:cNvPicPr>
          <p:nvPr>
            <p:ph idx="1"/>
          </p:nvPr>
        </p:nvPicPr>
        <p:blipFill>
          <a:blip r:embed="rId3"/>
          <a:stretch>
            <a:fillRect/>
          </a:stretch>
        </p:blipFill>
        <p:spPr>
          <a:xfrm>
            <a:off x="1238160" y="2703444"/>
            <a:ext cx="9601200" cy="1938272"/>
          </a:xfrm>
          <a:prstGeom prst="rect">
            <a:avLst/>
          </a:prstGeom>
        </p:spPr>
      </p:pic>
      <p:sp>
        <p:nvSpPr>
          <p:cNvPr id="7" name="Date Placeholder 6">
            <a:extLst>
              <a:ext uri="{FF2B5EF4-FFF2-40B4-BE49-F238E27FC236}">
                <a16:creationId xmlns:a16="http://schemas.microsoft.com/office/drawing/2014/main" id="{1919A1A1-2650-43C3-B219-6A8A2461A4EF}"/>
              </a:ext>
            </a:extLst>
          </p:cNvPr>
          <p:cNvSpPr>
            <a:spLocks noGrp="1"/>
          </p:cNvSpPr>
          <p:nvPr>
            <p:ph type="dt" sz="half" idx="10"/>
          </p:nvPr>
        </p:nvSpPr>
        <p:spPr/>
        <p:txBody>
          <a:bodyPr/>
          <a:lstStyle/>
          <a:p>
            <a:fld id="{F8A3C846-9E4B-4C3C-BF77-F668CB11FDFD}" type="datetime1">
              <a:rPr lang="en-US" smtClean="0"/>
              <a:t>10/24/2019</a:t>
            </a:fld>
            <a:endParaRPr lang="en-US" dirty="0"/>
          </a:p>
        </p:txBody>
      </p:sp>
      <p:sp>
        <p:nvSpPr>
          <p:cNvPr id="8" name="Slide Number Placeholder 7">
            <a:extLst>
              <a:ext uri="{FF2B5EF4-FFF2-40B4-BE49-F238E27FC236}">
                <a16:creationId xmlns:a16="http://schemas.microsoft.com/office/drawing/2014/main" id="{94A2D4E3-73D7-42BE-842B-BF76709C2D95}"/>
              </a:ext>
            </a:extLst>
          </p:cNvPr>
          <p:cNvSpPr>
            <a:spLocks noGrp="1"/>
          </p:cNvSpPr>
          <p:nvPr>
            <p:ph type="sldNum" sz="quarter" idx="12"/>
          </p:nvPr>
        </p:nvSpPr>
        <p:spPr/>
        <p:txBody>
          <a:bodyPr/>
          <a:lstStyle/>
          <a:p>
            <a:fld id="{69E57DC2-970A-4B3E-BB1C-7A09969E49DF}" type="slidenum">
              <a:rPr lang="en-US" smtClean="0"/>
              <a:t>25</a:t>
            </a:fld>
            <a:endParaRPr lang="en-US" dirty="0"/>
          </a:p>
        </p:txBody>
      </p:sp>
      <p:sp>
        <p:nvSpPr>
          <p:cNvPr id="6" name="Rectangle 5">
            <a:extLst>
              <a:ext uri="{FF2B5EF4-FFF2-40B4-BE49-F238E27FC236}">
                <a16:creationId xmlns:a16="http://schemas.microsoft.com/office/drawing/2014/main" id="{B8BEC260-114A-49DC-AB6F-FD0C27EBEB47}"/>
              </a:ext>
            </a:extLst>
          </p:cNvPr>
          <p:cNvSpPr/>
          <p:nvPr/>
        </p:nvSpPr>
        <p:spPr>
          <a:xfrm>
            <a:off x="1154954" y="5009517"/>
            <a:ext cx="960119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email tells the EXPORT TELO to ADD STUDENT.  Until the EXPORT School adds the student, the student does not show up on your 2020-21 Enrollment Report.  PLEASE be prompt!</a:t>
            </a:r>
          </a:p>
        </p:txBody>
      </p:sp>
    </p:spTree>
    <p:extLst>
      <p:ext uri="{BB962C8B-B14F-4D97-AF65-F5344CB8AC3E}">
        <p14:creationId xmlns:p14="http://schemas.microsoft.com/office/powerpoint/2010/main" val="1781790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F2E2D-83DD-4668-9D8B-BA7F1356F2C7}"/>
              </a:ext>
            </a:extLst>
          </p:cNvPr>
          <p:cNvSpPr>
            <a:spLocks noGrp="1"/>
          </p:cNvSpPr>
          <p:nvPr>
            <p:ph type="title"/>
          </p:nvPr>
        </p:nvSpPr>
        <p:spPr/>
        <p:txBody>
          <a:bodyPr>
            <a:normAutofit fontScale="90000"/>
          </a:bodyPr>
          <a:lstStyle/>
          <a:p>
            <a:r>
              <a:rPr lang="en-US" dirty="0"/>
              <a:t>Confirmation and clean-up of 2019-20 applications</a:t>
            </a:r>
            <a:br>
              <a:rPr lang="en-US" dirty="0"/>
            </a:br>
            <a:endParaRPr lang="en-US" dirty="0"/>
          </a:p>
        </p:txBody>
      </p:sp>
      <p:sp>
        <p:nvSpPr>
          <p:cNvPr id="3" name="Content Placeholder 2">
            <a:extLst>
              <a:ext uri="{FF2B5EF4-FFF2-40B4-BE49-F238E27FC236}">
                <a16:creationId xmlns:a16="http://schemas.microsoft.com/office/drawing/2014/main" id="{1D62F0A0-AA68-4B99-9B57-99BC2AF81BEE}"/>
              </a:ext>
            </a:extLst>
          </p:cNvPr>
          <p:cNvSpPr>
            <a:spLocks noGrp="1"/>
          </p:cNvSpPr>
          <p:nvPr>
            <p:ph idx="1"/>
          </p:nvPr>
        </p:nvSpPr>
        <p:spPr>
          <a:xfrm>
            <a:off x="1371600" y="2214831"/>
            <a:ext cx="9601200" cy="4310207"/>
          </a:xfrm>
        </p:spPr>
        <p:txBody>
          <a:bodyPr/>
          <a:lstStyle/>
          <a:p>
            <a:r>
              <a:rPr lang="en-US" dirty="0"/>
              <a:t>E/I 3 schools – not sure if you signed up for E/I 3?</a:t>
            </a:r>
          </a:p>
          <a:p>
            <a:pPr lvl="1"/>
            <a:r>
              <a:rPr lang="en-US" dirty="0"/>
              <a:t>Be sure to select three NEW exports annually</a:t>
            </a:r>
          </a:p>
          <a:p>
            <a:r>
              <a:rPr lang="en-US" dirty="0"/>
              <a:t>EXPORT Schools click the Re-certify 2019-20 button</a:t>
            </a:r>
          </a:p>
          <a:p>
            <a:pPr lvl="1"/>
            <a:r>
              <a:rPr lang="en-US" dirty="0"/>
              <a:t>Can only click once and the word Re-Certify changes to </a:t>
            </a:r>
          </a:p>
          <a:p>
            <a:pPr marL="530352" lvl="1" indent="0">
              <a:buNone/>
            </a:pPr>
            <a:r>
              <a:rPr lang="en-US" dirty="0"/>
              <a:t>	Re-CERTIFIED once clicked</a:t>
            </a:r>
          </a:p>
          <a:p>
            <a:pPr lvl="1"/>
            <a:r>
              <a:rPr lang="en-US" dirty="0"/>
              <a:t>Clicking the Re-Certify button moves the student details</a:t>
            </a:r>
          </a:p>
          <a:p>
            <a:pPr marL="530352" lvl="1" indent="0">
              <a:buNone/>
            </a:pPr>
            <a:r>
              <a:rPr lang="en-US" dirty="0"/>
              <a:t>	forward to the 2020-21 database</a:t>
            </a:r>
          </a:p>
          <a:p>
            <a:r>
              <a:rPr lang="en-US" dirty="0"/>
              <a:t>Double-check ALL expiration dates</a:t>
            </a:r>
          </a:p>
          <a:p>
            <a:pPr lvl="1"/>
            <a:r>
              <a:rPr lang="en-US" dirty="0"/>
              <a:t>If the date needs to be expanded, email</a:t>
            </a:r>
          </a:p>
          <a:p>
            <a:pPr marL="457200" lvl="1" indent="0">
              <a:buNone/>
            </a:pPr>
            <a:r>
              <a:rPr lang="en-US" dirty="0"/>
              <a:t>	Janet with the details  EXPIRATE date</a:t>
            </a:r>
          </a:p>
          <a:p>
            <a:pPr marL="457200" lvl="1" indent="0">
              <a:buNone/>
            </a:pPr>
            <a:r>
              <a:rPr lang="en-US" dirty="0"/>
              <a:t>	trumps everything else.</a:t>
            </a:r>
          </a:p>
          <a:p>
            <a:pPr lvl="1"/>
            <a:endParaRPr lang="en-US" dirty="0"/>
          </a:p>
        </p:txBody>
      </p:sp>
      <p:sp>
        <p:nvSpPr>
          <p:cNvPr id="14" name="Date Placeholder 13">
            <a:extLst>
              <a:ext uri="{FF2B5EF4-FFF2-40B4-BE49-F238E27FC236}">
                <a16:creationId xmlns:a16="http://schemas.microsoft.com/office/drawing/2014/main" id="{62452A37-6C89-4529-848A-1C61E6759EBE}"/>
              </a:ext>
            </a:extLst>
          </p:cNvPr>
          <p:cNvSpPr>
            <a:spLocks noGrp="1"/>
          </p:cNvSpPr>
          <p:nvPr>
            <p:ph type="dt" sz="half" idx="10"/>
          </p:nvPr>
        </p:nvSpPr>
        <p:spPr/>
        <p:txBody>
          <a:bodyPr/>
          <a:lstStyle/>
          <a:p>
            <a:fld id="{AC85AE45-80B0-4D1C-BDF6-954C0B6C5B78}" type="datetime1">
              <a:rPr lang="en-US" smtClean="0"/>
              <a:t>10/24/2019</a:t>
            </a:fld>
            <a:endParaRPr lang="en-US" dirty="0"/>
          </a:p>
        </p:txBody>
      </p:sp>
      <p:sp>
        <p:nvSpPr>
          <p:cNvPr id="15" name="Slide Number Placeholder 14">
            <a:extLst>
              <a:ext uri="{FF2B5EF4-FFF2-40B4-BE49-F238E27FC236}">
                <a16:creationId xmlns:a16="http://schemas.microsoft.com/office/drawing/2014/main" id="{3797E941-9275-4051-AFE3-7EEDF3FC6643}"/>
              </a:ext>
            </a:extLst>
          </p:cNvPr>
          <p:cNvSpPr>
            <a:spLocks noGrp="1"/>
          </p:cNvSpPr>
          <p:nvPr>
            <p:ph type="sldNum" sz="quarter" idx="12"/>
          </p:nvPr>
        </p:nvSpPr>
        <p:spPr/>
        <p:txBody>
          <a:bodyPr/>
          <a:lstStyle/>
          <a:p>
            <a:fld id="{69E57DC2-970A-4B3E-BB1C-7A09969E49DF}" type="slidenum">
              <a:rPr lang="en-US" smtClean="0"/>
              <a:t>26</a:t>
            </a:fld>
            <a:endParaRPr lang="en-US" dirty="0"/>
          </a:p>
        </p:txBody>
      </p:sp>
      <p:pic>
        <p:nvPicPr>
          <p:cNvPr id="4" name="Picture 3">
            <a:extLst>
              <a:ext uri="{FF2B5EF4-FFF2-40B4-BE49-F238E27FC236}">
                <a16:creationId xmlns:a16="http://schemas.microsoft.com/office/drawing/2014/main" id="{2C2C048A-C02B-47BA-95FA-926280E4246E}"/>
              </a:ext>
            </a:extLst>
          </p:cNvPr>
          <p:cNvPicPr>
            <a:picLocks noChangeAspect="1"/>
          </p:cNvPicPr>
          <p:nvPr/>
        </p:nvPicPr>
        <p:blipFill>
          <a:blip r:embed="rId3"/>
          <a:stretch>
            <a:fillRect/>
          </a:stretch>
        </p:blipFill>
        <p:spPr>
          <a:xfrm>
            <a:off x="8888812" y="2257335"/>
            <a:ext cx="2257425" cy="790575"/>
          </a:xfrm>
          <a:prstGeom prst="rect">
            <a:avLst/>
          </a:prstGeom>
        </p:spPr>
      </p:pic>
      <p:cxnSp>
        <p:nvCxnSpPr>
          <p:cNvPr id="6" name="Straight Arrow Connector 5">
            <a:extLst>
              <a:ext uri="{FF2B5EF4-FFF2-40B4-BE49-F238E27FC236}">
                <a16:creationId xmlns:a16="http://schemas.microsoft.com/office/drawing/2014/main" id="{9B240445-A2F4-4319-9C84-B1ED1065E72C}"/>
              </a:ext>
            </a:extLst>
          </p:cNvPr>
          <p:cNvCxnSpPr/>
          <p:nvPr/>
        </p:nvCxnSpPr>
        <p:spPr>
          <a:xfrm flipV="1">
            <a:off x="5469147" y="2536166"/>
            <a:ext cx="3252159" cy="2242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CF7144B-3254-4977-824C-EC14B9ABD5E0}"/>
              </a:ext>
            </a:extLst>
          </p:cNvPr>
          <p:cNvPicPr>
            <a:picLocks noChangeAspect="1"/>
          </p:cNvPicPr>
          <p:nvPr/>
        </p:nvPicPr>
        <p:blipFill>
          <a:blip r:embed="rId4"/>
          <a:stretch>
            <a:fillRect/>
          </a:stretch>
        </p:blipFill>
        <p:spPr>
          <a:xfrm>
            <a:off x="9024084" y="3380522"/>
            <a:ext cx="1190625" cy="1809750"/>
          </a:xfrm>
          <a:prstGeom prst="rect">
            <a:avLst/>
          </a:prstGeom>
        </p:spPr>
      </p:pic>
      <p:cxnSp>
        <p:nvCxnSpPr>
          <p:cNvPr id="9" name="Straight Arrow Connector 8">
            <a:extLst>
              <a:ext uri="{FF2B5EF4-FFF2-40B4-BE49-F238E27FC236}">
                <a16:creationId xmlns:a16="http://schemas.microsoft.com/office/drawing/2014/main" id="{D58A4496-9977-4895-95DA-B9AA234E7393}"/>
              </a:ext>
            </a:extLst>
          </p:cNvPr>
          <p:cNvCxnSpPr>
            <a:cxnSpLocks/>
          </p:cNvCxnSpPr>
          <p:nvPr/>
        </p:nvCxnSpPr>
        <p:spPr>
          <a:xfrm>
            <a:off x="5270740" y="3321170"/>
            <a:ext cx="3318293" cy="526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070B013-15BF-4B59-9772-9B69DAE7C822}"/>
              </a:ext>
            </a:extLst>
          </p:cNvPr>
          <p:cNvPicPr>
            <a:picLocks noChangeAspect="1"/>
          </p:cNvPicPr>
          <p:nvPr/>
        </p:nvPicPr>
        <p:blipFill>
          <a:blip r:embed="rId5"/>
          <a:stretch>
            <a:fillRect/>
          </a:stretch>
        </p:blipFill>
        <p:spPr>
          <a:xfrm>
            <a:off x="6680551" y="4595902"/>
            <a:ext cx="1200150" cy="2171700"/>
          </a:xfrm>
          <a:prstGeom prst="rect">
            <a:avLst/>
          </a:prstGeom>
        </p:spPr>
      </p:pic>
      <p:cxnSp>
        <p:nvCxnSpPr>
          <p:cNvPr id="12" name="Straight Arrow Connector 11">
            <a:extLst>
              <a:ext uri="{FF2B5EF4-FFF2-40B4-BE49-F238E27FC236}">
                <a16:creationId xmlns:a16="http://schemas.microsoft.com/office/drawing/2014/main" id="{738A69B4-E2E9-41A6-A965-A7CA65C9585F}"/>
              </a:ext>
            </a:extLst>
          </p:cNvPr>
          <p:cNvCxnSpPr>
            <a:cxnSpLocks/>
          </p:cNvCxnSpPr>
          <p:nvPr/>
        </p:nvCxnSpPr>
        <p:spPr>
          <a:xfrm>
            <a:off x="3293616" y="4049203"/>
            <a:ext cx="3597451" cy="2395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219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B71D7F9-C3CF-4185-A787-4CAC80A5E9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58000"/>
            <a:chOff x="-1588" y="0"/>
            <a:chExt cx="12193588" cy="6858000"/>
          </a:xfrm>
        </p:grpSpPr>
        <p:sp>
          <p:nvSpPr>
            <p:cNvPr id="15" name="Rectangle 14">
              <a:extLst>
                <a:ext uri="{FF2B5EF4-FFF2-40B4-BE49-F238E27FC236}">
                  <a16:creationId xmlns:a16="http://schemas.microsoft.com/office/drawing/2014/main" id="{F7A3D4D8-2CC9-41EF-AF49-2B9300303E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28D4051A-CA9F-4856-BC5B-6466F92138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1588"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2F1633E5-02C4-45D2-93E6-A3205E0894E3}"/>
              </a:ext>
            </a:extLst>
          </p:cNvPr>
          <p:cNvSpPr>
            <a:spLocks noGrp="1"/>
          </p:cNvSpPr>
          <p:nvPr>
            <p:ph type="title"/>
          </p:nvPr>
        </p:nvSpPr>
        <p:spPr>
          <a:xfrm>
            <a:off x="639098" y="629265"/>
            <a:ext cx="3421623" cy="5601210"/>
          </a:xfrm>
        </p:spPr>
        <p:txBody>
          <a:bodyPr vert="horz" lIns="91440" tIns="45720" rIns="91440" bIns="45720" rtlCol="0" anchor="ctr">
            <a:normAutofit/>
          </a:bodyPr>
          <a:lstStyle/>
          <a:p>
            <a:r>
              <a:rPr lang="en-US" sz="4000" b="0" i="0" kern="1200" dirty="0">
                <a:solidFill>
                  <a:schemeClr val="bg2"/>
                </a:solidFill>
                <a:latin typeface="+mj-lt"/>
                <a:ea typeface="+mj-ea"/>
                <a:cs typeface="+mj-cs"/>
              </a:rPr>
              <a:t>Confirmation and clean-up of 2019-20 applications</a:t>
            </a:r>
            <a:br>
              <a:rPr lang="en-US" sz="4000" b="0" i="0" kern="1200" dirty="0">
                <a:solidFill>
                  <a:schemeClr val="bg2"/>
                </a:solidFill>
                <a:latin typeface="+mj-lt"/>
                <a:ea typeface="+mj-ea"/>
                <a:cs typeface="+mj-cs"/>
              </a:rPr>
            </a:br>
            <a:endParaRPr lang="en-US" sz="4000" b="0" i="0" kern="1200" dirty="0">
              <a:solidFill>
                <a:schemeClr val="bg2"/>
              </a:solidFill>
              <a:latin typeface="+mj-lt"/>
              <a:ea typeface="+mj-ea"/>
              <a:cs typeface="+mj-cs"/>
            </a:endParaRPr>
          </a:p>
        </p:txBody>
      </p:sp>
      <p:sp>
        <p:nvSpPr>
          <p:cNvPr id="5" name="Rectangle 4">
            <a:extLst>
              <a:ext uri="{FF2B5EF4-FFF2-40B4-BE49-F238E27FC236}">
                <a16:creationId xmlns:a16="http://schemas.microsoft.com/office/drawing/2014/main" id="{381579A8-1EB6-4DF0-A58A-96BCB5EF03F7}"/>
              </a:ext>
            </a:extLst>
          </p:cNvPr>
          <p:cNvSpPr/>
          <p:nvPr/>
        </p:nvSpPr>
        <p:spPr>
          <a:xfrm>
            <a:off x="4719483" y="629265"/>
            <a:ext cx="6813755" cy="3811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spcBef>
                <a:spcPts val="1000"/>
              </a:spcBef>
              <a:buClr>
                <a:schemeClr val="accent1"/>
              </a:buClr>
              <a:buSzPct val="80000"/>
              <a:buFont typeface="Wingdings 3" charset="2"/>
              <a:buChar char=""/>
            </a:pPr>
            <a:r>
              <a:rPr lang="en-US" sz="1800" b="0" i="0" kern="1200" dirty="0">
                <a:solidFill>
                  <a:schemeClr val="bg1"/>
                </a:solidFill>
                <a:latin typeface="+mn-lt"/>
                <a:ea typeface="+mn-ea"/>
                <a:cs typeface="+mn-cs"/>
              </a:rPr>
              <a:t>Be sure to provide the exact tuition charged all students or weighted average if tuition charges vary by student or program.  Your Financial Aid Office can provide this information.</a:t>
            </a:r>
          </a:p>
          <a:p>
            <a:pPr>
              <a:spcBef>
                <a:spcPts val="1000"/>
              </a:spcBef>
              <a:buClr>
                <a:schemeClr val="accent1"/>
              </a:buClr>
              <a:buSzPct val="80000"/>
              <a:buFont typeface="Wingdings 3" charset="2"/>
              <a:buChar char=""/>
            </a:pPr>
            <a:r>
              <a:rPr lang="en-US" sz="1800" b="0" i="0" kern="1200" dirty="0">
                <a:solidFill>
                  <a:schemeClr val="bg1"/>
                </a:solidFill>
                <a:latin typeface="+mn-lt"/>
                <a:ea typeface="+mn-ea"/>
                <a:cs typeface="+mn-cs"/>
              </a:rPr>
              <a:t>The value of your TE scholarship may be different than your basic tuition charge.  Again, your Financial Aid Office can help if you are uncertain.</a:t>
            </a:r>
          </a:p>
          <a:p>
            <a:pPr>
              <a:spcBef>
                <a:spcPts val="1000"/>
              </a:spcBef>
              <a:buClr>
                <a:schemeClr val="accent1"/>
              </a:buClr>
              <a:buSzPct val="80000"/>
              <a:buFont typeface="Wingdings 3" charset="2"/>
              <a:buChar char=""/>
            </a:pPr>
            <a:r>
              <a:rPr lang="en-US" sz="1800" b="0" i="0" kern="1200" dirty="0">
                <a:solidFill>
                  <a:schemeClr val="bg1"/>
                </a:solidFill>
                <a:latin typeface="+mn-lt"/>
                <a:ea typeface="+mn-ea"/>
                <a:cs typeface="+mn-cs"/>
              </a:rPr>
              <a:t>Extra credit for room is now one (1) credit per semester!    </a:t>
            </a:r>
          </a:p>
          <a:p>
            <a:pPr>
              <a:spcBef>
                <a:spcPts val="1000"/>
              </a:spcBef>
              <a:buClr>
                <a:schemeClr val="accent1"/>
              </a:buClr>
              <a:buSzPct val="80000"/>
              <a:buFont typeface="Wingdings 3" charset="2"/>
              <a:buChar char=""/>
            </a:pPr>
            <a:r>
              <a:rPr lang="en-US" sz="1800" b="0" i="0" kern="1200" dirty="0">
                <a:solidFill>
                  <a:schemeClr val="bg1"/>
                </a:solidFill>
                <a:latin typeface="+mn-lt"/>
                <a:ea typeface="+mn-ea"/>
                <a:cs typeface="+mn-cs"/>
              </a:rPr>
              <a:t>Be sure to click SUBMIT</a:t>
            </a:r>
          </a:p>
        </p:txBody>
      </p:sp>
      <p:sp>
        <p:nvSpPr>
          <p:cNvPr id="18" name="Rectangle 17">
            <a:extLst>
              <a:ext uri="{FF2B5EF4-FFF2-40B4-BE49-F238E27FC236}">
                <a16:creationId xmlns:a16="http://schemas.microsoft.com/office/drawing/2014/main" id="{D8B83461-3D44-4B22-BF2D-725D75C54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a:extLst>
              <a:ext uri="{FF2B5EF4-FFF2-40B4-BE49-F238E27FC236}">
                <a16:creationId xmlns:a16="http://schemas.microsoft.com/office/drawing/2014/main" id="{94B6034C-F21E-4A15-BA7C-BFAFDDC13D7B}"/>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69E57DC2-970A-4B3E-BB1C-7A09969E49DF}" type="slidenum">
              <a:rPr lang="en-US" sz="2800" b="0" i="0" kern="1200" smtClean="0">
                <a:solidFill>
                  <a:schemeClr val="bg1"/>
                </a:solidFill>
                <a:latin typeface="+mn-lt"/>
                <a:ea typeface="+mn-ea"/>
                <a:cs typeface="+mn-cs"/>
              </a:rPr>
              <a:pPr defTabSz="914400">
                <a:spcAft>
                  <a:spcPts val="600"/>
                </a:spcAft>
              </a:pPr>
              <a:t>27</a:t>
            </a:fld>
            <a:endParaRPr lang="en-US" sz="2800" b="0" i="0" kern="1200" dirty="0">
              <a:solidFill>
                <a:schemeClr val="bg1"/>
              </a:solidFill>
              <a:latin typeface="+mn-lt"/>
              <a:ea typeface="+mn-ea"/>
              <a:cs typeface="+mn-cs"/>
            </a:endParaRPr>
          </a:p>
        </p:txBody>
      </p:sp>
      <p:pic>
        <p:nvPicPr>
          <p:cNvPr id="9" name="Content Placeholder 8">
            <a:extLst>
              <a:ext uri="{FF2B5EF4-FFF2-40B4-BE49-F238E27FC236}">
                <a16:creationId xmlns:a16="http://schemas.microsoft.com/office/drawing/2014/main" id="{5B38024E-995A-4E3C-BA2E-2389D4F4D328}"/>
              </a:ext>
            </a:extLst>
          </p:cNvPr>
          <p:cNvPicPr>
            <a:picLocks noGrp="1" noChangeAspect="1"/>
          </p:cNvPicPr>
          <p:nvPr>
            <p:ph idx="1"/>
          </p:nvPr>
        </p:nvPicPr>
        <p:blipFill>
          <a:blip r:embed="rId4"/>
          <a:stretch>
            <a:fillRect/>
          </a:stretch>
        </p:blipFill>
        <p:spPr>
          <a:xfrm>
            <a:off x="4719485" y="4552335"/>
            <a:ext cx="5593798" cy="1678140"/>
          </a:xfrm>
          <a:prstGeom prst="roundRect">
            <a:avLst>
              <a:gd name="adj" fmla="val 1858"/>
            </a:avLst>
          </a:prstGeom>
          <a:effectLst>
            <a:outerShdw blurRad="50800" dist="50800" dir="5400000" algn="tl" rotWithShape="0">
              <a:srgbClr val="000000">
                <a:alpha val="43000"/>
              </a:srgbClr>
            </a:outerShdw>
          </a:effectLst>
        </p:spPr>
      </p:pic>
      <p:sp>
        <p:nvSpPr>
          <p:cNvPr id="6" name="Date Placeholder 5">
            <a:extLst>
              <a:ext uri="{FF2B5EF4-FFF2-40B4-BE49-F238E27FC236}">
                <a16:creationId xmlns:a16="http://schemas.microsoft.com/office/drawing/2014/main" id="{00CF0A20-7CD7-4FFE-9E5B-2FAE8C86AD99}"/>
              </a:ext>
            </a:extLst>
          </p:cNvPr>
          <p:cNvSpPr>
            <a:spLocks noGrp="1"/>
          </p:cNvSpPr>
          <p:nvPr>
            <p:ph type="dt" sz="half" idx="10"/>
          </p:nvPr>
        </p:nvSpPr>
        <p:spPr>
          <a:xfrm>
            <a:off x="10652760" y="6391656"/>
            <a:ext cx="990599" cy="304799"/>
          </a:xfrm>
        </p:spPr>
        <p:txBody>
          <a:bodyPr vert="horz" lIns="91440" tIns="45720" rIns="91440" bIns="45720" rtlCol="0" anchor="ctr" anchorCtr="0">
            <a:normAutofit/>
          </a:bodyPr>
          <a:lstStyle/>
          <a:p>
            <a:pPr defTabSz="914400">
              <a:spcAft>
                <a:spcPts val="600"/>
              </a:spcAft>
            </a:pPr>
            <a:fld id="{60ADE0AF-FA12-4FFC-80D0-1918FC9F7325}" type="datetime1">
              <a:rPr lang="en-US" sz="1000" b="1" i="0" kern="1200" smtClean="0">
                <a:solidFill>
                  <a:schemeClr val="accent1"/>
                </a:solidFill>
                <a:latin typeface="+mn-lt"/>
                <a:ea typeface="+mn-ea"/>
                <a:cs typeface="+mn-cs"/>
              </a:rPr>
              <a:pPr defTabSz="914400">
                <a:spcAft>
                  <a:spcPts val="600"/>
                </a:spcAft>
              </a:pPr>
              <a:t>10/24/2019</a:t>
            </a:fld>
            <a:endParaRPr lang="en-US" sz="1000" b="1" i="0" kern="1200" dirty="0">
              <a:solidFill>
                <a:schemeClr val="accent1"/>
              </a:solidFill>
              <a:latin typeface="+mn-lt"/>
              <a:ea typeface="+mn-ea"/>
              <a:cs typeface="+mn-cs"/>
            </a:endParaRPr>
          </a:p>
        </p:txBody>
      </p:sp>
      <mc:AlternateContent xmlns:mc="http://schemas.openxmlformats.org/markup-compatibility/2006">
        <mc:Choice xmlns:p14="http://schemas.microsoft.com/office/powerpoint/2010/main" Requires="p14">
          <p:contentPart p14:bwMode="auto" r:id="rId5">
            <p14:nvContentPartPr>
              <p14:cNvPr id="10" name="Ink 9">
                <a:extLst>
                  <a:ext uri="{FF2B5EF4-FFF2-40B4-BE49-F238E27FC236}">
                    <a16:creationId xmlns:a16="http://schemas.microsoft.com/office/drawing/2014/main" id="{BC3C319B-313A-46C5-AD4C-596A36877A5C}"/>
                  </a:ext>
                </a:extLst>
              </p14:cNvPr>
              <p14:cNvContentPartPr/>
              <p14:nvPr/>
            </p14:nvContentPartPr>
            <p14:xfrm>
              <a:off x="8624770" y="5943068"/>
              <a:ext cx="931320" cy="39960"/>
            </p14:xfrm>
          </p:contentPart>
        </mc:Choice>
        <mc:Fallback>
          <p:pic>
            <p:nvPicPr>
              <p:cNvPr id="10" name="Ink 9">
                <a:extLst>
                  <a:ext uri="{FF2B5EF4-FFF2-40B4-BE49-F238E27FC236}">
                    <a16:creationId xmlns:a16="http://schemas.microsoft.com/office/drawing/2014/main" id="{BC3C319B-313A-46C5-AD4C-596A36877A5C}"/>
                  </a:ext>
                </a:extLst>
              </p:cNvPr>
              <p:cNvPicPr/>
              <p:nvPr/>
            </p:nvPicPr>
            <p:blipFill>
              <a:blip r:embed="rId6"/>
              <a:stretch>
                <a:fillRect/>
              </a:stretch>
            </p:blipFill>
            <p:spPr>
              <a:xfrm>
                <a:off x="8535130" y="5763428"/>
                <a:ext cx="1110960" cy="399600"/>
              </a:xfrm>
              <a:prstGeom prst="rect">
                <a:avLst/>
              </a:prstGeom>
            </p:spPr>
          </p:pic>
        </mc:Fallback>
      </mc:AlternateContent>
    </p:spTree>
    <p:extLst>
      <p:ext uri="{BB962C8B-B14F-4D97-AF65-F5344CB8AC3E}">
        <p14:creationId xmlns:p14="http://schemas.microsoft.com/office/powerpoint/2010/main" val="1468674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2FC4F8C-DCFB-41A7-9587-B6E49A2040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3" name="Rectangle 12">
              <a:extLst>
                <a:ext uri="{FF2B5EF4-FFF2-40B4-BE49-F238E27FC236}">
                  <a16:creationId xmlns:a16="http://schemas.microsoft.com/office/drawing/2014/main" id="{8CB8134D-DAA6-44DB-9A7B-8D5B04711D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25AD0F1C-BC8E-4CB4-BAC4-8F33C36F6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581087E9-D266-4B08-AAB1-F7439DF652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64A2B069-C853-43DD-8CC0-7CE6F331A7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7DDD86E2-5424-44EC-A189-3E2DDD38D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4F8CFC5E-B977-45D3-A7A8-A4EDF8C88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A347F91F-7A0C-4FD7-AC29-DCAF67A2E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id="{1FD264AA-C656-4350-AD8E-3E13639C02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0539CA42-A9E7-40EB-94E6-2C372431C0EF}"/>
              </a:ext>
            </a:extLst>
          </p:cNvPr>
          <p:cNvSpPr>
            <a:spLocks noGrp="1"/>
          </p:cNvSpPr>
          <p:nvPr>
            <p:ph type="title"/>
          </p:nvPr>
        </p:nvSpPr>
        <p:spPr>
          <a:xfrm>
            <a:off x="1154955" y="973668"/>
            <a:ext cx="3178260" cy="1020232"/>
          </a:xfrm>
        </p:spPr>
        <p:txBody>
          <a:bodyPr vert="horz" lIns="91440" tIns="45720" rIns="91440" bIns="45720" rtlCol="0" anchor="ctr">
            <a:normAutofit/>
          </a:bodyPr>
          <a:lstStyle/>
          <a:p>
            <a:pPr>
              <a:lnSpc>
                <a:spcPct val="90000"/>
              </a:lnSpc>
            </a:pPr>
            <a:r>
              <a:rPr lang="en-US" sz="2000" b="0" i="0" kern="1200" dirty="0">
                <a:solidFill>
                  <a:schemeClr val="bg2"/>
                </a:solidFill>
                <a:latin typeface="+mj-lt"/>
                <a:ea typeface="+mj-ea"/>
                <a:cs typeface="+mj-cs"/>
              </a:rPr>
              <a:t>Confirmation and clean-up of 2019-20 applications</a:t>
            </a:r>
          </a:p>
        </p:txBody>
      </p:sp>
      <p:sp>
        <p:nvSpPr>
          <p:cNvPr id="7" name="Rectangle 6">
            <a:extLst>
              <a:ext uri="{FF2B5EF4-FFF2-40B4-BE49-F238E27FC236}">
                <a16:creationId xmlns:a16="http://schemas.microsoft.com/office/drawing/2014/main" id="{02FAC5DF-323A-4735-AAD2-5DEE758A6147}"/>
              </a:ext>
            </a:extLst>
          </p:cNvPr>
          <p:cNvSpPr/>
          <p:nvPr/>
        </p:nvSpPr>
        <p:spPr>
          <a:xfrm>
            <a:off x="1154955" y="2120900"/>
            <a:ext cx="3133726" cy="3898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a:spcBef>
                <a:spcPts val="1000"/>
              </a:spcBef>
              <a:buClr>
                <a:schemeClr val="accent1"/>
              </a:buClr>
              <a:buSzPct val="80000"/>
              <a:buFont typeface="Wingdings 3" charset="2"/>
              <a:buChar char=""/>
            </a:pPr>
            <a:r>
              <a:rPr lang="en-US" sz="1800" b="0" i="0" kern="1200" dirty="0">
                <a:solidFill>
                  <a:schemeClr val="bg1"/>
                </a:solidFill>
                <a:latin typeface="+mn-lt"/>
                <a:ea typeface="+mn-ea"/>
                <a:cs typeface="+mn-cs"/>
              </a:rPr>
              <a:t>If your school submits payment via ACH please email Kristine Lev when your ACH payment is launched.</a:t>
            </a:r>
          </a:p>
          <a:p>
            <a:pPr>
              <a:spcBef>
                <a:spcPts val="1000"/>
              </a:spcBef>
              <a:buClr>
                <a:schemeClr val="accent1"/>
              </a:buClr>
              <a:buSzPct val="80000"/>
              <a:buFont typeface="Wingdings 3" charset="2"/>
              <a:buChar char=""/>
            </a:pPr>
            <a:r>
              <a:rPr lang="en-US" sz="1800" b="0" i="0" kern="1200" dirty="0">
                <a:solidFill>
                  <a:schemeClr val="bg1"/>
                </a:solidFill>
                <a:latin typeface="+mn-lt"/>
                <a:ea typeface="+mn-ea"/>
                <a:cs typeface="+mn-cs"/>
              </a:rPr>
              <a:t>ACH details provided by your financial institution is not always clear about the name of your college</a:t>
            </a:r>
          </a:p>
        </p:txBody>
      </p:sp>
      <p:pic>
        <p:nvPicPr>
          <p:cNvPr id="6" name="Content Placeholder 5">
            <a:extLst>
              <a:ext uri="{FF2B5EF4-FFF2-40B4-BE49-F238E27FC236}">
                <a16:creationId xmlns:a16="http://schemas.microsoft.com/office/drawing/2014/main" id="{DEDD01C7-D887-4CC7-A3AE-70FB637885DA}"/>
              </a:ext>
            </a:extLst>
          </p:cNvPr>
          <p:cNvPicPr>
            <a:picLocks noGrp="1" noChangeAspect="1"/>
          </p:cNvPicPr>
          <p:nvPr>
            <p:ph idx="1"/>
          </p:nvPr>
        </p:nvPicPr>
        <p:blipFill>
          <a:blip r:embed="rId4"/>
          <a:stretch>
            <a:fillRect/>
          </a:stretch>
        </p:blipFill>
        <p:spPr>
          <a:xfrm>
            <a:off x="5334476" y="1256547"/>
            <a:ext cx="6251664" cy="4344906"/>
          </a:xfrm>
          <a:prstGeom prst="rect">
            <a:avLst/>
          </a:prstGeom>
        </p:spPr>
      </p:pic>
      <p:sp>
        <p:nvSpPr>
          <p:cNvPr id="22" name="Rectangle 21">
            <a:extLst>
              <a:ext uri="{FF2B5EF4-FFF2-40B4-BE49-F238E27FC236}">
                <a16:creationId xmlns:a16="http://schemas.microsoft.com/office/drawing/2014/main" id="{C4EF29AB-620C-4783-9B23-EACEB54D7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id="{888D2C27-8E07-4CD8-A014-15455422B774}"/>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69E57DC2-970A-4B3E-BB1C-7A09969E49DF}" type="slidenum">
              <a:rPr lang="en-US" sz="2800" b="0" i="0" kern="1200" smtClean="0">
                <a:solidFill>
                  <a:schemeClr val="bg1"/>
                </a:solidFill>
                <a:latin typeface="+mn-lt"/>
                <a:ea typeface="+mn-ea"/>
                <a:cs typeface="+mn-cs"/>
              </a:rPr>
              <a:pPr defTabSz="914400">
                <a:spcAft>
                  <a:spcPts val="600"/>
                </a:spcAft>
              </a:pPr>
              <a:t>28</a:t>
            </a:fld>
            <a:endParaRPr lang="en-US" sz="2800" b="0" i="0" kern="1200" dirty="0">
              <a:solidFill>
                <a:schemeClr val="bg1"/>
              </a:solidFill>
              <a:latin typeface="+mn-lt"/>
              <a:ea typeface="+mn-ea"/>
              <a:cs typeface="+mn-cs"/>
            </a:endParaRPr>
          </a:p>
        </p:txBody>
      </p:sp>
      <p:sp>
        <p:nvSpPr>
          <p:cNvPr id="4" name="Date Placeholder 3">
            <a:extLst>
              <a:ext uri="{FF2B5EF4-FFF2-40B4-BE49-F238E27FC236}">
                <a16:creationId xmlns:a16="http://schemas.microsoft.com/office/drawing/2014/main" id="{2A414A71-FA1A-4FEC-A870-EA0EAC0717B1}"/>
              </a:ext>
            </a:extLst>
          </p:cNvPr>
          <p:cNvSpPr>
            <a:spLocks noGrp="1"/>
          </p:cNvSpPr>
          <p:nvPr>
            <p:ph type="dt" sz="half" idx="10"/>
          </p:nvPr>
        </p:nvSpPr>
        <p:spPr>
          <a:xfrm>
            <a:off x="10653104" y="6391838"/>
            <a:ext cx="990599" cy="304799"/>
          </a:xfrm>
        </p:spPr>
        <p:txBody>
          <a:bodyPr vert="horz" lIns="91440" tIns="45720" rIns="91440" bIns="45720" rtlCol="0" anchor="ctr" anchorCtr="0">
            <a:normAutofit/>
          </a:bodyPr>
          <a:lstStyle/>
          <a:p>
            <a:pPr defTabSz="914400">
              <a:spcAft>
                <a:spcPts val="600"/>
              </a:spcAft>
            </a:pPr>
            <a:fld id="{89EF5F7E-8C66-441E-A11E-776D14001E20}" type="datetime1">
              <a:rPr lang="en-US" sz="1000" b="1" i="0" kern="1200" smtClean="0">
                <a:solidFill>
                  <a:schemeClr val="accent1"/>
                </a:solidFill>
                <a:latin typeface="+mn-lt"/>
                <a:ea typeface="+mn-ea"/>
                <a:cs typeface="+mn-cs"/>
              </a:rPr>
              <a:pPr defTabSz="914400">
                <a:spcAft>
                  <a:spcPts val="600"/>
                </a:spcAft>
              </a:pPr>
              <a:t>10/24/2019</a:t>
            </a:fld>
            <a:endParaRPr lang="en-US" sz="1000" b="1" i="0" kern="1200" dirty="0">
              <a:solidFill>
                <a:schemeClr val="accent1"/>
              </a:solidFill>
              <a:latin typeface="+mn-lt"/>
              <a:ea typeface="+mn-ea"/>
              <a:cs typeface="+mn-cs"/>
            </a:endParaRPr>
          </a:p>
        </p:txBody>
      </p:sp>
    </p:spTree>
    <p:extLst>
      <p:ext uri="{BB962C8B-B14F-4D97-AF65-F5344CB8AC3E}">
        <p14:creationId xmlns:p14="http://schemas.microsoft.com/office/powerpoint/2010/main" val="1968448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B45FD-FA7D-4BDC-BEFB-6A4FD8D74D7C}"/>
              </a:ext>
            </a:extLst>
          </p:cNvPr>
          <p:cNvSpPr>
            <a:spLocks noGrp="1"/>
          </p:cNvSpPr>
          <p:nvPr>
            <p:ph type="title"/>
          </p:nvPr>
        </p:nvSpPr>
        <p:spPr/>
        <p:txBody>
          <a:bodyPr>
            <a:normAutofit fontScale="90000"/>
          </a:bodyPr>
          <a:lstStyle/>
          <a:p>
            <a:r>
              <a:rPr lang="en-US" sz="4000" dirty="0"/>
              <a:t>Confirmation and clean-up of 2019-20 applications</a:t>
            </a:r>
          </a:p>
        </p:txBody>
      </p:sp>
      <p:pic>
        <p:nvPicPr>
          <p:cNvPr id="6" name="Content Placeholder 5">
            <a:extLst>
              <a:ext uri="{FF2B5EF4-FFF2-40B4-BE49-F238E27FC236}">
                <a16:creationId xmlns:a16="http://schemas.microsoft.com/office/drawing/2014/main" id="{731881A1-17CF-4B7F-9F5C-EAA59FEF98CF}"/>
              </a:ext>
            </a:extLst>
          </p:cNvPr>
          <p:cNvPicPr>
            <a:picLocks noGrp="1" noChangeAspect="1"/>
          </p:cNvPicPr>
          <p:nvPr>
            <p:ph idx="1"/>
          </p:nvPr>
        </p:nvPicPr>
        <p:blipFill>
          <a:blip r:embed="rId3"/>
          <a:stretch>
            <a:fillRect/>
          </a:stretch>
        </p:blipFill>
        <p:spPr>
          <a:xfrm>
            <a:off x="1261882" y="2850761"/>
            <a:ext cx="4391025" cy="3514725"/>
          </a:xfrm>
          <a:prstGeom prst="rect">
            <a:avLst/>
          </a:prstGeom>
        </p:spPr>
      </p:pic>
      <p:sp>
        <p:nvSpPr>
          <p:cNvPr id="4" name="Date Placeholder 3">
            <a:extLst>
              <a:ext uri="{FF2B5EF4-FFF2-40B4-BE49-F238E27FC236}">
                <a16:creationId xmlns:a16="http://schemas.microsoft.com/office/drawing/2014/main" id="{9AC18AB2-63DF-48F3-A150-5511EFB137BC}"/>
              </a:ext>
            </a:extLst>
          </p:cNvPr>
          <p:cNvSpPr>
            <a:spLocks noGrp="1"/>
          </p:cNvSpPr>
          <p:nvPr>
            <p:ph type="dt" sz="half" idx="10"/>
          </p:nvPr>
        </p:nvSpPr>
        <p:spPr/>
        <p:txBody>
          <a:bodyPr/>
          <a:lstStyle/>
          <a:p>
            <a:fld id="{D7A0BB53-3033-471A-AE49-43EC7D6264EE}" type="datetime1">
              <a:rPr lang="en-US" smtClean="0"/>
              <a:t>10/24/2019</a:t>
            </a:fld>
            <a:endParaRPr lang="en-US" dirty="0"/>
          </a:p>
        </p:txBody>
      </p:sp>
      <p:sp>
        <p:nvSpPr>
          <p:cNvPr id="5" name="Slide Number Placeholder 4">
            <a:extLst>
              <a:ext uri="{FF2B5EF4-FFF2-40B4-BE49-F238E27FC236}">
                <a16:creationId xmlns:a16="http://schemas.microsoft.com/office/drawing/2014/main" id="{75B6362E-31C6-48BA-A74E-31D9846F0EF7}"/>
              </a:ext>
            </a:extLst>
          </p:cNvPr>
          <p:cNvSpPr>
            <a:spLocks noGrp="1"/>
          </p:cNvSpPr>
          <p:nvPr>
            <p:ph type="sldNum" sz="quarter" idx="12"/>
          </p:nvPr>
        </p:nvSpPr>
        <p:spPr/>
        <p:txBody>
          <a:bodyPr/>
          <a:lstStyle/>
          <a:p>
            <a:fld id="{69E57DC2-970A-4B3E-BB1C-7A09969E49DF}" type="slidenum">
              <a:rPr lang="en-US" smtClean="0"/>
              <a:t>29</a:t>
            </a:fld>
            <a:endParaRPr lang="en-US" dirty="0"/>
          </a:p>
        </p:txBody>
      </p:sp>
      <p:sp>
        <p:nvSpPr>
          <p:cNvPr id="7" name="Rectangle 6">
            <a:extLst>
              <a:ext uri="{FF2B5EF4-FFF2-40B4-BE49-F238E27FC236}">
                <a16:creationId xmlns:a16="http://schemas.microsoft.com/office/drawing/2014/main" id="{5E82BA6D-304E-45AB-8809-4B34C41489ED}"/>
              </a:ext>
            </a:extLst>
          </p:cNvPr>
          <p:cNvSpPr/>
          <p:nvPr/>
        </p:nvSpPr>
        <p:spPr>
          <a:xfrm>
            <a:off x="6667499" y="3429000"/>
            <a:ext cx="3791309" cy="18226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Once you submit your Enrollment Report, the Balance sheet becomes available.  Be sure to review the Balance sheet carefully and read the messages</a:t>
            </a:r>
          </a:p>
        </p:txBody>
      </p:sp>
    </p:spTree>
    <p:extLst>
      <p:ext uri="{BB962C8B-B14F-4D97-AF65-F5344CB8AC3E}">
        <p14:creationId xmlns:p14="http://schemas.microsoft.com/office/powerpoint/2010/main" val="1808345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D4F01-A259-4AF0-BD60-69189A514486}"/>
              </a:ext>
            </a:extLst>
          </p:cNvPr>
          <p:cNvSpPr>
            <a:spLocks noGrp="1"/>
          </p:cNvSpPr>
          <p:nvPr>
            <p:ph type="title"/>
          </p:nvPr>
        </p:nvSpPr>
        <p:spPr>
          <a:xfrm>
            <a:off x="1154955" y="973667"/>
            <a:ext cx="2942210" cy="4833745"/>
          </a:xfrm>
        </p:spPr>
        <p:txBody>
          <a:bodyPr>
            <a:normAutofit/>
          </a:bodyPr>
          <a:lstStyle/>
          <a:p>
            <a:r>
              <a:rPr lang="en-US" dirty="0">
                <a:solidFill>
                  <a:schemeClr val="tx1"/>
                </a:solidFill>
              </a:rPr>
              <a:t>Blunders and Bloopers</a:t>
            </a:r>
          </a:p>
        </p:txBody>
      </p:sp>
      <p:graphicFrame>
        <p:nvGraphicFramePr>
          <p:cNvPr id="7" name="Content Placeholder 2">
            <a:extLst>
              <a:ext uri="{FF2B5EF4-FFF2-40B4-BE49-F238E27FC236}">
                <a16:creationId xmlns:a16="http://schemas.microsoft.com/office/drawing/2014/main" id="{B43F5410-94C2-46E6-9582-B042273EDD42}"/>
              </a:ext>
            </a:extLst>
          </p:cNvPr>
          <p:cNvGraphicFramePr>
            <a:graphicFrameLocks noGrp="1"/>
          </p:cNvGraphicFramePr>
          <p:nvPr>
            <p:ph idx="1"/>
            <p:extLst>
              <p:ext uri="{D42A27DB-BD31-4B8C-83A1-F6EECF244321}">
                <p14:modId xmlns:p14="http://schemas.microsoft.com/office/powerpoint/2010/main" val="1881277791"/>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5FA36413-36CA-4DA8-86F7-06C44D64AB3B}"/>
              </a:ext>
            </a:extLst>
          </p:cNvPr>
          <p:cNvSpPr>
            <a:spLocks noGrp="1"/>
          </p:cNvSpPr>
          <p:nvPr>
            <p:ph type="dt" sz="half" idx="10"/>
          </p:nvPr>
        </p:nvSpPr>
        <p:spPr/>
        <p:txBody>
          <a:bodyPr>
            <a:normAutofit/>
          </a:bodyPr>
          <a:lstStyle/>
          <a:p>
            <a:pPr>
              <a:spcAft>
                <a:spcPts val="600"/>
              </a:spcAft>
            </a:pPr>
            <a:fld id="{76AF16F7-A647-4FB7-AA2C-3EFB6A42EAAD}" type="datetime1">
              <a:rPr lang="en-US" smtClean="0"/>
              <a:t>10/24/2019</a:t>
            </a:fld>
            <a:endParaRPr lang="en-US" dirty="0"/>
          </a:p>
        </p:txBody>
      </p:sp>
      <p:sp>
        <p:nvSpPr>
          <p:cNvPr id="5" name="Slide Number Placeholder 4">
            <a:extLst>
              <a:ext uri="{FF2B5EF4-FFF2-40B4-BE49-F238E27FC236}">
                <a16:creationId xmlns:a16="http://schemas.microsoft.com/office/drawing/2014/main" id="{E45AF4A9-2C94-4A8B-B06C-6847CC67713B}"/>
              </a:ext>
            </a:extLst>
          </p:cNvPr>
          <p:cNvSpPr>
            <a:spLocks noGrp="1"/>
          </p:cNvSpPr>
          <p:nvPr>
            <p:ph type="sldNum" sz="quarter" idx="12"/>
          </p:nvPr>
        </p:nvSpPr>
        <p:spPr/>
        <p:txBody>
          <a:bodyPr>
            <a:normAutofit/>
          </a:bodyPr>
          <a:lstStyle/>
          <a:p>
            <a:pPr>
              <a:spcAft>
                <a:spcPts val="600"/>
              </a:spcAft>
            </a:pPr>
            <a:fld id="{69E57DC2-970A-4B3E-BB1C-7A09969E49DF}" type="slidenum">
              <a:rPr lang="en-US">
                <a:solidFill>
                  <a:srgbClr val="FFFFFF"/>
                </a:solidFill>
              </a:rPr>
              <a:pPr>
                <a:spcAft>
                  <a:spcPts val="600"/>
                </a:spcAft>
              </a:pPr>
              <a:t>3</a:t>
            </a:fld>
            <a:endParaRPr lang="en-US" dirty="0">
              <a:solidFill>
                <a:srgbClr val="FFFFFF"/>
              </a:solidFill>
            </a:endParaRPr>
          </a:p>
        </p:txBody>
      </p:sp>
    </p:spTree>
    <p:extLst>
      <p:ext uri="{BB962C8B-B14F-4D97-AF65-F5344CB8AC3E}">
        <p14:creationId xmlns:p14="http://schemas.microsoft.com/office/powerpoint/2010/main" val="2311915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4E8CF7C5-117C-459C-9B4C-82B31795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58000"/>
            <a:chOff x="-1588" y="0"/>
            <a:chExt cx="12193588" cy="6858000"/>
          </a:xfrm>
        </p:grpSpPr>
        <p:sp>
          <p:nvSpPr>
            <p:cNvPr id="25" name="Rectangle 24">
              <a:extLst>
                <a:ext uri="{FF2B5EF4-FFF2-40B4-BE49-F238E27FC236}">
                  <a16:creationId xmlns:a16="http://schemas.microsoft.com/office/drawing/2014/main" id="{D4B3FB86-7EC1-4073-8317-D932BC571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Oval 25">
              <a:extLst>
                <a:ext uri="{FF2B5EF4-FFF2-40B4-BE49-F238E27FC236}">
                  <a16:creationId xmlns:a16="http://schemas.microsoft.com/office/drawing/2014/main" id="{346F02C3-73C4-4B91-B422-EAB2FACE6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23E54839-92D5-4E97-B38E-24927FD44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5">
              <a:extLst>
                <a:ext uri="{FF2B5EF4-FFF2-40B4-BE49-F238E27FC236}">
                  <a16:creationId xmlns:a16="http://schemas.microsoft.com/office/drawing/2014/main" id="{18959A4D-BD4D-4664-AA21-132D65AFF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9" name="Freeform 5">
              <a:extLst>
                <a:ext uri="{FF2B5EF4-FFF2-40B4-BE49-F238E27FC236}">
                  <a16:creationId xmlns:a16="http://schemas.microsoft.com/office/drawing/2014/main" id="{ECB0910B-74A9-4D39-9741-5AD6A5A54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0" name="Freeform 5">
              <a:extLst>
                <a:ext uri="{FF2B5EF4-FFF2-40B4-BE49-F238E27FC236}">
                  <a16:creationId xmlns:a16="http://schemas.microsoft.com/office/drawing/2014/main" id="{703AEDDF-85E0-4F20-B92E-3C244FB6BF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320211A6-681A-472A-B69F-731A911B720B}"/>
              </a:ext>
            </a:extLst>
          </p:cNvPr>
          <p:cNvSpPr>
            <a:spLocks noGrp="1"/>
          </p:cNvSpPr>
          <p:nvPr>
            <p:ph type="title"/>
          </p:nvPr>
        </p:nvSpPr>
        <p:spPr>
          <a:xfrm>
            <a:off x="639098" y="629265"/>
            <a:ext cx="4886461" cy="1622322"/>
          </a:xfrm>
        </p:spPr>
        <p:txBody>
          <a:bodyPr>
            <a:normAutofit/>
          </a:bodyPr>
          <a:lstStyle/>
          <a:p>
            <a:pPr>
              <a:lnSpc>
                <a:spcPct val="90000"/>
              </a:lnSpc>
            </a:pPr>
            <a:r>
              <a:rPr lang="en-US" sz="3600" dirty="0"/>
              <a:t>Confirmation and clean-up of 2019-20 applications</a:t>
            </a:r>
          </a:p>
        </p:txBody>
      </p:sp>
      <p:sp>
        <p:nvSpPr>
          <p:cNvPr id="19" name="Content Placeholder 10"/>
          <p:cNvSpPr>
            <a:spLocks noGrp="1"/>
          </p:cNvSpPr>
          <p:nvPr>
            <p:ph idx="1"/>
          </p:nvPr>
        </p:nvSpPr>
        <p:spPr>
          <a:xfrm>
            <a:off x="639098" y="2418735"/>
            <a:ext cx="4886461" cy="3811742"/>
          </a:xfrm>
        </p:spPr>
        <p:txBody>
          <a:bodyPr anchor="ctr">
            <a:normAutofit/>
          </a:bodyPr>
          <a:lstStyle/>
          <a:p>
            <a:r>
              <a:rPr lang="en-US" dirty="0">
                <a:solidFill>
                  <a:schemeClr val="bg1"/>
                </a:solidFill>
              </a:rPr>
              <a:t>Application clean-up is an important task</a:t>
            </a:r>
          </a:p>
          <a:p>
            <a:pPr lvl="1"/>
            <a:r>
              <a:rPr lang="en-US" dirty="0">
                <a:solidFill>
                  <a:schemeClr val="bg1"/>
                </a:solidFill>
              </a:rPr>
              <a:t>Once your Enrollment Report is complete</a:t>
            </a:r>
          </a:p>
          <a:p>
            <a:pPr lvl="2"/>
            <a:r>
              <a:rPr lang="en-US" dirty="0">
                <a:solidFill>
                  <a:schemeClr val="bg1"/>
                </a:solidFill>
              </a:rPr>
              <a:t>Make sure all your Exports Decision Pending for 2019-20 are withdrawn</a:t>
            </a:r>
          </a:p>
          <a:p>
            <a:pPr lvl="2"/>
            <a:r>
              <a:rPr lang="en-US" dirty="0">
                <a:solidFill>
                  <a:schemeClr val="bg1"/>
                </a:solidFill>
              </a:rPr>
              <a:t>Make sure all your Import Decision Pending for 2019-20 are denied</a:t>
            </a:r>
          </a:p>
          <a:p>
            <a:pPr lvl="2"/>
            <a:r>
              <a:rPr lang="en-US" dirty="0">
                <a:solidFill>
                  <a:schemeClr val="bg1"/>
                </a:solidFill>
              </a:rPr>
              <a:t>If an approved IMPORT does not enroll – update the status to DENY</a:t>
            </a:r>
          </a:p>
          <a:p>
            <a:pPr lvl="3"/>
            <a:r>
              <a:rPr lang="en-US" dirty="0">
                <a:solidFill>
                  <a:schemeClr val="bg1"/>
                </a:solidFill>
              </a:rPr>
              <a:t>DENY is a multi-use word In this case the student denied your school their enrollment</a:t>
            </a:r>
          </a:p>
        </p:txBody>
      </p:sp>
      <p:pic>
        <p:nvPicPr>
          <p:cNvPr id="18" name="Content Placeholder 5"/>
          <p:cNvPicPr>
            <a:picLocks noChangeAspect="1"/>
          </p:cNvPicPr>
          <p:nvPr/>
        </p:nvPicPr>
        <p:blipFill>
          <a:blip r:embed="rId4"/>
          <a:stretch>
            <a:fillRect/>
          </a:stretch>
        </p:blipFill>
        <p:spPr>
          <a:xfrm>
            <a:off x="6172200" y="1960672"/>
            <a:ext cx="5371343" cy="2954237"/>
          </a:xfrm>
          <a:prstGeom prst="rect">
            <a:avLst/>
          </a:prstGeom>
        </p:spPr>
      </p:pic>
      <p:sp>
        <p:nvSpPr>
          <p:cNvPr id="32" name="Rectangle 31">
            <a:extLst>
              <a:ext uri="{FF2B5EF4-FFF2-40B4-BE49-F238E27FC236}">
                <a16:creationId xmlns:a16="http://schemas.microsoft.com/office/drawing/2014/main" id="{6C9E16AD-C39A-45E0-9155-60C082A8D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id="{192B5798-097F-4DBA-8057-D4A15FBE3EED}"/>
              </a:ext>
            </a:extLst>
          </p:cNvPr>
          <p:cNvSpPr>
            <a:spLocks noGrp="1"/>
          </p:cNvSpPr>
          <p:nvPr>
            <p:ph type="sldNum" sz="quarter" idx="12"/>
          </p:nvPr>
        </p:nvSpPr>
        <p:spPr>
          <a:xfrm>
            <a:off x="10352540" y="295729"/>
            <a:ext cx="838199" cy="767687"/>
          </a:xfrm>
        </p:spPr>
        <p:txBody>
          <a:bodyPr>
            <a:normAutofit/>
          </a:bodyPr>
          <a:lstStyle/>
          <a:p>
            <a:pPr>
              <a:spcAft>
                <a:spcPts val="600"/>
              </a:spcAft>
            </a:pPr>
            <a:fld id="{69E57DC2-970A-4B3E-BB1C-7A09969E49DF}" type="slidenum">
              <a:rPr lang="en-US" sz="2800" smtClean="0"/>
              <a:pPr>
                <a:spcAft>
                  <a:spcPts val="600"/>
                </a:spcAft>
              </a:pPr>
              <a:t>30</a:t>
            </a:fld>
            <a:endParaRPr lang="en-US" sz="2800" dirty="0"/>
          </a:p>
        </p:txBody>
      </p:sp>
      <p:sp>
        <p:nvSpPr>
          <p:cNvPr id="4" name="Date Placeholder 3">
            <a:extLst>
              <a:ext uri="{FF2B5EF4-FFF2-40B4-BE49-F238E27FC236}">
                <a16:creationId xmlns:a16="http://schemas.microsoft.com/office/drawing/2014/main" id="{8BB4EBE6-D1F8-4E7C-81DC-08058FA21229}"/>
              </a:ext>
            </a:extLst>
          </p:cNvPr>
          <p:cNvSpPr>
            <a:spLocks noGrp="1"/>
          </p:cNvSpPr>
          <p:nvPr>
            <p:ph type="dt" sz="half" idx="10"/>
          </p:nvPr>
        </p:nvSpPr>
        <p:spPr>
          <a:xfrm>
            <a:off x="10652760" y="6391656"/>
            <a:ext cx="990599" cy="304799"/>
          </a:xfrm>
        </p:spPr>
        <p:txBody>
          <a:bodyPr>
            <a:normAutofit/>
          </a:bodyPr>
          <a:lstStyle/>
          <a:p>
            <a:pPr>
              <a:spcAft>
                <a:spcPts val="600"/>
              </a:spcAft>
            </a:pPr>
            <a:fld id="{F67F74E3-F834-45DE-B331-D3916B520682}" type="datetime1">
              <a:rPr lang="en-US" sz="1000" smtClean="0"/>
              <a:pPr>
                <a:spcAft>
                  <a:spcPts val="600"/>
                </a:spcAft>
              </a:pPr>
              <a:t>10/24/2019</a:t>
            </a:fld>
            <a:endParaRPr lang="en-US" sz="1000" dirty="0"/>
          </a:p>
        </p:txBody>
      </p:sp>
    </p:spTree>
    <p:extLst>
      <p:ext uri="{BB962C8B-B14F-4D97-AF65-F5344CB8AC3E}">
        <p14:creationId xmlns:p14="http://schemas.microsoft.com/office/powerpoint/2010/main" val="3942623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3" name="Rectangle 12">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DE9D677A-2051-4E65-8CB7-4C92FFEC0520}"/>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Confirmation and clean-up of 2019-20 applications</a:t>
            </a:r>
          </a:p>
        </p:txBody>
      </p:sp>
      <p:sp>
        <p:nvSpPr>
          <p:cNvPr id="3" name="Content Placeholder 2">
            <a:extLst>
              <a:ext uri="{FF2B5EF4-FFF2-40B4-BE49-F238E27FC236}">
                <a16:creationId xmlns:a16="http://schemas.microsoft.com/office/drawing/2014/main" id="{3C81BCC1-5506-47C5-A990-212DCC22EDDD}"/>
              </a:ext>
            </a:extLst>
          </p:cNvPr>
          <p:cNvSpPr>
            <a:spLocks noGrp="1"/>
          </p:cNvSpPr>
          <p:nvPr>
            <p:ph idx="1"/>
          </p:nvPr>
        </p:nvSpPr>
        <p:spPr>
          <a:xfrm>
            <a:off x="5290077" y="437513"/>
            <a:ext cx="5502614" cy="5954325"/>
          </a:xfrm>
        </p:spPr>
        <p:txBody>
          <a:bodyPr anchor="ctr">
            <a:normAutofit/>
          </a:bodyPr>
          <a:lstStyle/>
          <a:p>
            <a:pPr>
              <a:lnSpc>
                <a:spcPct val="90000"/>
              </a:lnSpc>
            </a:pPr>
            <a:r>
              <a:rPr lang="en-US" sz="1700" dirty="0"/>
              <a:t>Be sure to </a:t>
            </a:r>
            <a:r>
              <a:rPr lang="en-US" sz="1700" dirty="0">
                <a:highlight>
                  <a:srgbClr val="FFFF00"/>
                </a:highlight>
              </a:rPr>
              <a:t>print and save </a:t>
            </a:r>
            <a:r>
              <a:rPr lang="en-US" sz="1700" dirty="0"/>
              <a:t>every time you submit your Enrollment Report and Balance Sheet</a:t>
            </a:r>
          </a:p>
          <a:p>
            <a:pPr>
              <a:lnSpc>
                <a:spcPct val="90000"/>
              </a:lnSpc>
            </a:pPr>
            <a:r>
              <a:rPr lang="en-US" sz="1700" dirty="0"/>
              <a:t>TE Central captures at the end of year only the final Enrollment Report and Balance Sheet</a:t>
            </a:r>
          </a:p>
          <a:p>
            <a:pPr>
              <a:lnSpc>
                <a:spcPct val="90000"/>
              </a:lnSpc>
            </a:pPr>
            <a:r>
              <a:rPr lang="en-US" sz="1700" dirty="0"/>
              <a:t>The Enrollment Report and Balance Sheet are organic</a:t>
            </a:r>
          </a:p>
          <a:p>
            <a:pPr lvl="1">
              <a:lnSpc>
                <a:spcPct val="90000"/>
              </a:lnSpc>
            </a:pPr>
            <a:r>
              <a:rPr lang="en-US" sz="1700" dirty="0"/>
              <a:t>it is difficult to track what changed without a copy of the documents submitted previously</a:t>
            </a:r>
          </a:p>
          <a:p>
            <a:pPr>
              <a:lnSpc>
                <a:spcPct val="90000"/>
              </a:lnSpc>
            </a:pPr>
            <a:r>
              <a:rPr lang="en-US" sz="1700" dirty="0"/>
              <a:t>Mark your calendar today to remind you to review your Enrollment Report at the end of first term, start of the second term, and finally after the end of your Spring term.  </a:t>
            </a:r>
          </a:p>
          <a:p>
            <a:pPr lvl="1">
              <a:lnSpc>
                <a:spcPct val="90000"/>
              </a:lnSpc>
            </a:pPr>
            <a:r>
              <a:rPr lang="en-US" sz="1700" dirty="0"/>
              <a:t>Keep a copy of each report you review</a:t>
            </a:r>
          </a:p>
          <a:p>
            <a:pPr>
              <a:lnSpc>
                <a:spcPct val="90000"/>
              </a:lnSpc>
            </a:pPr>
            <a:r>
              <a:rPr lang="en-US" sz="1700" dirty="0"/>
              <a:t>TE Central is unable to reproduce any previous current year Enrollment Report</a:t>
            </a:r>
          </a:p>
        </p:txBody>
      </p:sp>
      <p:sp>
        <p:nvSpPr>
          <p:cNvPr id="4" name="Date Placeholder 3">
            <a:extLst>
              <a:ext uri="{FF2B5EF4-FFF2-40B4-BE49-F238E27FC236}">
                <a16:creationId xmlns:a16="http://schemas.microsoft.com/office/drawing/2014/main" id="{8E703FB6-71B5-4146-8240-F92425AC9BEB}"/>
              </a:ext>
            </a:extLst>
          </p:cNvPr>
          <p:cNvSpPr>
            <a:spLocks noGrp="1"/>
          </p:cNvSpPr>
          <p:nvPr>
            <p:ph type="dt" sz="half" idx="10"/>
          </p:nvPr>
        </p:nvSpPr>
        <p:spPr>
          <a:xfrm>
            <a:off x="7980412" y="6391838"/>
            <a:ext cx="2736079" cy="304799"/>
          </a:xfrm>
        </p:spPr>
        <p:txBody>
          <a:bodyPr>
            <a:normAutofit/>
          </a:bodyPr>
          <a:lstStyle/>
          <a:p>
            <a:pPr>
              <a:spcAft>
                <a:spcPts val="600"/>
              </a:spcAft>
            </a:pPr>
            <a:fld id="{FC7F5A4E-56BF-4E34-BFA3-85459CE29004}" type="datetime1">
              <a:rPr lang="en-US" sz="1000" smtClean="0"/>
              <a:pPr>
                <a:spcAft>
                  <a:spcPts val="600"/>
                </a:spcAft>
              </a:pPr>
              <a:t>10/24/2019</a:t>
            </a:fld>
            <a:endParaRPr lang="en-US" sz="1000" dirty="0"/>
          </a:p>
        </p:txBody>
      </p:sp>
      <p:sp>
        <p:nvSpPr>
          <p:cNvPr id="5" name="Slide Number Placeholder 4">
            <a:extLst>
              <a:ext uri="{FF2B5EF4-FFF2-40B4-BE49-F238E27FC236}">
                <a16:creationId xmlns:a16="http://schemas.microsoft.com/office/drawing/2014/main" id="{8E6839B7-7835-4048-A0DD-6B1F19A913FC}"/>
              </a:ext>
            </a:extLst>
          </p:cNvPr>
          <p:cNvSpPr>
            <a:spLocks noGrp="1"/>
          </p:cNvSpPr>
          <p:nvPr>
            <p:ph type="sldNum" sz="quarter" idx="12"/>
          </p:nvPr>
        </p:nvSpPr>
        <p:spPr>
          <a:xfrm>
            <a:off x="10792691" y="6391838"/>
            <a:ext cx="838199" cy="304799"/>
          </a:xfrm>
        </p:spPr>
        <p:txBody>
          <a:bodyPr anchor="ctr">
            <a:normAutofit/>
          </a:bodyPr>
          <a:lstStyle/>
          <a:p>
            <a:pPr algn="r">
              <a:spcAft>
                <a:spcPts val="600"/>
              </a:spcAft>
            </a:pPr>
            <a:fld id="{69E57DC2-970A-4B3E-BB1C-7A09969E49DF}" type="slidenum">
              <a:rPr lang="en-US" sz="1000">
                <a:solidFill>
                  <a:schemeClr val="accent1"/>
                </a:solidFill>
              </a:rPr>
              <a:pPr algn="r">
                <a:spcAft>
                  <a:spcPts val="600"/>
                </a:spcAft>
              </a:pPr>
              <a:t>31</a:t>
            </a:fld>
            <a:endParaRPr lang="en-US" sz="1000" dirty="0">
              <a:solidFill>
                <a:schemeClr val="accent1"/>
              </a:solidFill>
            </a:endParaRPr>
          </a:p>
        </p:txBody>
      </p:sp>
    </p:spTree>
    <p:extLst>
      <p:ext uri="{BB962C8B-B14F-4D97-AF65-F5344CB8AC3E}">
        <p14:creationId xmlns:p14="http://schemas.microsoft.com/office/powerpoint/2010/main" val="3409456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82CCCE-534D-4FC6-BF2B-9BEA2F2BB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BC664B74-EEBB-416C-9D86-AE1FECC02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52000483-C30E-42A1-8569-E1DE1F55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A5ACD7E0-6D9A-4803-8B9B-D4602DC48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Rectangle 19">
            <a:extLst>
              <a:ext uri="{FF2B5EF4-FFF2-40B4-BE49-F238E27FC236}">
                <a16:creationId xmlns:a16="http://schemas.microsoft.com/office/drawing/2014/main" id="{C238E92D-87E7-4B27-AD36-0E133005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a:extLst>
              <a:ext uri="{FF2B5EF4-FFF2-40B4-BE49-F238E27FC236}">
                <a16:creationId xmlns:a16="http://schemas.microsoft.com/office/drawing/2014/main" id="{6D0B958C-B82E-4F4B-945B-6B038D655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4" name="Freeform 5">
            <a:extLst>
              <a:ext uri="{FF2B5EF4-FFF2-40B4-BE49-F238E27FC236}">
                <a16:creationId xmlns:a16="http://schemas.microsoft.com/office/drawing/2014/main" id="{E18F3B2A-BB9B-4FB6-B8A5-2A8E5DB93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E7860552-1602-425E-A99F-C567BFD186EC}"/>
              </a:ext>
            </a:extLst>
          </p:cNvPr>
          <p:cNvSpPr>
            <a:spLocks noGrp="1"/>
          </p:cNvSpPr>
          <p:nvPr>
            <p:ph type="title"/>
          </p:nvPr>
        </p:nvSpPr>
        <p:spPr>
          <a:xfrm>
            <a:off x="1154955" y="973667"/>
            <a:ext cx="2942210" cy="4833745"/>
          </a:xfrm>
        </p:spPr>
        <p:txBody>
          <a:bodyPr>
            <a:normAutofit/>
          </a:bodyPr>
          <a:lstStyle/>
          <a:p>
            <a:r>
              <a:rPr lang="en-US" sz="3600" b="1" dirty="0">
                <a:solidFill>
                  <a:srgbClr val="EBEBEB"/>
                </a:solidFill>
              </a:rPr>
              <a:t>Let’s Recap</a:t>
            </a:r>
          </a:p>
        </p:txBody>
      </p:sp>
      <p:sp>
        <p:nvSpPr>
          <p:cNvPr id="26" name="Rectangle 25">
            <a:extLst>
              <a:ext uri="{FF2B5EF4-FFF2-40B4-BE49-F238E27FC236}">
                <a16:creationId xmlns:a16="http://schemas.microsoft.com/office/drawing/2014/main" id="{C4164AEF-861B-41D1-9ED5-B81051DA7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id="{8AC24C9A-683C-4159-931B-1492CCE5A46B}"/>
              </a:ext>
            </a:extLst>
          </p:cNvPr>
          <p:cNvSpPr>
            <a:spLocks noGrp="1"/>
          </p:cNvSpPr>
          <p:nvPr>
            <p:ph type="sldNum" sz="quarter" idx="12"/>
          </p:nvPr>
        </p:nvSpPr>
        <p:spPr>
          <a:xfrm>
            <a:off x="10352540" y="295729"/>
            <a:ext cx="838199" cy="767687"/>
          </a:xfrm>
        </p:spPr>
        <p:txBody>
          <a:bodyPr>
            <a:normAutofit/>
          </a:bodyPr>
          <a:lstStyle/>
          <a:p>
            <a:pPr>
              <a:spcAft>
                <a:spcPts val="600"/>
              </a:spcAft>
            </a:pPr>
            <a:fld id="{69E57DC2-970A-4B3E-BB1C-7A09969E49DF}" type="slidenum">
              <a:rPr lang="en-US" sz="2800">
                <a:solidFill>
                  <a:srgbClr val="FFFFFF"/>
                </a:solidFill>
              </a:rPr>
              <a:pPr>
                <a:spcAft>
                  <a:spcPts val="600"/>
                </a:spcAft>
              </a:pPr>
              <a:t>32</a:t>
            </a:fld>
            <a:endParaRPr lang="en-US" sz="2800" dirty="0">
              <a:solidFill>
                <a:srgbClr val="FFFFFF"/>
              </a:solidFill>
            </a:endParaRPr>
          </a:p>
        </p:txBody>
      </p:sp>
      <p:sp>
        <p:nvSpPr>
          <p:cNvPr id="4" name="Date Placeholder 3">
            <a:extLst>
              <a:ext uri="{FF2B5EF4-FFF2-40B4-BE49-F238E27FC236}">
                <a16:creationId xmlns:a16="http://schemas.microsoft.com/office/drawing/2014/main" id="{23AD7A0A-1105-42FE-B222-649197EFED10}"/>
              </a:ext>
            </a:extLst>
          </p:cNvPr>
          <p:cNvSpPr>
            <a:spLocks noGrp="1"/>
          </p:cNvSpPr>
          <p:nvPr>
            <p:ph type="dt" sz="half" idx="10"/>
          </p:nvPr>
        </p:nvSpPr>
        <p:spPr>
          <a:xfrm>
            <a:off x="10652760" y="6391656"/>
            <a:ext cx="990599" cy="304799"/>
          </a:xfrm>
        </p:spPr>
        <p:txBody>
          <a:bodyPr>
            <a:normAutofit/>
          </a:bodyPr>
          <a:lstStyle/>
          <a:p>
            <a:pPr>
              <a:spcAft>
                <a:spcPts val="600"/>
              </a:spcAft>
            </a:pPr>
            <a:fld id="{257A910E-17F0-42F9-8399-CECAB02C6C19}" type="datetime1">
              <a:rPr lang="en-US" sz="1000" smtClean="0"/>
              <a:pPr>
                <a:spcAft>
                  <a:spcPts val="600"/>
                </a:spcAft>
              </a:pPr>
              <a:t>10/24/2019</a:t>
            </a:fld>
            <a:endParaRPr lang="en-US" sz="1000" dirty="0"/>
          </a:p>
        </p:txBody>
      </p:sp>
      <p:graphicFrame>
        <p:nvGraphicFramePr>
          <p:cNvPr id="7" name="Content Placeholder 2">
            <a:extLst>
              <a:ext uri="{FF2B5EF4-FFF2-40B4-BE49-F238E27FC236}">
                <a16:creationId xmlns:a16="http://schemas.microsoft.com/office/drawing/2014/main" id="{A5EC40D1-4EDF-4186-89C5-BC68A5077F99}"/>
              </a:ext>
            </a:extLst>
          </p:cNvPr>
          <p:cNvGraphicFramePr>
            <a:graphicFrameLocks noGrp="1"/>
          </p:cNvGraphicFramePr>
          <p:nvPr>
            <p:ph idx="1"/>
            <p:extLst>
              <p:ext uri="{D42A27DB-BD31-4B8C-83A1-F6EECF244321}">
                <p14:modId xmlns:p14="http://schemas.microsoft.com/office/powerpoint/2010/main" val="3956556644"/>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35733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43A114B-CAF8-402E-A898-DEE2C2022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Oval 27">
            <a:extLst>
              <a:ext uri="{FF2B5EF4-FFF2-40B4-BE49-F238E27FC236}">
                <a16:creationId xmlns:a16="http://schemas.microsoft.com/office/drawing/2014/main" id="{64E68BB1-DCF6-49AB-8FF1-7E68DCBCD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DA9B8539-604B-420E-BA1B-0A2E64CD7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 name="Oval 31">
            <a:extLst>
              <a:ext uri="{FF2B5EF4-FFF2-40B4-BE49-F238E27FC236}">
                <a16:creationId xmlns:a16="http://schemas.microsoft.com/office/drawing/2014/main" id="{7236CAA2-54C3-4136-B0CC-6837B14D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a:extLst>
              <a:ext uri="{FF2B5EF4-FFF2-40B4-BE49-F238E27FC236}">
                <a16:creationId xmlns:a16="http://schemas.microsoft.com/office/drawing/2014/main" id="{40F86E67-9E86-453F-92BC-648189829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36" name="Rectangle 35">
            <a:extLst>
              <a:ext uri="{FF2B5EF4-FFF2-40B4-BE49-F238E27FC236}">
                <a16:creationId xmlns:a16="http://schemas.microsoft.com/office/drawing/2014/main" id="{F73C5439-21D4-46F3-9CF4-FF1CE786F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D8F857BB-A6DE-4710-9738-82917F091840}"/>
              </a:ext>
            </a:extLst>
          </p:cNvPr>
          <p:cNvSpPr txBox="1"/>
          <p:nvPr/>
        </p:nvSpPr>
        <p:spPr>
          <a:xfrm>
            <a:off x="8382055" y="1241266"/>
            <a:ext cx="3161016" cy="315375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000" b="0" i="0" kern="1200" dirty="0">
                <a:solidFill>
                  <a:schemeClr val="bg2"/>
                </a:solidFill>
                <a:latin typeface="+mj-lt"/>
                <a:ea typeface="+mj-ea"/>
                <a:cs typeface="+mj-cs"/>
              </a:rPr>
              <a:t>Thanks and see you soon!  </a:t>
            </a:r>
          </a:p>
          <a:p>
            <a:pPr>
              <a:lnSpc>
                <a:spcPct val="90000"/>
              </a:lnSpc>
              <a:spcBef>
                <a:spcPct val="0"/>
              </a:spcBef>
              <a:spcAft>
                <a:spcPts val="600"/>
              </a:spcAft>
            </a:pPr>
            <a:r>
              <a:rPr lang="en-US" sz="3000" b="0" i="0" kern="1200" dirty="0">
                <a:solidFill>
                  <a:schemeClr val="bg2"/>
                </a:solidFill>
                <a:latin typeface="+mj-lt"/>
                <a:ea typeface="+mj-ea"/>
                <a:cs typeface="+mj-cs"/>
              </a:rPr>
              <a:t>Be sure to take a walk and enjoy all the beauty of this Fall season!  </a:t>
            </a:r>
          </a:p>
        </p:txBody>
      </p:sp>
      <p:grpSp>
        <p:nvGrpSpPr>
          <p:cNvPr id="38" name="Group 37">
            <a:extLst>
              <a:ext uri="{FF2B5EF4-FFF2-40B4-BE49-F238E27FC236}">
                <a16:creationId xmlns:a16="http://schemas.microsoft.com/office/drawing/2014/main" id="{227140B8-92FC-43F0-8CCA-F40052CE50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39" name="Rectangle 38">
              <a:extLst>
                <a:ext uri="{FF2B5EF4-FFF2-40B4-BE49-F238E27FC236}">
                  <a16:creationId xmlns:a16="http://schemas.microsoft.com/office/drawing/2014/main" id="{E14FEF32-7604-4713-A9F1-9D90A6F78B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5">
              <a:extLst>
                <a:ext uri="{FF2B5EF4-FFF2-40B4-BE49-F238E27FC236}">
                  <a16:creationId xmlns:a16="http://schemas.microsoft.com/office/drawing/2014/main" id="{95AD3905-A7DD-4026-B7FD-C203CC305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1" name="Freeform 5">
              <a:extLst>
                <a:ext uri="{FF2B5EF4-FFF2-40B4-BE49-F238E27FC236}">
                  <a16:creationId xmlns:a16="http://schemas.microsoft.com/office/drawing/2014/main" id="{467A9BDB-6572-473C-B2E5-C1AC2F7163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5" name="Slide Number Placeholder 4">
            <a:extLst>
              <a:ext uri="{FF2B5EF4-FFF2-40B4-BE49-F238E27FC236}">
                <a16:creationId xmlns:a16="http://schemas.microsoft.com/office/drawing/2014/main" id="{5F36D05D-20C2-42E6-BF06-BC98D09457D6}"/>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69E57DC2-970A-4B3E-BB1C-7A09969E49DF}" type="slidenum">
              <a:rPr lang="en-US" sz="2800" b="0" i="0" kern="1200">
                <a:solidFill>
                  <a:schemeClr val="bg1"/>
                </a:solidFill>
                <a:latin typeface="+mj-lt"/>
                <a:ea typeface="+mn-ea"/>
                <a:cs typeface="+mn-cs"/>
              </a:rPr>
              <a:pPr defTabSz="914400">
                <a:spcAft>
                  <a:spcPts val="600"/>
                </a:spcAft>
              </a:pPr>
              <a:t>33</a:t>
            </a:fld>
            <a:endParaRPr lang="en-US" sz="2800" b="0" i="0" kern="1200" dirty="0">
              <a:solidFill>
                <a:schemeClr val="bg1"/>
              </a:solidFill>
              <a:latin typeface="+mj-lt"/>
              <a:ea typeface="+mn-ea"/>
              <a:cs typeface="+mn-cs"/>
            </a:endParaRPr>
          </a:p>
        </p:txBody>
      </p:sp>
      <p:pic>
        <p:nvPicPr>
          <p:cNvPr id="3" name="Picture 2" descr="A basket full of colorful flowers&#10;&#10;Description automatically generated">
            <a:extLst>
              <a:ext uri="{FF2B5EF4-FFF2-40B4-BE49-F238E27FC236}">
                <a16:creationId xmlns:a16="http://schemas.microsoft.com/office/drawing/2014/main" id="{6D3D966C-1FF6-4BA4-AE11-1CA8690306D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109763" y="1278589"/>
            <a:ext cx="6443180" cy="4300822"/>
          </a:xfrm>
          <a:prstGeom prst="rect">
            <a:avLst/>
          </a:prstGeom>
        </p:spPr>
      </p:pic>
      <p:sp>
        <p:nvSpPr>
          <p:cNvPr id="4" name="Date Placeholder 3">
            <a:extLst>
              <a:ext uri="{FF2B5EF4-FFF2-40B4-BE49-F238E27FC236}">
                <a16:creationId xmlns:a16="http://schemas.microsoft.com/office/drawing/2014/main" id="{E3E5F0A1-F3D6-47D9-A1A5-D3000BF37DE1}"/>
              </a:ext>
            </a:extLst>
          </p:cNvPr>
          <p:cNvSpPr>
            <a:spLocks noGrp="1"/>
          </p:cNvSpPr>
          <p:nvPr>
            <p:ph type="dt" sz="half" idx="10"/>
          </p:nvPr>
        </p:nvSpPr>
        <p:spPr>
          <a:xfrm>
            <a:off x="10653104" y="6391838"/>
            <a:ext cx="990599" cy="304799"/>
          </a:xfrm>
        </p:spPr>
        <p:txBody>
          <a:bodyPr vert="horz" lIns="91440" tIns="45720" rIns="91440" bIns="45720" rtlCol="0" anchor="ctr" anchorCtr="0">
            <a:normAutofit/>
          </a:bodyPr>
          <a:lstStyle/>
          <a:p>
            <a:pPr algn="l" defTabSz="914400">
              <a:spcAft>
                <a:spcPts val="600"/>
              </a:spcAft>
            </a:pPr>
            <a:fld id="{962C01FF-E7D9-4B79-8497-EC6063D1CC15}" type="datetime1">
              <a:rPr lang="en-US" sz="1000" b="0" i="0" kern="1200">
                <a:solidFill>
                  <a:schemeClr val="accent1"/>
                </a:solidFill>
                <a:latin typeface="+mn-lt"/>
                <a:ea typeface="+mn-ea"/>
                <a:cs typeface="+mn-cs"/>
              </a:rPr>
              <a:pPr algn="l" defTabSz="914400">
                <a:spcAft>
                  <a:spcPts val="600"/>
                </a:spcAft>
              </a:pPr>
              <a:t>10/24/2019</a:t>
            </a:fld>
            <a:endParaRPr lang="en-US" sz="1000" b="0" i="0" kern="1200" dirty="0">
              <a:solidFill>
                <a:schemeClr val="accent1"/>
              </a:solidFill>
              <a:latin typeface="+mn-lt"/>
              <a:ea typeface="+mn-ea"/>
              <a:cs typeface="+mn-cs"/>
            </a:endParaRPr>
          </a:p>
        </p:txBody>
      </p:sp>
      <p:sp>
        <p:nvSpPr>
          <p:cNvPr id="11" name="Rectangle 10">
            <a:extLst>
              <a:ext uri="{FF2B5EF4-FFF2-40B4-BE49-F238E27FC236}">
                <a16:creationId xmlns:a16="http://schemas.microsoft.com/office/drawing/2014/main" id="{547338EC-4896-4063-8095-B0EEF0D457F4}"/>
              </a:ext>
            </a:extLst>
          </p:cNvPr>
          <p:cNvSpPr/>
          <p:nvPr/>
        </p:nvSpPr>
        <p:spPr>
          <a:xfrm>
            <a:off x="3267974" y="4788773"/>
            <a:ext cx="6096000" cy="369332"/>
          </a:xfrm>
          <a:prstGeom prst="rect">
            <a:avLst/>
          </a:prstGeom>
        </p:spPr>
        <p:txBody>
          <a:bodyPr>
            <a:spAutoFit/>
          </a:bodyPr>
          <a:lstStyle/>
          <a:p>
            <a:endParaRPr lang="en-US" dirty="0"/>
          </a:p>
        </p:txBody>
      </p:sp>
      <p:sp>
        <p:nvSpPr>
          <p:cNvPr id="12" name="Rectangle 11">
            <a:extLst>
              <a:ext uri="{FF2B5EF4-FFF2-40B4-BE49-F238E27FC236}">
                <a16:creationId xmlns:a16="http://schemas.microsoft.com/office/drawing/2014/main" id="{02FF02A4-D0B0-41AD-B4B1-B9F3F103BAB9}"/>
              </a:ext>
            </a:extLst>
          </p:cNvPr>
          <p:cNvSpPr/>
          <p:nvPr/>
        </p:nvSpPr>
        <p:spPr>
          <a:xfrm>
            <a:off x="1771291" y="3915261"/>
            <a:ext cx="9089366" cy="369332"/>
          </a:xfrm>
          <a:prstGeom prst="rect">
            <a:avLst/>
          </a:prstGeom>
        </p:spPr>
        <p:txBody>
          <a:bodyPr wrap="square">
            <a:spAutoFit/>
          </a:bodyPr>
          <a:lstStyle/>
          <a:p>
            <a:pPr algn="ctr"/>
            <a:endParaRPr lang="en-US" dirty="0"/>
          </a:p>
        </p:txBody>
      </p:sp>
    </p:spTree>
    <p:extLst>
      <p:ext uri="{BB962C8B-B14F-4D97-AF65-F5344CB8AC3E}">
        <p14:creationId xmlns:p14="http://schemas.microsoft.com/office/powerpoint/2010/main" val="3307899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3474BD5-5CDD-4624-B265-461D5D2FA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6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89C082B5-9FB8-47CC-AE81-E993CEC17D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5" name="Rectangle 14">
              <a:extLst>
                <a:ext uri="{FF2B5EF4-FFF2-40B4-BE49-F238E27FC236}">
                  <a16:creationId xmlns:a16="http://schemas.microsoft.com/office/drawing/2014/main" id="{49775A48-EE8C-4715-94E0-D6CC9F99AA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id="{DA7DF42E-92EA-43F7-B3B1-AF3704E37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19381BF3-00FA-475A-AF22-25E832179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9327A924-89E3-4A90-B5A4-93D47D66C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3FEF908F-83B8-4DD0-8A1B-F1F735BE92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id="{9C3956E1-F253-4F36-84D5-22D5373F0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1" name="Freeform 5">
              <a:extLst>
                <a:ext uri="{FF2B5EF4-FFF2-40B4-BE49-F238E27FC236}">
                  <a16:creationId xmlns:a16="http://schemas.microsoft.com/office/drawing/2014/main" id="{68E0CC82-48EE-47B3-8BF4-8C58CF31CE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3" name="Rectangle 22">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Title 5">
            <a:extLst>
              <a:ext uri="{FF2B5EF4-FFF2-40B4-BE49-F238E27FC236}">
                <a16:creationId xmlns:a16="http://schemas.microsoft.com/office/drawing/2014/main" id="{C53CC365-2EFD-4424-BB4A-F812A1152C0B}"/>
              </a:ext>
            </a:extLst>
          </p:cNvPr>
          <p:cNvSpPr>
            <a:spLocks noGrp="1"/>
          </p:cNvSpPr>
          <p:nvPr>
            <p:ph type="ctrTitle"/>
          </p:nvPr>
        </p:nvSpPr>
        <p:spPr>
          <a:xfrm>
            <a:off x="1683171" y="1143000"/>
            <a:ext cx="8825658" cy="3389217"/>
          </a:xfrm>
        </p:spPr>
        <p:txBody>
          <a:bodyPr anchor="ctr">
            <a:normAutofit/>
          </a:bodyPr>
          <a:lstStyle/>
          <a:p>
            <a:pPr algn="ctr"/>
            <a:r>
              <a:rPr lang="en-US" sz="6600" dirty="0">
                <a:solidFill>
                  <a:srgbClr val="FFFFFF"/>
                </a:solidFill>
              </a:rPr>
              <a:t>Thank you for all you do to promote higher education</a:t>
            </a:r>
          </a:p>
        </p:txBody>
      </p:sp>
      <p:sp>
        <p:nvSpPr>
          <p:cNvPr id="7" name="Subtitle 6">
            <a:extLst>
              <a:ext uri="{FF2B5EF4-FFF2-40B4-BE49-F238E27FC236}">
                <a16:creationId xmlns:a16="http://schemas.microsoft.com/office/drawing/2014/main" id="{D5197965-BD44-4CB5-965E-BBBE3F0668F2}"/>
              </a:ext>
            </a:extLst>
          </p:cNvPr>
          <p:cNvSpPr>
            <a:spLocks noGrp="1"/>
          </p:cNvSpPr>
          <p:nvPr>
            <p:ph type="subTitle" idx="1"/>
          </p:nvPr>
        </p:nvSpPr>
        <p:spPr>
          <a:xfrm>
            <a:off x="1683171" y="5240851"/>
            <a:ext cx="8825658" cy="828932"/>
          </a:xfrm>
        </p:spPr>
        <p:txBody>
          <a:bodyPr>
            <a:normAutofit/>
          </a:bodyPr>
          <a:lstStyle/>
          <a:p>
            <a:pPr algn="ctr"/>
            <a:r>
              <a:rPr lang="en-US" sz="2400" dirty="0">
                <a:solidFill>
                  <a:schemeClr val="tx2"/>
                </a:solidFill>
              </a:rPr>
              <a:t>Questions – please contact Janet at 402.418.1081 or by email at jdodson@Tuitionexchange.org</a:t>
            </a:r>
          </a:p>
        </p:txBody>
      </p:sp>
      <p:sp>
        <p:nvSpPr>
          <p:cNvPr id="5" name="Slide Number Placeholder 4">
            <a:extLst>
              <a:ext uri="{FF2B5EF4-FFF2-40B4-BE49-F238E27FC236}">
                <a16:creationId xmlns:a16="http://schemas.microsoft.com/office/drawing/2014/main" id="{9B1FC878-4D95-4E40-9B2E-ACEAF7D7396B}"/>
              </a:ext>
            </a:extLst>
          </p:cNvPr>
          <p:cNvSpPr>
            <a:spLocks noGrp="1"/>
          </p:cNvSpPr>
          <p:nvPr>
            <p:ph type="sldNum" sz="quarter" idx="12"/>
          </p:nvPr>
        </p:nvSpPr>
        <p:spPr>
          <a:xfrm>
            <a:off x="10351008" y="292608"/>
            <a:ext cx="838199" cy="767687"/>
          </a:xfrm>
        </p:spPr>
        <p:txBody>
          <a:bodyPr>
            <a:normAutofit/>
          </a:bodyPr>
          <a:lstStyle/>
          <a:p>
            <a:pPr>
              <a:spcAft>
                <a:spcPts val="600"/>
              </a:spcAft>
            </a:pPr>
            <a:fld id="{69E57DC2-970A-4B3E-BB1C-7A09969E49DF}" type="slidenum">
              <a:rPr lang="en-US" sz="2800">
                <a:solidFill>
                  <a:srgbClr val="FFFFFF"/>
                </a:solidFill>
              </a:rPr>
              <a:pPr>
                <a:spcAft>
                  <a:spcPts val="600"/>
                </a:spcAft>
              </a:pPr>
              <a:t>34</a:t>
            </a:fld>
            <a:endParaRPr lang="en-US" sz="2800" dirty="0">
              <a:solidFill>
                <a:srgbClr val="FFFFFF"/>
              </a:solidFill>
            </a:endParaRPr>
          </a:p>
        </p:txBody>
      </p:sp>
      <p:sp>
        <p:nvSpPr>
          <p:cNvPr id="4" name="Date Placeholder 3">
            <a:extLst>
              <a:ext uri="{FF2B5EF4-FFF2-40B4-BE49-F238E27FC236}">
                <a16:creationId xmlns:a16="http://schemas.microsoft.com/office/drawing/2014/main" id="{E939D6C3-1FAC-4459-8F83-EA9E3084613B}"/>
              </a:ext>
            </a:extLst>
          </p:cNvPr>
          <p:cNvSpPr>
            <a:spLocks noGrp="1"/>
          </p:cNvSpPr>
          <p:nvPr>
            <p:ph type="dt" sz="half" idx="10"/>
          </p:nvPr>
        </p:nvSpPr>
        <p:spPr>
          <a:xfrm>
            <a:off x="8478039" y="6391838"/>
            <a:ext cx="3152852" cy="304799"/>
          </a:xfrm>
        </p:spPr>
        <p:txBody>
          <a:bodyPr anchor="ctr">
            <a:normAutofit/>
          </a:bodyPr>
          <a:lstStyle/>
          <a:p>
            <a:pPr algn="r">
              <a:spcAft>
                <a:spcPts val="600"/>
              </a:spcAft>
            </a:pPr>
            <a:fld id="{1B36156B-96BE-4DAA-B5B4-D482A37AEE18}" type="datetime1">
              <a:rPr lang="en-US" sz="1000">
                <a:solidFill>
                  <a:srgbClr val="B31166"/>
                </a:solidFill>
              </a:rPr>
              <a:pPr algn="r">
                <a:spcAft>
                  <a:spcPts val="600"/>
                </a:spcAft>
              </a:pPr>
              <a:t>10/24/2019</a:t>
            </a:fld>
            <a:endParaRPr lang="en-US" sz="1000" dirty="0">
              <a:solidFill>
                <a:srgbClr val="B31166"/>
              </a:solidFill>
            </a:endParaRPr>
          </a:p>
        </p:txBody>
      </p:sp>
    </p:spTree>
    <p:extLst>
      <p:ext uri="{BB962C8B-B14F-4D97-AF65-F5344CB8AC3E}">
        <p14:creationId xmlns:p14="http://schemas.microsoft.com/office/powerpoint/2010/main" val="152174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B11A7077-9FBC-4E30-A9DC-E7539334D523}"/>
              </a:ext>
            </a:extLst>
          </p:cNvPr>
          <p:cNvSpPr>
            <a:spLocks noGrp="1"/>
          </p:cNvSpPr>
          <p:nvPr>
            <p:ph type="title"/>
          </p:nvPr>
        </p:nvSpPr>
        <p:spPr>
          <a:xfrm>
            <a:off x="1000372" y="1209957"/>
            <a:ext cx="3034580" cy="4438087"/>
          </a:xfrm>
        </p:spPr>
        <p:txBody>
          <a:bodyPr anchor="ctr">
            <a:normAutofit/>
          </a:bodyPr>
          <a:lstStyle/>
          <a:p>
            <a:pPr algn="r"/>
            <a:r>
              <a:rPr lang="en-US" sz="3200" dirty="0">
                <a:solidFill>
                  <a:schemeClr val="tx1"/>
                </a:solidFill>
              </a:rPr>
              <a:t>Blunders and Bloopers</a:t>
            </a:r>
          </a:p>
        </p:txBody>
      </p:sp>
      <p:sp>
        <p:nvSpPr>
          <p:cNvPr id="3" name="Content Placeholder 2">
            <a:extLst>
              <a:ext uri="{FF2B5EF4-FFF2-40B4-BE49-F238E27FC236}">
                <a16:creationId xmlns:a16="http://schemas.microsoft.com/office/drawing/2014/main" id="{33190034-7803-475C-9FD0-061A4E51FEEB}"/>
              </a:ext>
            </a:extLst>
          </p:cNvPr>
          <p:cNvSpPr>
            <a:spLocks noGrp="1"/>
          </p:cNvSpPr>
          <p:nvPr>
            <p:ph idx="1"/>
          </p:nvPr>
        </p:nvSpPr>
        <p:spPr>
          <a:xfrm>
            <a:off x="4678424" y="1059025"/>
            <a:ext cx="5302189" cy="4739950"/>
          </a:xfrm>
        </p:spPr>
        <p:txBody>
          <a:bodyPr anchor="ctr">
            <a:normAutofit lnSpcReduction="10000"/>
          </a:bodyPr>
          <a:lstStyle/>
          <a:p>
            <a:pPr>
              <a:lnSpc>
                <a:spcPct val="90000"/>
              </a:lnSpc>
            </a:pPr>
            <a:r>
              <a:rPr lang="en-US" sz="1500" dirty="0">
                <a:solidFill>
                  <a:schemeClr val="tx1"/>
                </a:solidFill>
              </a:rPr>
              <a:t>Parent conversations</a:t>
            </a:r>
          </a:p>
          <a:p>
            <a:pPr lvl="1">
              <a:lnSpc>
                <a:spcPct val="90000"/>
              </a:lnSpc>
            </a:pPr>
            <a:r>
              <a:rPr lang="en-US" sz="1500" dirty="0">
                <a:solidFill>
                  <a:schemeClr val="tx1"/>
                </a:solidFill>
              </a:rPr>
              <a:t>I work at The School of Janet and my wife will be using my TE benefit – how does this work?</a:t>
            </a:r>
          </a:p>
          <a:p>
            <a:pPr lvl="1">
              <a:lnSpc>
                <a:spcPct val="90000"/>
              </a:lnSpc>
            </a:pPr>
            <a:r>
              <a:rPr lang="en-US" sz="1500" dirty="0">
                <a:solidFill>
                  <a:schemeClr val="tx1"/>
                </a:solidFill>
              </a:rPr>
              <a:t>My dependent is enrolled at The School of Janet – where is the rest of my $37,000 benefit payment?</a:t>
            </a:r>
          </a:p>
          <a:p>
            <a:pPr lvl="1">
              <a:lnSpc>
                <a:spcPct val="90000"/>
              </a:lnSpc>
            </a:pPr>
            <a:r>
              <a:rPr lang="en-US" sz="1500" dirty="0">
                <a:solidFill>
                  <a:schemeClr val="tx1"/>
                </a:solidFill>
              </a:rPr>
              <a:t>My TELO is new – I don’t trust her information.  What are the guidelines, so I know how to get the best bang for my TE benefit?</a:t>
            </a:r>
          </a:p>
          <a:p>
            <a:pPr lvl="1">
              <a:lnSpc>
                <a:spcPct val="90000"/>
              </a:lnSpc>
            </a:pPr>
            <a:r>
              <a:rPr lang="en-US" sz="1500" dirty="0">
                <a:solidFill>
                  <a:schemeClr val="tx1"/>
                </a:solidFill>
              </a:rPr>
              <a:t>I completed the EZ app, but I don’t remember the names of the schools selected.  Please send me the application so I can make sure I did it right.</a:t>
            </a:r>
          </a:p>
          <a:p>
            <a:pPr lvl="1">
              <a:lnSpc>
                <a:spcPct val="90000"/>
              </a:lnSpc>
            </a:pPr>
            <a:r>
              <a:rPr lang="en-US" sz="1500" dirty="0">
                <a:solidFill>
                  <a:schemeClr val="tx1"/>
                </a:solidFill>
              </a:rPr>
              <a:t>How come I won’t know about my dependent’s award until April?  I applied in August.</a:t>
            </a:r>
          </a:p>
          <a:p>
            <a:pPr lvl="1">
              <a:lnSpc>
                <a:spcPct val="90000"/>
              </a:lnSpc>
            </a:pPr>
            <a:r>
              <a:rPr lang="en-US" sz="1500" dirty="0">
                <a:solidFill>
                  <a:schemeClr val="tx1"/>
                </a:solidFill>
              </a:rPr>
              <a:t>Why isn’t my dependent’s TE award the full tuition amount?  I was told by my TELO, and I trust her, that I would get full tuition.  </a:t>
            </a:r>
          </a:p>
        </p:txBody>
      </p:sp>
      <p:sp>
        <p:nvSpPr>
          <p:cNvPr id="4" name="Date Placeholder 3">
            <a:extLst>
              <a:ext uri="{FF2B5EF4-FFF2-40B4-BE49-F238E27FC236}">
                <a16:creationId xmlns:a16="http://schemas.microsoft.com/office/drawing/2014/main" id="{D299AE30-77D2-40C2-BCF5-F01369D728C6}"/>
              </a:ext>
            </a:extLst>
          </p:cNvPr>
          <p:cNvSpPr>
            <a:spLocks noGrp="1"/>
          </p:cNvSpPr>
          <p:nvPr>
            <p:ph type="dt" sz="half" idx="10"/>
          </p:nvPr>
        </p:nvSpPr>
        <p:spPr>
          <a:xfrm rot="5400000">
            <a:off x="9629271" y="2819140"/>
            <a:ext cx="3188485" cy="304799"/>
          </a:xfrm>
        </p:spPr>
        <p:txBody>
          <a:bodyPr anchor="t">
            <a:normAutofit/>
          </a:bodyPr>
          <a:lstStyle/>
          <a:p>
            <a:pPr algn="l">
              <a:spcAft>
                <a:spcPts val="600"/>
              </a:spcAft>
            </a:pPr>
            <a:fld id="{D0BE2070-36BE-44F1-8A67-EAC440B9E724}" type="datetime1">
              <a:rPr lang="en-US" sz="1000">
                <a:solidFill>
                  <a:srgbClr val="FFFFFF"/>
                </a:solidFill>
              </a:rPr>
              <a:pPr algn="l">
                <a:spcAft>
                  <a:spcPts val="600"/>
                </a:spcAft>
              </a:pPr>
              <a:t>10/24/2019</a:t>
            </a:fld>
            <a:endParaRPr lang="en-US" sz="1000" dirty="0">
              <a:solidFill>
                <a:srgbClr val="FFFFFF"/>
              </a:solidFill>
            </a:endParaRPr>
          </a:p>
        </p:txBody>
      </p:sp>
      <p:sp>
        <p:nvSpPr>
          <p:cNvPr id="5" name="Slide Number Placeholder 4">
            <a:extLst>
              <a:ext uri="{FF2B5EF4-FFF2-40B4-BE49-F238E27FC236}">
                <a16:creationId xmlns:a16="http://schemas.microsoft.com/office/drawing/2014/main" id="{5D9E7AEE-A126-48C7-8FFC-C061040CD78D}"/>
              </a:ext>
            </a:extLst>
          </p:cNvPr>
          <p:cNvSpPr>
            <a:spLocks noGrp="1"/>
          </p:cNvSpPr>
          <p:nvPr>
            <p:ph type="sldNum" sz="quarter" idx="12"/>
          </p:nvPr>
        </p:nvSpPr>
        <p:spPr>
          <a:xfrm>
            <a:off x="11017538" y="610622"/>
            <a:ext cx="685802" cy="766675"/>
          </a:xfrm>
        </p:spPr>
        <p:txBody>
          <a:bodyPr anchor="ctr">
            <a:normAutofit/>
          </a:bodyPr>
          <a:lstStyle/>
          <a:p>
            <a:pPr>
              <a:spcAft>
                <a:spcPts val="600"/>
              </a:spcAft>
            </a:pPr>
            <a:fld id="{69E57DC2-970A-4B3E-BB1C-7A09969E49DF}" type="slidenum">
              <a:rPr lang="en-US" sz="2000">
                <a:solidFill>
                  <a:srgbClr val="FFFFFF"/>
                </a:solidFill>
              </a:rPr>
              <a:pPr>
                <a:spcAft>
                  <a:spcPts val="600"/>
                </a:spcAft>
              </a:pPr>
              <a:t>4</a:t>
            </a:fld>
            <a:endParaRPr lang="en-US" sz="2000" dirty="0">
              <a:solidFill>
                <a:srgbClr val="FFFFFF"/>
              </a:solidFill>
            </a:endParaRPr>
          </a:p>
        </p:txBody>
      </p:sp>
      <p:cxnSp>
        <p:nvCxnSpPr>
          <p:cNvPr id="18" name="Straight Connector 17">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7661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85CD092A-8A9F-4CB8-872B-B3AA4F7A1F8C}"/>
              </a:ext>
            </a:extLst>
          </p:cNvPr>
          <p:cNvSpPr>
            <a:spLocks noGrp="1"/>
          </p:cNvSpPr>
          <p:nvPr>
            <p:ph type="title"/>
          </p:nvPr>
        </p:nvSpPr>
        <p:spPr>
          <a:xfrm>
            <a:off x="1000372" y="1209957"/>
            <a:ext cx="3034580" cy="4438087"/>
          </a:xfrm>
        </p:spPr>
        <p:txBody>
          <a:bodyPr anchor="ctr">
            <a:normAutofit/>
          </a:bodyPr>
          <a:lstStyle/>
          <a:p>
            <a:pPr algn="r"/>
            <a:r>
              <a:rPr lang="en-US" sz="3200" dirty="0">
                <a:solidFill>
                  <a:schemeClr val="tx1"/>
                </a:solidFill>
              </a:rPr>
              <a:t>Blunders and Bloopers</a:t>
            </a:r>
          </a:p>
        </p:txBody>
      </p:sp>
      <p:sp>
        <p:nvSpPr>
          <p:cNvPr id="3" name="Content Placeholder 2">
            <a:extLst>
              <a:ext uri="{FF2B5EF4-FFF2-40B4-BE49-F238E27FC236}">
                <a16:creationId xmlns:a16="http://schemas.microsoft.com/office/drawing/2014/main" id="{B248F99F-6C63-49CA-AC1B-C26CFD901EAD}"/>
              </a:ext>
            </a:extLst>
          </p:cNvPr>
          <p:cNvSpPr>
            <a:spLocks noGrp="1"/>
          </p:cNvSpPr>
          <p:nvPr>
            <p:ph idx="1"/>
          </p:nvPr>
        </p:nvSpPr>
        <p:spPr>
          <a:xfrm>
            <a:off x="4678424" y="1059025"/>
            <a:ext cx="5302189" cy="4739950"/>
          </a:xfrm>
        </p:spPr>
        <p:txBody>
          <a:bodyPr anchor="ctr">
            <a:normAutofit/>
          </a:bodyPr>
          <a:lstStyle/>
          <a:p>
            <a:pPr>
              <a:lnSpc>
                <a:spcPct val="90000"/>
              </a:lnSpc>
            </a:pPr>
            <a:r>
              <a:rPr lang="en-US" dirty="0">
                <a:solidFill>
                  <a:schemeClr val="tx1"/>
                </a:solidFill>
              </a:rPr>
              <a:t>Parent conversations continued</a:t>
            </a:r>
          </a:p>
          <a:p>
            <a:pPr lvl="1">
              <a:lnSpc>
                <a:spcPct val="90000"/>
              </a:lnSpc>
            </a:pPr>
            <a:r>
              <a:rPr lang="en-US" dirty="0">
                <a:solidFill>
                  <a:schemeClr val="tx1"/>
                </a:solidFill>
              </a:rPr>
              <a:t>I work at the School of Janet and my spouse works at the School of Bob.  We will complete applications at each school so that my dependent’s application is twice as likely to be selected.</a:t>
            </a:r>
          </a:p>
          <a:p>
            <a:pPr lvl="1">
              <a:lnSpc>
                <a:spcPct val="90000"/>
              </a:lnSpc>
            </a:pPr>
            <a:r>
              <a:rPr lang="en-US" dirty="0">
                <a:solidFill>
                  <a:schemeClr val="tx1"/>
                </a:solidFill>
              </a:rPr>
              <a:t>What is this balance thing.  TE is a benefit – I don’t care if my school is out of balance.  That is not my problem!</a:t>
            </a:r>
          </a:p>
          <a:p>
            <a:pPr lvl="1">
              <a:lnSpc>
                <a:spcPct val="90000"/>
              </a:lnSpc>
            </a:pPr>
            <a:r>
              <a:rPr lang="en-US" dirty="0">
                <a:solidFill>
                  <a:schemeClr val="tx1"/>
                </a:solidFill>
              </a:rPr>
              <a:t>I completed the EZ app but my school can’t find it.  Where is it?</a:t>
            </a:r>
          </a:p>
          <a:p>
            <a:pPr lvl="1">
              <a:lnSpc>
                <a:spcPct val="90000"/>
              </a:lnSpc>
            </a:pPr>
            <a:r>
              <a:rPr lang="en-US" dirty="0">
                <a:solidFill>
                  <a:schemeClr val="tx1"/>
                </a:solidFill>
              </a:rPr>
              <a:t>My student’s app status doesn’t show.  Why doesn’t your system tell me what I need to know?</a:t>
            </a:r>
          </a:p>
          <a:p>
            <a:pPr lvl="1">
              <a:lnSpc>
                <a:spcPct val="90000"/>
              </a:lnSpc>
            </a:pPr>
            <a:r>
              <a:rPr lang="en-US" dirty="0">
                <a:solidFill>
                  <a:schemeClr val="tx1"/>
                </a:solidFill>
              </a:rPr>
              <a:t>My dependent only received denial notices.  What happened to the promise of TE?  My export school told me I was eligible.</a:t>
            </a:r>
          </a:p>
          <a:p>
            <a:pPr lvl="1">
              <a:lnSpc>
                <a:spcPct val="90000"/>
              </a:lnSpc>
            </a:pPr>
            <a:endParaRPr lang="en-US" dirty="0">
              <a:solidFill>
                <a:schemeClr val="tx1"/>
              </a:solidFill>
            </a:endParaRPr>
          </a:p>
          <a:p>
            <a:pPr lvl="1">
              <a:lnSpc>
                <a:spcPct val="90000"/>
              </a:lnSpc>
            </a:pPr>
            <a:endParaRPr lang="en-US" dirty="0">
              <a:solidFill>
                <a:schemeClr val="tx1"/>
              </a:solidFill>
            </a:endParaRPr>
          </a:p>
        </p:txBody>
      </p:sp>
      <p:sp>
        <p:nvSpPr>
          <p:cNvPr id="4" name="Date Placeholder 3">
            <a:extLst>
              <a:ext uri="{FF2B5EF4-FFF2-40B4-BE49-F238E27FC236}">
                <a16:creationId xmlns:a16="http://schemas.microsoft.com/office/drawing/2014/main" id="{1B5F241E-3AE5-473E-B032-C2739F1EB820}"/>
              </a:ext>
            </a:extLst>
          </p:cNvPr>
          <p:cNvSpPr>
            <a:spLocks noGrp="1"/>
          </p:cNvSpPr>
          <p:nvPr>
            <p:ph type="dt" sz="half" idx="10"/>
          </p:nvPr>
        </p:nvSpPr>
        <p:spPr>
          <a:xfrm rot="5400000">
            <a:off x="9629271" y="2819140"/>
            <a:ext cx="3188485" cy="304799"/>
          </a:xfrm>
        </p:spPr>
        <p:txBody>
          <a:bodyPr anchor="t">
            <a:normAutofit/>
          </a:bodyPr>
          <a:lstStyle/>
          <a:p>
            <a:pPr algn="l">
              <a:spcAft>
                <a:spcPts val="600"/>
              </a:spcAft>
            </a:pPr>
            <a:fld id="{3D22BDCD-608A-4B39-98B9-DB5331BDFC66}" type="datetime1">
              <a:rPr lang="en-US" sz="1000">
                <a:solidFill>
                  <a:srgbClr val="FFFFFF"/>
                </a:solidFill>
              </a:rPr>
              <a:pPr algn="l">
                <a:spcAft>
                  <a:spcPts val="600"/>
                </a:spcAft>
              </a:pPr>
              <a:t>10/24/2019</a:t>
            </a:fld>
            <a:endParaRPr lang="en-US" sz="1000" dirty="0">
              <a:solidFill>
                <a:srgbClr val="FFFFFF"/>
              </a:solidFill>
            </a:endParaRPr>
          </a:p>
        </p:txBody>
      </p:sp>
      <p:sp>
        <p:nvSpPr>
          <p:cNvPr id="5" name="Slide Number Placeholder 4">
            <a:extLst>
              <a:ext uri="{FF2B5EF4-FFF2-40B4-BE49-F238E27FC236}">
                <a16:creationId xmlns:a16="http://schemas.microsoft.com/office/drawing/2014/main" id="{8E5FAC73-FD77-456F-A256-A622C9DA99A8}"/>
              </a:ext>
            </a:extLst>
          </p:cNvPr>
          <p:cNvSpPr>
            <a:spLocks noGrp="1"/>
          </p:cNvSpPr>
          <p:nvPr>
            <p:ph type="sldNum" sz="quarter" idx="12"/>
          </p:nvPr>
        </p:nvSpPr>
        <p:spPr>
          <a:xfrm>
            <a:off x="11017538" y="610622"/>
            <a:ext cx="685802" cy="766675"/>
          </a:xfrm>
        </p:spPr>
        <p:txBody>
          <a:bodyPr anchor="ctr">
            <a:normAutofit/>
          </a:bodyPr>
          <a:lstStyle/>
          <a:p>
            <a:pPr>
              <a:spcAft>
                <a:spcPts val="600"/>
              </a:spcAft>
            </a:pPr>
            <a:fld id="{69E57DC2-970A-4B3E-BB1C-7A09969E49DF}" type="slidenum">
              <a:rPr lang="en-US" sz="2000">
                <a:solidFill>
                  <a:srgbClr val="FFFFFF"/>
                </a:solidFill>
              </a:rPr>
              <a:pPr>
                <a:spcAft>
                  <a:spcPts val="600"/>
                </a:spcAft>
              </a:pPr>
              <a:t>5</a:t>
            </a:fld>
            <a:endParaRPr lang="en-US" sz="2000" dirty="0">
              <a:solidFill>
                <a:srgbClr val="FFFFFF"/>
              </a:solidFill>
            </a:endParaRPr>
          </a:p>
        </p:txBody>
      </p:sp>
      <p:cxnSp>
        <p:nvCxnSpPr>
          <p:cNvPr id="18" name="Straight Connector 17">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934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A17F74C6-A2B7-4688-9CFD-A4E5800057DD}"/>
              </a:ext>
            </a:extLst>
          </p:cNvPr>
          <p:cNvSpPr>
            <a:spLocks noGrp="1"/>
          </p:cNvSpPr>
          <p:nvPr>
            <p:ph type="title"/>
          </p:nvPr>
        </p:nvSpPr>
        <p:spPr>
          <a:xfrm>
            <a:off x="1000372" y="1209957"/>
            <a:ext cx="3034580" cy="4438087"/>
          </a:xfrm>
        </p:spPr>
        <p:txBody>
          <a:bodyPr anchor="ctr">
            <a:normAutofit/>
          </a:bodyPr>
          <a:lstStyle/>
          <a:p>
            <a:pPr algn="r"/>
            <a:r>
              <a:rPr lang="en-US" sz="3200" dirty="0">
                <a:solidFill>
                  <a:schemeClr val="tx1"/>
                </a:solidFill>
              </a:rPr>
              <a:t>Blunders and Bloopers</a:t>
            </a:r>
          </a:p>
        </p:txBody>
      </p:sp>
      <p:sp>
        <p:nvSpPr>
          <p:cNvPr id="3" name="Content Placeholder 2">
            <a:extLst>
              <a:ext uri="{FF2B5EF4-FFF2-40B4-BE49-F238E27FC236}">
                <a16:creationId xmlns:a16="http://schemas.microsoft.com/office/drawing/2014/main" id="{7AEE44F0-22CC-4B1B-A04B-C94B3445F12B}"/>
              </a:ext>
            </a:extLst>
          </p:cNvPr>
          <p:cNvSpPr>
            <a:spLocks noGrp="1"/>
          </p:cNvSpPr>
          <p:nvPr>
            <p:ph idx="1"/>
          </p:nvPr>
        </p:nvSpPr>
        <p:spPr>
          <a:xfrm>
            <a:off x="4678424" y="1059025"/>
            <a:ext cx="5302189" cy="4739950"/>
          </a:xfrm>
        </p:spPr>
        <p:txBody>
          <a:bodyPr anchor="ctr">
            <a:normAutofit fontScale="92500" lnSpcReduction="10000"/>
          </a:bodyPr>
          <a:lstStyle/>
          <a:p>
            <a:pPr>
              <a:lnSpc>
                <a:spcPct val="90000"/>
              </a:lnSpc>
            </a:pPr>
            <a:r>
              <a:rPr lang="en-US" sz="1700" dirty="0">
                <a:solidFill>
                  <a:schemeClr val="tx1"/>
                </a:solidFill>
              </a:rPr>
              <a:t>School questions and emails</a:t>
            </a:r>
          </a:p>
          <a:p>
            <a:pPr lvl="1">
              <a:lnSpc>
                <a:spcPct val="90000"/>
              </a:lnSpc>
            </a:pPr>
            <a:r>
              <a:rPr lang="en-US" sz="1700" dirty="0">
                <a:solidFill>
                  <a:schemeClr val="tx1"/>
                </a:solidFill>
              </a:rPr>
              <a:t>I don’t see Janet’s application.  Her mother told me she submitted it last night.</a:t>
            </a:r>
          </a:p>
          <a:p>
            <a:pPr lvl="1">
              <a:lnSpc>
                <a:spcPct val="90000"/>
              </a:lnSpc>
            </a:pPr>
            <a:r>
              <a:rPr lang="en-US" sz="1700" dirty="0">
                <a:solidFill>
                  <a:schemeClr val="tx1"/>
                </a:solidFill>
              </a:rPr>
              <a:t>Janet’s mother calls me every day asking when the TE IMPORT applications will be approved.  What is the timeline?</a:t>
            </a:r>
          </a:p>
          <a:p>
            <a:pPr lvl="1">
              <a:lnSpc>
                <a:spcPct val="90000"/>
              </a:lnSpc>
            </a:pPr>
            <a:r>
              <a:rPr lang="en-US" sz="1700" dirty="0">
                <a:solidFill>
                  <a:schemeClr val="tx1"/>
                </a:solidFill>
              </a:rPr>
              <a:t>Janet’s mother received an email informing her the EZ app was denied.  What gives, I didn’t even approve it.</a:t>
            </a:r>
          </a:p>
          <a:p>
            <a:pPr lvl="1">
              <a:lnSpc>
                <a:spcPct val="90000"/>
              </a:lnSpc>
            </a:pPr>
            <a:r>
              <a:rPr lang="en-US" sz="1700" dirty="0">
                <a:solidFill>
                  <a:schemeClr val="tx1"/>
                </a:solidFill>
              </a:rPr>
              <a:t>I am the EXPORT TELO and somebody else on my campus is approving application without my knowledge.  How is this happening?</a:t>
            </a:r>
          </a:p>
          <a:p>
            <a:pPr lvl="1">
              <a:lnSpc>
                <a:spcPct val="90000"/>
              </a:lnSpc>
            </a:pPr>
            <a:r>
              <a:rPr lang="en-US" sz="1700" dirty="0">
                <a:solidFill>
                  <a:schemeClr val="tx1"/>
                </a:solidFill>
              </a:rPr>
              <a:t>Janet’s mom entered her birthdate and email address on the EZ app.  But she doesn’t remember which email she entered.  Can you tell me what email was entered?</a:t>
            </a:r>
          </a:p>
          <a:p>
            <a:pPr lvl="1">
              <a:lnSpc>
                <a:spcPct val="90000"/>
              </a:lnSpc>
            </a:pPr>
            <a:r>
              <a:rPr lang="en-US" sz="1700" dirty="0">
                <a:solidFill>
                  <a:schemeClr val="tx1"/>
                </a:solidFill>
              </a:rPr>
              <a:t>I don’t want to use the EZ app.  How do I turn the EZ app function off for my school?</a:t>
            </a:r>
          </a:p>
          <a:p>
            <a:pPr lvl="1">
              <a:lnSpc>
                <a:spcPct val="90000"/>
              </a:lnSpc>
            </a:pPr>
            <a:endParaRPr lang="en-US" sz="1700" dirty="0">
              <a:solidFill>
                <a:schemeClr val="tx1"/>
              </a:solidFill>
            </a:endParaRPr>
          </a:p>
          <a:p>
            <a:pPr lvl="1">
              <a:lnSpc>
                <a:spcPct val="90000"/>
              </a:lnSpc>
            </a:pPr>
            <a:endParaRPr lang="en-US" sz="1700" dirty="0">
              <a:solidFill>
                <a:schemeClr val="tx1"/>
              </a:solidFill>
            </a:endParaRPr>
          </a:p>
        </p:txBody>
      </p:sp>
      <p:sp>
        <p:nvSpPr>
          <p:cNvPr id="4" name="Date Placeholder 3">
            <a:extLst>
              <a:ext uri="{FF2B5EF4-FFF2-40B4-BE49-F238E27FC236}">
                <a16:creationId xmlns:a16="http://schemas.microsoft.com/office/drawing/2014/main" id="{3F37BF69-6BFD-4011-8052-C13CF84A4354}"/>
              </a:ext>
            </a:extLst>
          </p:cNvPr>
          <p:cNvSpPr>
            <a:spLocks noGrp="1"/>
          </p:cNvSpPr>
          <p:nvPr>
            <p:ph type="dt" sz="half" idx="10"/>
          </p:nvPr>
        </p:nvSpPr>
        <p:spPr>
          <a:xfrm rot="5400000">
            <a:off x="9629271" y="2819140"/>
            <a:ext cx="3188485" cy="304799"/>
          </a:xfrm>
        </p:spPr>
        <p:txBody>
          <a:bodyPr anchor="t">
            <a:normAutofit/>
          </a:bodyPr>
          <a:lstStyle/>
          <a:p>
            <a:pPr algn="l">
              <a:spcAft>
                <a:spcPts val="600"/>
              </a:spcAft>
            </a:pPr>
            <a:fld id="{45EDA37B-7E08-42D2-8742-30118E804240}" type="datetime1">
              <a:rPr lang="en-US" sz="1000">
                <a:solidFill>
                  <a:srgbClr val="FFFFFF"/>
                </a:solidFill>
              </a:rPr>
              <a:pPr algn="l">
                <a:spcAft>
                  <a:spcPts val="600"/>
                </a:spcAft>
              </a:pPr>
              <a:t>10/24/2019</a:t>
            </a:fld>
            <a:endParaRPr lang="en-US" sz="1000" dirty="0">
              <a:solidFill>
                <a:srgbClr val="FFFFFF"/>
              </a:solidFill>
            </a:endParaRPr>
          </a:p>
        </p:txBody>
      </p:sp>
      <p:sp>
        <p:nvSpPr>
          <p:cNvPr id="5" name="Slide Number Placeholder 4">
            <a:extLst>
              <a:ext uri="{FF2B5EF4-FFF2-40B4-BE49-F238E27FC236}">
                <a16:creationId xmlns:a16="http://schemas.microsoft.com/office/drawing/2014/main" id="{3992951A-423B-43F7-B345-F85E6718F6A7}"/>
              </a:ext>
            </a:extLst>
          </p:cNvPr>
          <p:cNvSpPr>
            <a:spLocks noGrp="1"/>
          </p:cNvSpPr>
          <p:nvPr>
            <p:ph type="sldNum" sz="quarter" idx="12"/>
          </p:nvPr>
        </p:nvSpPr>
        <p:spPr>
          <a:xfrm>
            <a:off x="11017538" y="610622"/>
            <a:ext cx="685802" cy="766675"/>
          </a:xfrm>
        </p:spPr>
        <p:txBody>
          <a:bodyPr anchor="ctr">
            <a:normAutofit/>
          </a:bodyPr>
          <a:lstStyle/>
          <a:p>
            <a:pPr>
              <a:spcAft>
                <a:spcPts val="600"/>
              </a:spcAft>
            </a:pPr>
            <a:fld id="{69E57DC2-970A-4B3E-BB1C-7A09969E49DF}" type="slidenum">
              <a:rPr lang="en-US" sz="2000">
                <a:solidFill>
                  <a:srgbClr val="FFFFFF"/>
                </a:solidFill>
              </a:rPr>
              <a:pPr>
                <a:spcAft>
                  <a:spcPts val="600"/>
                </a:spcAft>
              </a:pPr>
              <a:t>6</a:t>
            </a:fld>
            <a:endParaRPr lang="en-US" sz="2000" dirty="0">
              <a:solidFill>
                <a:srgbClr val="FFFFFF"/>
              </a:solidFill>
            </a:endParaRPr>
          </a:p>
        </p:txBody>
      </p:sp>
      <p:cxnSp>
        <p:nvCxnSpPr>
          <p:cNvPr id="18" name="Straight Connector 17">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998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5EB752B7-1574-4890-9F5A-5F0E867D04F8}"/>
              </a:ext>
            </a:extLst>
          </p:cNvPr>
          <p:cNvSpPr>
            <a:spLocks noGrp="1"/>
          </p:cNvSpPr>
          <p:nvPr>
            <p:ph type="title"/>
          </p:nvPr>
        </p:nvSpPr>
        <p:spPr>
          <a:xfrm>
            <a:off x="1000372" y="1209957"/>
            <a:ext cx="3034580" cy="4438087"/>
          </a:xfrm>
        </p:spPr>
        <p:txBody>
          <a:bodyPr anchor="ctr">
            <a:normAutofit/>
          </a:bodyPr>
          <a:lstStyle/>
          <a:p>
            <a:pPr algn="r"/>
            <a:r>
              <a:rPr lang="en-US" sz="3200" dirty="0">
                <a:solidFill>
                  <a:schemeClr val="tx1"/>
                </a:solidFill>
              </a:rPr>
              <a:t>Blunders and Bloopers</a:t>
            </a:r>
          </a:p>
        </p:txBody>
      </p:sp>
      <p:sp>
        <p:nvSpPr>
          <p:cNvPr id="3" name="Content Placeholder 2">
            <a:extLst>
              <a:ext uri="{FF2B5EF4-FFF2-40B4-BE49-F238E27FC236}">
                <a16:creationId xmlns:a16="http://schemas.microsoft.com/office/drawing/2014/main" id="{580F57E6-6D7F-4916-A209-1730E2152ABB}"/>
              </a:ext>
            </a:extLst>
          </p:cNvPr>
          <p:cNvSpPr>
            <a:spLocks noGrp="1"/>
          </p:cNvSpPr>
          <p:nvPr>
            <p:ph idx="1"/>
          </p:nvPr>
        </p:nvSpPr>
        <p:spPr>
          <a:xfrm>
            <a:off x="4678424" y="1059025"/>
            <a:ext cx="5302189" cy="4739950"/>
          </a:xfrm>
        </p:spPr>
        <p:txBody>
          <a:bodyPr anchor="ctr">
            <a:normAutofit lnSpcReduction="10000"/>
          </a:bodyPr>
          <a:lstStyle/>
          <a:p>
            <a:pPr>
              <a:lnSpc>
                <a:spcPct val="90000"/>
              </a:lnSpc>
            </a:pPr>
            <a:r>
              <a:rPr lang="en-US" sz="1400" dirty="0">
                <a:solidFill>
                  <a:schemeClr val="tx1"/>
                </a:solidFill>
              </a:rPr>
              <a:t>School questions and emails continued</a:t>
            </a:r>
          </a:p>
          <a:p>
            <a:pPr lvl="1">
              <a:lnSpc>
                <a:spcPct val="90000"/>
              </a:lnSpc>
            </a:pPr>
            <a:r>
              <a:rPr lang="en-US" sz="1400" dirty="0">
                <a:solidFill>
                  <a:schemeClr val="tx1"/>
                </a:solidFill>
              </a:rPr>
              <a:t>Help!  I have Import students on my Enrollment Report as Exports.</a:t>
            </a:r>
          </a:p>
          <a:p>
            <a:pPr lvl="1">
              <a:lnSpc>
                <a:spcPct val="90000"/>
              </a:lnSpc>
            </a:pPr>
            <a:r>
              <a:rPr lang="en-US" sz="1400" dirty="0">
                <a:solidFill>
                  <a:schemeClr val="tx1"/>
                </a:solidFill>
              </a:rPr>
              <a:t>Why don’t my new students show up on my Enrollment Report?</a:t>
            </a:r>
          </a:p>
          <a:p>
            <a:pPr lvl="1">
              <a:lnSpc>
                <a:spcPct val="90000"/>
              </a:lnSpc>
            </a:pPr>
            <a:r>
              <a:rPr lang="en-US" sz="1400" dirty="0">
                <a:solidFill>
                  <a:schemeClr val="tx1"/>
                </a:solidFill>
              </a:rPr>
              <a:t>Hey, where are continuing students Kristine and Mary?  They are not appearing on my Enrollment Report.  We are funding them this year.</a:t>
            </a:r>
          </a:p>
          <a:p>
            <a:pPr lvl="1">
              <a:lnSpc>
                <a:spcPct val="90000"/>
              </a:lnSpc>
            </a:pPr>
            <a:r>
              <a:rPr lang="en-US" sz="1400" dirty="0">
                <a:solidFill>
                  <a:schemeClr val="tx1"/>
                </a:solidFill>
              </a:rPr>
              <a:t>What exactly is E/I 3?</a:t>
            </a:r>
          </a:p>
          <a:p>
            <a:pPr lvl="1">
              <a:lnSpc>
                <a:spcPct val="90000"/>
              </a:lnSpc>
            </a:pPr>
            <a:r>
              <a:rPr lang="en-US" sz="1400" dirty="0">
                <a:solidFill>
                  <a:schemeClr val="tx1"/>
                </a:solidFill>
              </a:rPr>
              <a:t>I don’t understand DC 3?</a:t>
            </a:r>
          </a:p>
          <a:p>
            <a:pPr lvl="1">
              <a:lnSpc>
                <a:spcPct val="90000"/>
              </a:lnSpc>
            </a:pPr>
            <a:r>
              <a:rPr lang="en-US" sz="1400" dirty="0">
                <a:solidFill>
                  <a:schemeClr val="tx1"/>
                </a:solidFill>
              </a:rPr>
              <a:t>How do I delete a record?</a:t>
            </a:r>
          </a:p>
          <a:p>
            <a:pPr lvl="1">
              <a:lnSpc>
                <a:spcPct val="90000"/>
              </a:lnSpc>
            </a:pPr>
            <a:r>
              <a:rPr lang="en-US" sz="1400" dirty="0">
                <a:solidFill>
                  <a:schemeClr val="tx1"/>
                </a:solidFill>
              </a:rPr>
              <a:t>I don’t want all these extra records on my View Applicant area anymore.  Can I delete them all now.</a:t>
            </a:r>
          </a:p>
          <a:p>
            <a:pPr lvl="1">
              <a:lnSpc>
                <a:spcPct val="90000"/>
              </a:lnSpc>
            </a:pPr>
            <a:r>
              <a:rPr lang="en-US" sz="1400" dirty="0">
                <a:solidFill>
                  <a:schemeClr val="tx1"/>
                </a:solidFill>
              </a:rPr>
              <a:t>The application report won’t print.  What’s wrong?</a:t>
            </a:r>
          </a:p>
          <a:p>
            <a:pPr lvl="1">
              <a:lnSpc>
                <a:spcPct val="90000"/>
              </a:lnSpc>
            </a:pPr>
            <a:r>
              <a:rPr lang="en-US" sz="1400" dirty="0">
                <a:solidFill>
                  <a:schemeClr val="tx1"/>
                </a:solidFill>
              </a:rPr>
              <a:t>I want to add more TELO access.  How do I do that?</a:t>
            </a:r>
          </a:p>
          <a:p>
            <a:pPr lvl="1">
              <a:lnSpc>
                <a:spcPct val="90000"/>
              </a:lnSpc>
            </a:pPr>
            <a:r>
              <a:rPr lang="en-US" sz="1400" dirty="0">
                <a:solidFill>
                  <a:schemeClr val="tx1"/>
                </a:solidFill>
              </a:rPr>
              <a:t>Why can’t we have just one TELO access instead of individual access?</a:t>
            </a:r>
          </a:p>
          <a:p>
            <a:pPr lvl="1">
              <a:lnSpc>
                <a:spcPct val="90000"/>
              </a:lnSpc>
            </a:pPr>
            <a:endParaRPr lang="en-US" sz="1400" dirty="0">
              <a:solidFill>
                <a:schemeClr val="tx1"/>
              </a:solidFill>
            </a:endParaRPr>
          </a:p>
          <a:p>
            <a:pPr>
              <a:lnSpc>
                <a:spcPct val="90000"/>
              </a:lnSpc>
            </a:pPr>
            <a:endParaRPr lang="en-US" sz="1400" dirty="0">
              <a:solidFill>
                <a:schemeClr val="tx1"/>
              </a:solidFill>
            </a:endParaRPr>
          </a:p>
        </p:txBody>
      </p:sp>
      <p:sp>
        <p:nvSpPr>
          <p:cNvPr id="4" name="Date Placeholder 3">
            <a:extLst>
              <a:ext uri="{FF2B5EF4-FFF2-40B4-BE49-F238E27FC236}">
                <a16:creationId xmlns:a16="http://schemas.microsoft.com/office/drawing/2014/main" id="{47F4720D-6AC9-430E-9E13-E736E8A32367}"/>
              </a:ext>
            </a:extLst>
          </p:cNvPr>
          <p:cNvSpPr>
            <a:spLocks noGrp="1"/>
          </p:cNvSpPr>
          <p:nvPr>
            <p:ph type="dt" sz="half" idx="10"/>
          </p:nvPr>
        </p:nvSpPr>
        <p:spPr>
          <a:xfrm rot="5400000">
            <a:off x="9629271" y="2819140"/>
            <a:ext cx="3188485" cy="304799"/>
          </a:xfrm>
        </p:spPr>
        <p:txBody>
          <a:bodyPr anchor="t">
            <a:normAutofit/>
          </a:bodyPr>
          <a:lstStyle/>
          <a:p>
            <a:pPr algn="l">
              <a:spcAft>
                <a:spcPts val="600"/>
              </a:spcAft>
            </a:pPr>
            <a:fld id="{FE216A94-2BCB-4B4D-A871-74F7DDFDE2AF}" type="datetime1">
              <a:rPr lang="en-US" sz="1000">
                <a:solidFill>
                  <a:srgbClr val="FFFFFF"/>
                </a:solidFill>
              </a:rPr>
              <a:pPr algn="l">
                <a:spcAft>
                  <a:spcPts val="600"/>
                </a:spcAft>
              </a:pPr>
              <a:t>10/24/2019</a:t>
            </a:fld>
            <a:endParaRPr lang="en-US" sz="1000" dirty="0">
              <a:solidFill>
                <a:srgbClr val="FFFFFF"/>
              </a:solidFill>
            </a:endParaRPr>
          </a:p>
        </p:txBody>
      </p:sp>
      <p:sp>
        <p:nvSpPr>
          <p:cNvPr id="5" name="Slide Number Placeholder 4">
            <a:extLst>
              <a:ext uri="{FF2B5EF4-FFF2-40B4-BE49-F238E27FC236}">
                <a16:creationId xmlns:a16="http://schemas.microsoft.com/office/drawing/2014/main" id="{49A408DB-BE61-4F24-B017-0A98D4DB10F7}"/>
              </a:ext>
            </a:extLst>
          </p:cNvPr>
          <p:cNvSpPr>
            <a:spLocks noGrp="1"/>
          </p:cNvSpPr>
          <p:nvPr>
            <p:ph type="sldNum" sz="quarter" idx="12"/>
          </p:nvPr>
        </p:nvSpPr>
        <p:spPr>
          <a:xfrm>
            <a:off x="11017538" y="610622"/>
            <a:ext cx="685802" cy="766675"/>
          </a:xfrm>
        </p:spPr>
        <p:txBody>
          <a:bodyPr anchor="ctr">
            <a:normAutofit/>
          </a:bodyPr>
          <a:lstStyle/>
          <a:p>
            <a:pPr>
              <a:spcAft>
                <a:spcPts val="600"/>
              </a:spcAft>
            </a:pPr>
            <a:fld id="{69E57DC2-970A-4B3E-BB1C-7A09969E49DF}" type="slidenum">
              <a:rPr lang="en-US" sz="2000">
                <a:solidFill>
                  <a:srgbClr val="FFFFFF"/>
                </a:solidFill>
              </a:rPr>
              <a:pPr>
                <a:spcAft>
                  <a:spcPts val="600"/>
                </a:spcAft>
              </a:pPr>
              <a:t>7</a:t>
            </a:fld>
            <a:endParaRPr lang="en-US" sz="2000" dirty="0">
              <a:solidFill>
                <a:srgbClr val="FFFFFF"/>
              </a:solidFill>
            </a:endParaRPr>
          </a:p>
        </p:txBody>
      </p:sp>
      <p:cxnSp>
        <p:nvCxnSpPr>
          <p:cNvPr id="18" name="Straight Connector 17">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5517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E02DCE1F-17CD-4EAD-A0AA-1471EC6173F5}"/>
              </a:ext>
            </a:extLst>
          </p:cNvPr>
          <p:cNvSpPr>
            <a:spLocks noGrp="1"/>
          </p:cNvSpPr>
          <p:nvPr>
            <p:ph type="title"/>
          </p:nvPr>
        </p:nvSpPr>
        <p:spPr>
          <a:xfrm>
            <a:off x="1000372" y="1209957"/>
            <a:ext cx="3034580" cy="4438087"/>
          </a:xfrm>
        </p:spPr>
        <p:txBody>
          <a:bodyPr anchor="ctr">
            <a:normAutofit/>
          </a:bodyPr>
          <a:lstStyle/>
          <a:p>
            <a:pPr algn="r"/>
            <a:r>
              <a:rPr lang="en-US" sz="3200" dirty="0">
                <a:solidFill>
                  <a:schemeClr val="tx1"/>
                </a:solidFill>
              </a:rPr>
              <a:t>Blunders and Bloopers</a:t>
            </a:r>
          </a:p>
        </p:txBody>
      </p:sp>
      <p:sp>
        <p:nvSpPr>
          <p:cNvPr id="3" name="Content Placeholder 2">
            <a:extLst>
              <a:ext uri="{FF2B5EF4-FFF2-40B4-BE49-F238E27FC236}">
                <a16:creationId xmlns:a16="http://schemas.microsoft.com/office/drawing/2014/main" id="{658EA027-3611-43E8-8716-216489DC2998}"/>
              </a:ext>
            </a:extLst>
          </p:cNvPr>
          <p:cNvSpPr>
            <a:spLocks noGrp="1"/>
          </p:cNvSpPr>
          <p:nvPr>
            <p:ph idx="1"/>
          </p:nvPr>
        </p:nvSpPr>
        <p:spPr>
          <a:xfrm>
            <a:off x="4678424" y="1059025"/>
            <a:ext cx="5302189" cy="4739950"/>
          </a:xfrm>
        </p:spPr>
        <p:txBody>
          <a:bodyPr anchor="ctr">
            <a:normAutofit lnSpcReduction="10000"/>
          </a:bodyPr>
          <a:lstStyle/>
          <a:p>
            <a:pPr>
              <a:lnSpc>
                <a:spcPct val="90000"/>
              </a:lnSpc>
            </a:pPr>
            <a:r>
              <a:rPr lang="en-US" sz="1400" dirty="0">
                <a:solidFill>
                  <a:schemeClr val="tx1"/>
                </a:solidFill>
              </a:rPr>
              <a:t>School questions and emails continued</a:t>
            </a:r>
          </a:p>
          <a:p>
            <a:pPr lvl="1">
              <a:lnSpc>
                <a:spcPct val="90000"/>
              </a:lnSpc>
            </a:pPr>
            <a:r>
              <a:rPr lang="en-US" sz="1400" dirty="0">
                <a:solidFill>
                  <a:schemeClr val="tx1"/>
                </a:solidFill>
              </a:rPr>
              <a:t>How do you get into the TELO Only Resource Section?</a:t>
            </a:r>
          </a:p>
          <a:p>
            <a:pPr lvl="1">
              <a:lnSpc>
                <a:spcPct val="90000"/>
              </a:lnSpc>
            </a:pPr>
            <a:r>
              <a:rPr lang="en-US" sz="1400" dirty="0">
                <a:solidFill>
                  <a:schemeClr val="tx1"/>
                </a:solidFill>
              </a:rPr>
              <a:t>I am the president’s secretary and I need access to the system.</a:t>
            </a:r>
          </a:p>
          <a:p>
            <a:pPr lvl="1">
              <a:lnSpc>
                <a:spcPct val="90000"/>
              </a:lnSpc>
            </a:pPr>
            <a:r>
              <a:rPr lang="en-US" sz="1400" dirty="0">
                <a:solidFill>
                  <a:schemeClr val="tx1"/>
                </a:solidFill>
              </a:rPr>
              <a:t>What is the Set-Rate?</a:t>
            </a:r>
          </a:p>
          <a:p>
            <a:pPr lvl="1">
              <a:lnSpc>
                <a:spcPct val="90000"/>
              </a:lnSpc>
            </a:pPr>
            <a:r>
              <a:rPr lang="en-US" sz="1400" dirty="0">
                <a:solidFill>
                  <a:schemeClr val="tx1"/>
                </a:solidFill>
              </a:rPr>
              <a:t>We approve all employees seeking EXPORT as applications are received.  Once we hit our limit, we will cancel those with less seniority and replace them with applications of employees with more seniority.</a:t>
            </a:r>
          </a:p>
          <a:p>
            <a:pPr lvl="1">
              <a:lnSpc>
                <a:spcPct val="90000"/>
              </a:lnSpc>
            </a:pPr>
            <a:r>
              <a:rPr lang="en-US" sz="1400" dirty="0">
                <a:solidFill>
                  <a:schemeClr val="tx1"/>
                </a:solidFill>
              </a:rPr>
              <a:t>I want to modify your emails sent to parents.  How do I do that?</a:t>
            </a:r>
          </a:p>
          <a:p>
            <a:pPr lvl="1">
              <a:lnSpc>
                <a:spcPct val="90000"/>
              </a:lnSpc>
            </a:pPr>
            <a:r>
              <a:rPr lang="en-US" sz="1400" dirty="0">
                <a:solidFill>
                  <a:schemeClr val="tx1"/>
                </a:solidFill>
              </a:rPr>
              <a:t>The TELO left 2 months ago and now it is my job.  What do I do? </a:t>
            </a:r>
          </a:p>
          <a:p>
            <a:pPr lvl="1">
              <a:lnSpc>
                <a:spcPct val="90000"/>
              </a:lnSpc>
            </a:pPr>
            <a:r>
              <a:rPr lang="en-US" sz="1400" dirty="0">
                <a:solidFill>
                  <a:schemeClr val="tx1"/>
                </a:solidFill>
              </a:rPr>
              <a:t>We charge employees the Participation fee.  The individual employees will be sending you a check.  What is the best address?</a:t>
            </a:r>
          </a:p>
          <a:p>
            <a:pPr lvl="1">
              <a:lnSpc>
                <a:spcPct val="90000"/>
              </a:lnSpc>
            </a:pPr>
            <a:r>
              <a:rPr lang="en-US" sz="1400" dirty="0">
                <a:solidFill>
                  <a:schemeClr val="tx1"/>
                </a:solidFill>
              </a:rPr>
              <a:t>I need to pay by credit card.  </a:t>
            </a:r>
          </a:p>
          <a:p>
            <a:pPr lvl="1">
              <a:lnSpc>
                <a:spcPct val="90000"/>
              </a:lnSpc>
            </a:pPr>
            <a:endParaRPr lang="en-US" sz="1400" dirty="0">
              <a:solidFill>
                <a:schemeClr val="tx1"/>
              </a:solidFill>
            </a:endParaRPr>
          </a:p>
          <a:p>
            <a:pPr>
              <a:lnSpc>
                <a:spcPct val="90000"/>
              </a:lnSpc>
            </a:pPr>
            <a:endParaRPr lang="en-US" sz="1400" dirty="0">
              <a:solidFill>
                <a:schemeClr val="tx1"/>
              </a:solidFill>
            </a:endParaRPr>
          </a:p>
        </p:txBody>
      </p:sp>
      <p:sp>
        <p:nvSpPr>
          <p:cNvPr id="4" name="Date Placeholder 3">
            <a:extLst>
              <a:ext uri="{FF2B5EF4-FFF2-40B4-BE49-F238E27FC236}">
                <a16:creationId xmlns:a16="http://schemas.microsoft.com/office/drawing/2014/main" id="{E8B11662-A722-44B9-8BEB-9422992C791C}"/>
              </a:ext>
            </a:extLst>
          </p:cNvPr>
          <p:cNvSpPr>
            <a:spLocks noGrp="1"/>
          </p:cNvSpPr>
          <p:nvPr>
            <p:ph type="dt" sz="half" idx="10"/>
          </p:nvPr>
        </p:nvSpPr>
        <p:spPr>
          <a:xfrm rot="5400000">
            <a:off x="9629271" y="2819140"/>
            <a:ext cx="3188485" cy="304799"/>
          </a:xfrm>
        </p:spPr>
        <p:txBody>
          <a:bodyPr anchor="t">
            <a:normAutofit/>
          </a:bodyPr>
          <a:lstStyle/>
          <a:p>
            <a:pPr algn="l">
              <a:spcAft>
                <a:spcPts val="600"/>
              </a:spcAft>
            </a:pPr>
            <a:fld id="{6F451CC9-24A5-4034-9B90-0FACBAAB9C6A}" type="datetime1">
              <a:rPr lang="en-US" sz="1000">
                <a:solidFill>
                  <a:srgbClr val="FFFFFF"/>
                </a:solidFill>
              </a:rPr>
              <a:pPr algn="l">
                <a:spcAft>
                  <a:spcPts val="600"/>
                </a:spcAft>
              </a:pPr>
              <a:t>10/24/2019</a:t>
            </a:fld>
            <a:endParaRPr lang="en-US" sz="1000" dirty="0">
              <a:solidFill>
                <a:srgbClr val="FFFFFF"/>
              </a:solidFill>
            </a:endParaRPr>
          </a:p>
        </p:txBody>
      </p:sp>
      <p:sp>
        <p:nvSpPr>
          <p:cNvPr id="5" name="Slide Number Placeholder 4">
            <a:extLst>
              <a:ext uri="{FF2B5EF4-FFF2-40B4-BE49-F238E27FC236}">
                <a16:creationId xmlns:a16="http://schemas.microsoft.com/office/drawing/2014/main" id="{2B357CE2-8BF5-4BEA-A6FA-56FAD76FA5D6}"/>
              </a:ext>
            </a:extLst>
          </p:cNvPr>
          <p:cNvSpPr>
            <a:spLocks noGrp="1"/>
          </p:cNvSpPr>
          <p:nvPr>
            <p:ph type="sldNum" sz="quarter" idx="12"/>
          </p:nvPr>
        </p:nvSpPr>
        <p:spPr>
          <a:xfrm>
            <a:off x="11017538" y="610622"/>
            <a:ext cx="685802" cy="766675"/>
          </a:xfrm>
        </p:spPr>
        <p:txBody>
          <a:bodyPr anchor="ctr">
            <a:normAutofit/>
          </a:bodyPr>
          <a:lstStyle/>
          <a:p>
            <a:pPr>
              <a:spcAft>
                <a:spcPts val="600"/>
              </a:spcAft>
            </a:pPr>
            <a:fld id="{69E57DC2-970A-4B3E-BB1C-7A09969E49DF}" type="slidenum">
              <a:rPr lang="en-US" sz="2000">
                <a:solidFill>
                  <a:srgbClr val="FFFFFF"/>
                </a:solidFill>
              </a:rPr>
              <a:pPr>
                <a:spcAft>
                  <a:spcPts val="600"/>
                </a:spcAft>
              </a:pPr>
              <a:t>8</a:t>
            </a:fld>
            <a:endParaRPr lang="en-US" sz="2000" dirty="0">
              <a:solidFill>
                <a:srgbClr val="FFFFFF"/>
              </a:solidFill>
            </a:endParaRPr>
          </a:p>
        </p:txBody>
      </p:sp>
      <p:cxnSp>
        <p:nvCxnSpPr>
          <p:cNvPr id="18" name="Straight Connector 17">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851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D5C56-FAA3-453B-B6F6-A6748B2BE250}"/>
              </a:ext>
            </a:extLst>
          </p:cNvPr>
          <p:cNvSpPr>
            <a:spLocks noGrp="1"/>
          </p:cNvSpPr>
          <p:nvPr>
            <p:ph type="title"/>
          </p:nvPr>
        </p:nvSpPr>
        <p:spPr>
          <a:xfrm>
            <a:off x="1154954" y="973669"/>
            <a:ext cx="8825659" cy="706964"/>
          </a:xfrm>
        </p:spPr>
        <p:txBody>
          <a:bodyPr>
            <a:normAutofit/>
          </a:bodyPr>
          <a:lstStyle/>
          <a:p>
            <a:pPr>
              <a:lnSpc>
                <a:spcPct val="90000"/>
              </a:lnSpc>
            </a:pPr>
            <a:r>
              <a:rPr lang="en-US" sz="2000" dirty="0">
                <a:solidFill>
                  <a:srgbClr val="EBEBEB"/>
                </a:solidFill>
              </a:rPr>
              <a:t>Keeping 2020-21 applications up to date</a:t>
            </a:r>
            <a:br>
              <a:rPr lang="en-US" sz="2000" dirty="0">
                <a:solidFill>
                  <a:srgbClr val="EBEBEB"/>
                </a:solidFill>
              </a:rPr>
            </a:br>
            <a:endParaRPr lang="en-US" sz="2000" dirty="0">
              <a:solidFill>
                <a:srgbClr val="EBEBEB"/>
              </a:solidFill>
            </a:endParaRPr>
          </a:p>
        </p:txBody>
      </p:sp>
      <p:sp>
        <p:nvSpPr>
          <p:cNvPr id="5" name="Slide Number Placeholder 4">
            <a:extLst>
              <a:ext uri="{FF2B5EF4-FFF2-40B4-BE49-F238E27FC236}">
                <a16:creationId xmlns:a16="http://schemas.microsoft.com/office/drawing/2014/main" id="{FF2AC73A-4867-4ACC-83C7-CD26BE8A1068}"/>
              </a:ext>
            </a:extLst>
          </p:cNvPr>
          <p:cNvSpPr>
            <a:spLocks noGrp="1"/>
          </p:cNvSpPr>
          <p:nvPr>
            <p:ph type="sldNum" sz="quarter" idx="12"/>
          </p:nvPr>
        </p:nvSpPr>
        <p:spPr>
          <a:xfrm>
            <a:off x="10352540" y="295729"/>
            <a:ext cx="838199" cy="767687"/>
          </a:xfrm>
        </p:spPr>
        <p:txBody>
          <a:bodyPr>
            <a:normAutofit/>
          </a:bodyPr>
          <a:lstStyle/>
          <a:p>
            <a:pPr>
              <a:spcAft>
                <a:spcPts val="600"/>
              </a:spcAft>
            </a:pPr>
            <a:fld id="{69E57DC2-970A-4B3E-BB1C-7A09969E49DF}" type="slidenum">
              <a:rPr lang="en-US" sz="2800">
                <a:solidFill>
                  <a:srgbClr val="FFFFFF"/>
                </a:solidFill>
              </a:rPr>
              <a:pPr>
                <a:spcAft>
                  <a:spcPts val="600"/>
                </a:spcAft>
              </a:pPr>
              <a:t>9</a:t>
            </a:fld>
            <a:endParaRPr lang="en-US" sz="2800" dirty="0">
              <a:solidFill>
                <a:srgbClr val="FFFFFF"/>
              </a:solidFill>
            </a:endParaRPr>
          </a:p>
        </p:txBody>
      </p:sp>
      <p:sp>
        <p:nvSpPr>
          <p:cNvPr id="4" name="Date Placeholder 3">
            <a:extLst>
              <a:ext uri="{FF2B5EF4-FFF2-40B4-BE49-F238E27FC236}">
                <a16:creationId xmlns:a16="http://schemas.microsoft.com/office/drawing/2014/main" id="{D6EEAB34-8FB0-47CF-B187-38BFBE26F24F}"/>
              </a:ext>
            </a:extLst>
          </p:cNvPr>
          <p:cNvSpPr>
            <a:spLocks noGrp="1"/>
          </p:cNvSpPr>
          <p:nvPr>
            <p:ph type="dt" sz="half" idx="10"/>
          </p:nvPr>
        </p:nvSpPr>
        <p:spPr>
          <a:xfrm>
            <a:off x="10652760" y="6391656"/>
            <a:ext cx="990599" cy="304799"/>
          </a:xfrm>
        </p:spPr>
        <p:txBody>
          <a:bodyPr>
            <a:normAutofit/>
          </a:bodyPr>
          <a:lstStyle/>
          <a:p>
            <a:pPr>
              <a:spcAft>
                <a:spcPts val="600"/>
              </a:spcAft>
            </a:pPr>
            <a:fld id="{43DF0421-A7F4-43F9-9013-740CB49D7AB0}" type="datetime1">
              <a:rPr lang="en-US" sz="1000" smtClean="0"/>
              <a:pPr>
                <a:spcAft>
                  <a:spcPts val="600"/>
                </a:spcAft>
              </a:pPr>
              <a:t>10/24/2019</a:t>
            </a:fld>
            <a:endParaRPr lang="en-US" sz="1000" dirty="0"/>
          </a:p>
        </p:txBody>
      </p:sp>
      <p:graphicFrame>
        <p:nvGraphicFramePr>
          <p:cNvPr id="7" name="Content Placeholder 2">
            <a:extLst>
              <a:ext uri="{FF2B5EF4-FFF2-40B4-BE49-F238E27FC236}">
                <a16:creationId xmlns:a16="http://schemas.microsoft.com/office/drawing/2014/main" id="{3283629D-626C-46D2-B20D-5675B8164032}"/>
              </a:ext>
            </a:extLst>
          </p:cNvPr>
          <p:cNvGraphicFramePr>
            <a:graphicFrameLocks noGrp="1"/>
          </p:cNvGraphicFramePr>
          <p:nvPr>
            <p:ph idx="1"/>
            <p:extLst>
              <p:ext uri="{D42A27DB-BD31-4B8C-83A1-F6EECF244321}">
                <p14:modId xmlns:p14="http://schemas.microsoft.com/office/powerpoint/2010/main" val="1620374909"/>
              </p:ext>
            </p:extLst>
          </p:nvPr>
        </p:nvGraphicFramePr>
        <p:xfrm>
          <a:off x="1286934" y="2925232"/>
          <a:ext cx="9625383" cy="3086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69579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2234</Words>
  <Application>Microsoft Office PowerPoint</Application>
  <PresentationFormat>Widescreen</PresentationFormat>
  <Paragraphs>274</Paragraphs>
  <Slides>34</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Century Gothic</vt:lpstr>
      <vt:lpstr>Wingdings 3</vt:lpstr>
      <vt:lpstr>Ion Boardroom</vt:lpstr>
      <vt:lpstr>Tuition Exchange Monthly webinar November 2019</vt:lpstr>
      <vt:lpstr>Today’s focus</vt:lpstr>
      <vt:lpstr>Blunders and Bloopers</vt:lpstr>
      <vt:lpstr>Blunders and Bloopers</vt:lpstr>
      <vt:lpstr>Blunders and Bloopers</vt:lpstr>
      <vt:lpstr>Blunders and Bloopers</vt:lpstr>
      <vt:lpstr>Blunders and Bloopers</vt:lpstr>
      <vt:lpstr>Blunders and Bloopers</vt:lpstr>
      <vt:lpstr>Keeping 2020-21 applications up to date </vt:lpstr>
      <vt:lpstr>Keeping  2020-21 applications up to date </vt:lpstr>
      <vt:lpstr>Keeping 2020-21 applications up to date</vt:lpstr>
      <vt:lpstr>Keeping 2020-21 applications up to date</vt:lpstr>
      <vt:lpstr>Keeping 2020-21 applications up to date</vt:lpstr>
      <vt:lpstr>Keeping 2020-21 applications up to date</vt:lpstr>
      <vt:lpstr>Keeping 2020-21 applications up to date</vt:lpstr>
      <vt:lpstr>Keeping 2020-21 applications up to date</vt:lpstr>
      <vt:lpstr>Keeping 2020-21 applications up to date</vt:lpstr>
      <vt:lpstr>Keeping 2020-21 applications up to date</vt:lpstr>
      <vt:lpstr>Keeping 2020-21 continuing students up to date</vt:lpstr>
      <vt:lpstr>Keeping 2020-21 applications up to date</vt:lpstr>
      <vt:lpstr>Keeping 2020-21 applications up to date</vt:lpstr>
      <vt:lpstr>Keeping 2020-21 applications up to date</vt:lpstr>
      <vt:lpstr>Confirmation and clean-up of 2019-20 applications </vt:lpstr>
      <vt:lpstr>Confirmation and clean-up of 2019-20 applications </vt:lpstr>
      <vt:lpstr>Confirmation and clean-up of 2019-20 applications </vt:lpstr>
      <vt:lpstr>Confirmation and clean-up of 2019-20 applications </vt:lpstr>
      <vt:lpstr>Confirmation and clean-up of 2019-20 applications </vt:lpstr>
      <vt:lpstr>Confirmation and clean-up of 2019-20 applications</vt:lpstr>
      <vt:lpstr>Confirmation and clean-up of 2019-20 applications</vt:lpstr>
      <vt:lpstr>Confirmation and clean-up of 2019-20 applications</vt:lpstr>
      <vt:lpstr>Confirmation and clean-up of 2019-20 applications</vt:lpstr>
      <vt:lpstr>Let’s Recap</vt:lpstr>
      <vt:lpstr>PowerPoint Presentation</vt:lpstr>
      <vt:lpstr>Thank you for all you do to promote higher education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Tuition Exchange Monthly webinar November 2019</dc:title>
  <dc:creator>Janet Dodson</dc:creator>
  <cp:lastModifiedBy>Janet Dodson</cp:lastModifiedBy>
  <cp:revision>2</cp:revision>
  <dcterms:created xsi:type="dcterms:W3CDTF">2019-10-24T14:47:54Z</dcterms:created>
  <dcterms:modified xsi:type="dcterms:W3CDTF">2019-10-24T14:50:31Z</dcterms:modified>
</cp:coreProperties>
</file>