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02" r:id="rId1"/>
  </p:sldMasterIdLst>
  <p:notesMasterIdLst>
    <p:notesMasterId r:id="rId37"/>
  </p:notesMasterIdLst>
  <p:handoutMasterIdLst>
    <p:handoutMasterId r:id="rId38"/>
  </p:handoutMasterIdLst>
  <p:sldIdLst>
    <p:sldId id="256" r:id="rId2"/>
    <p:sldId id="257" r:id="rId3"/>
    <p:sldId id="292" r:id="rId4"/>
    <p:sldId id="274" r:id="rId5"/>
    <p:sldId id="293" r:id="rId6"/>
    <p:sldId id="294" r:id="rId7"/>
    <p:sldId id="295" r:id="rId8"/>
    <p:sldId id="296" r:id="rId9"/>
    <p:sldId id="297" r:id="rId10"/>
    <p:sldId id="258" r:id="rId11"/>
    <p:sldId id="259" r:id="rId12"/>
    <p:sldId id="262" r:id="rId13"/>
    <p:sldId id="261" r:id="rId14"/>
    <p:sldId id="312" r:id="rId15"/>
    <p:sldId id="263" r:id="rId16"/>
    <p:sldId id="298" r:id="rId17"/>
    <p:sldId id="299" r:id="rId18"/>
    <p:sldId id="300" r:id="rId19"/>
    <p:sldId id="301" r:id="rId20"/>
    <p:sldId id="264" r:id="rId21"/>
    <p:sldId id="286" r:id="rId22"/>
    <p:sldId id="303" r:id="rId23"/>
    <p:sldId id="304" r:id="rId24"/>
    <p:sldId id="265" r:id="rId25"/>
    <p:sldId id="269" r:id="rId26"/>
    <p:sldId id="308" r:id="rId27"/>
    <p:sldId id="307" r:id="rId28"/>
    <p:sldId id="309" r:id="rId29"/>
    <p:sldId id="310" r:id="rId30"/>
    <p:sldId id="311" r:id="rId31"/>
    <p:sldId id="313" r:id="rId32"/>
    <p:sldId id="277" r:id="rId33"/>
    <p:sldId id="305" r:id="rId34"/>
    <p:sldId id="306" r:id="rId35"/>
    <p:sldId id="279" r:id="rId36"/>
  </p:sldIdLst>
  <p:sldSz cx="12192000" cy="6858000"/>
  <p:notesSz cx="70770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4660"/>
  </p:normalViewPr>
  <p:slideViewPr>
    <p:cSldViewPr snapToGrid="0">
      <p:cViewPr varScale="1">
        <p:scale>
          <a:sx n="80" d="100"/>
          <a:sy n="80" d="100"/>
        </p:scale>
        <p:origin x="55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70098"/>
          </a:xfrm>
          <a:prstGeom prst="rect">
            <a:avLst/>
          </a:prstGeom>
        </p:spPr>
        <p:txBody>
          <a:bodyPr vert="horz" lIns="93973" tIns="46986" rIns="93973" bIns="46986" rtlCol="0"/>
          <a:lstStyle>
            <a:lvl1pPr algn="r">
              <a:defRPr sz="1200"/>
            </a:lvl1pPr>
          </a:lstStyle>
          <a:p>
            <a:fld id="{E5ABA777-87D0-4357-852C-63BC5F69368D}" type="datetimeFigureOut">
              <a:rPr lang="en-US" smtClean="0"/>
              <a:t>1/19/2019</a:t>
            </a:fld>
            <a:endParaRPr lang="en-US"/>
          </a:p>
        </p:txBody>
      </p:sp>
      <p:sp>
        <p:nvSpPr>
          <p:cNvPr id="4" name="Footer Placeholder 3"/>
          <p:cNvSpPr>
            <a:spLocks noGrp="1"/>
          </p:cNvSpPr>
          <p:nvPr>
            <p:ph type="ftr" sz="quarter" idx="2"/>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9328"/>
            <a:ext cx="3066733" cy="470097"/>
          </a:xfrm>
          <a:prstGeom prst="rect">
            <a:avLst/>
          </a:prstGeom>
        </p:spPr>
        <p:txBody>
          <a:bodyPr vert="horz" lIns="93973" tIns="46986" rIns="93973" bIns="46986" rtlCol="0" anchor="b"/>
          <a:lstStyle>
            <a:lvl1pPr algn="r">
              <a:defRPr sz="1200"/>
            </a:lvl1pPr>
          </a:lstStyle>
          <a:p>
            <a:fld id="{2B37551A-0B16-460A-BD1D-6D8A43918CA4}" type="slidenum">
              <a:rPr lang="en-US" smtClean="0"/>
              <a:t>‹#›</a:t>
            </a:fld>
            <a:endParaRPr lang="en-US"/>
          </a:p>
        </p:txBody>
      </p:sp>
    </p:spTree>
    <p:extLst>
      <p:ext uri="{BB962C8B-B14F-4D97-AF65-F5344CB8AC3E}">
        <p14:creationId xmlns:p14="http://schemas.microsoft.com/office/powerpoint/2010/main" val="30651675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20T00:06:54.889"/>
    </inkml:context>
    <inkml:brush xml:id="br0">
      <inkml:brushProperty name="width" value="0.05" units="cm"/>
      <inkml:brushProperty name="height" value="0.05" units="cm"/>
      <inkml:brushProperty name="ignorePressure" value="1"/>
    </inkml:brush>
  </inkml:definitions>
  <inkml:trace contextRef="#ctx0" brushRef="#br0">6632 588,'0'-2,"0"0,0-1,-1 1,1 0,-1 0,0 0,0-1,0 1,0 0,0 0,0 0,0 0,-1 1,1-1,-1 0,0-1,-5-3,1 1,-1 0,-5-4,11 8,-16-9,-1 0,0 2,0 0,-1 0,-8-1,24 9,-104-34,-100-17,-116-6,295 53,-41-6,-82-19,119 23,-635-129,506 104,125 27,0 1,-1 1,-15 3,-142 3,133-6,-1-3,-11-4,50 5,-332-48,210 37,-69 4,-40 5,-86-1,204 7,-265 1,231 6,-21 0,158-6,0 1,0 2,0 0,-17 7,-81 24,-32 18,-32 7,47-17,100-27,1 3,-40 21,86-40,-6 4,-1 1,1-1,0 1,0 0,0 1,-2 2,-196 200,182-183,-29 31,4 1,2 3,2 2,3 1,-26 58,-196 342,252-445,1 0,0 0,2 1,0 0,1 1,-1 6,-3 27,2 0,3 0,0 35,6-6,3 0,4 3,-3-50,2-1,1 1,2-1,2 0,0-1,3 0,0-1,3 1,124 233,-93-186,4-3,13 11,-57-77,1 0,0-2,0 1,1-1,0 0,1-1,0 0,8 4,7 3,29 17,41 16,-75-39,0-1,0-1,1-1,0 0,0-2,19 1,105 4,101 15,137 10,-170-15,323 13,-194-4,-281-19,0 2,50 18,33 6,6-6,125 6,251-12,-202-29,-120 0,383 5,-318 1,171 7,-130-1,-309-6,17 1,0-2,1 0,7-2,-20 2,0-1,0 0,0 0,-1-1,1 0,-1 0,0 0,0-1,0 0,0 0,-1-1,32-27,-2-2,2-5,5-6,105-112,85-84,-146 165,63-43,97-55,-94 69,-135 92,-1-1,0 0,-1-1,0-1,-1 0,2-6,10-15,-3-1,8-17,-11 16,12-32,-26 54,0-1,-1 0,-1 0,0-1,0-10,-2-31,-4-55,-1-4,2 1,-10-290,10 400,0-20,-1-1,-1 1,-2 0,-2-3,5 25,0-1,-1 1,1 0,-1 0,-1 0,1 0,-1 0,0 1,-1 0,0-1,-8-6,0 0,-1 0,-1 1,-19-15,-294-269,326 293,-10-10,0 0,-1 1,-1 1,1 0,-2 1,-13-7,13 10,0 0,-1 1,0 1,0 1,0 0,-15 0,-2 2,1 1,0 2,-1 1,21-2,0 1,1 1,-1 0,0 1,1 0,0 0,0 1,0 1,1 0,0 0,-8 7,-25 20,13-9,0-1,-21 10,19-16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20T00:41:10.065"/>
    </inkml:context>
    <inkml:brush xml:id="br0">
      <inkml:brushProperty name="width" value="0.05" units="cm"/>
      <inkml:brushProperty name="height" value="0.05" units="cm"/>
      <inkml:brushProperty name="color" value="#66CC00"/>
      <inkml:brushProperty name="ignorePressure" value="1"/>
    </inkml:brush>
  </inkml:definitions>
  <inkml:trace contextRef="#ctx0" brushRef="#br0">0 152,'20'0,"0"-2,7-1,21-2,438-29,28 21,664 15,-1167-2,0 1,1 1,-1 0,0 0,2 2,21 6,0 2,9 4,143 35,-67-21,-111-28,247 72,-250-72,1-1,0 1,0 0,0 1,-1-1,2 2,-5-3,-1 1,1-1,0 0,-1 1,1-1,-1 1,0 0,1-1,-1 1,0 0,0 0,0 0,0 0,-1 0,1 0,0 1,1 8,0 0,-1 0,0 0,-1 0,-1-1,1 1,-2 3,2-7,-5 42,-3 1,-1-2,-8 20,8-35,-2-1,-2 0,-1-1,-1 0,-8 10,-3 0,5-11</inkml:trace>
  <inkml:trace contextRef="#ctx0" brushRef="#br0" timeOffset="9487.61">276 80,'6'0,"0"-1,0 1,0-1,0-1,0 1,16-4,170-21,0 8,2 8,388 7,-578 3,71 1,16 6,-56-3,0 2,0 1,22 8,344 100,-145-44,-12 8,-134-42,291 90,-291-93,65 24,-163-54,-1 1,1 0,-1 1,0 0,1 2,-6-4,-1 0,0 0,1 1,-1 0,-1 0,1 1,-1-1,0 1,0 0,1 2,3 11,0 1,-1 0,5 19,10 65,-20-93,-1 0,0 0,0 0,-1 0,-1 0,0 0,0 0,-3 7,1-6,-1 1,-1 0,0-1,-1 0,0 0,-7 8,-1 1,-2 0,0-2,-1 0,-1-1,-1-1,-1 0,0-2,-15 10,-34 16,-1-3,-10 0,-30 17,59-29,-33 18,70-36,0 2,0 0,1 0,-8 9,-23 29,-32 45,31-37,-20 18,53-64,0 1,-1-1,0-1,0 0,-1-1,0-1,-1 0,0-1,-7 2,1-1,-1-1,0-2,0 0,-1-1,-8-1,-116-1,99-2,-371 7,322-4,0-5,0-4,1-4,-36-12,-25-11,114 21,1 0,-24-14,19 9,-55-16,-440-140,519 168,1-2,-15-5,31 10,0 0,0 0,0 0,1-1,-1 0,1 0,-5-5,8 6,-1 0,0-1,1 0,-1 0,1 0,0 0,0 0,1 0,-1 0,1 0,0-3,-2-7,1-1,0-11,1 16,-3-91,5-6,0 38,0 39,2-1,1 1,2 0,0 1,2-1,2 1,0 1,15-27,41-90,-56 125,2 0,0 1,1 0,1 1,0 1,5-3,-15 15,24-27,2 2,2 1,0 2,1 0,2 3,1 1,8-3,-3 7,1 2,22-6,-41 16,23-9,18-5,-1-4,5-4,85-53,-26 14,-104 55,-14 7,-9 6,0 0,-1 0,1 0,0 0,0 0,0 0,0-1,0 1,0 0,0 0,0 0,0 0,0 0,0 0,0 0,0 0,0 0,0 0,0 0,0 0,0 0,0 0,0 0,0 0,0 0,0 0,0 0,0 0,0 0,0-1,0 1,0 0,0 0,0 0,0 0,0 0,0 0,-26 7,-11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20T00:41:20.737"/>
    </inkml:context>
    <inkml:brush xml:id="br0">
      <inkml:brushProperty name="width" value="0.05" units="cm"/>
      <inkml:brushProperty name="height" value="0.05" units="cm"/>
      <inkml:brushProperty name="color" value="#66CC00"/>
      <inkml:brushProperty name="ignorePressure" value="1"/>
    </inkml:brush>
  </inkml:definitions>
  <inkml:trace contextRef="#ctx0" brushRef="#br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20T00:41:24.619"/>
    </inkml:context>
    <inkml:brush xml:id="br0">
      <inkml:brushProperty name="width" value="0.05" units="cm"/>
      <inkml:brushProperty name="height" value="0.05" units="cm"/>
      <inkml:brushProperty name="color" value="#66CC00"/>
      <inkml:brushProperty name="ignorePressure" value="1"/>
    </inkml:brush>
  </inkml:definitions>
  <inkml:trace contextRef="#ctx0" brushRef="#br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dirty="0"/>
          </a:p>
        </p:txBody>
      </p:sp>
      <p:sp>
        <p:nvSpPr>
          <p:cNvPr id="3" name="Date Placeholder 2"/>
          <p:cNvSpPr>
            <a:spLocks noGrp="1"/>
          </p:cNvSpPr>
          <p:nvPr>
            <p:ph type="dt" idx="1"/>
          </p:nvPr>
        </p:nvSpPr>
        <p:spPr>
          <a:xfrm>
            <a:off x="4008705" y="0"/>
            <a:ext cx="3066733" cy="470098"/>
          </a:xfrm>
          <a:prstGeom prst="rect">
            <a:avLst/>
          </a:prstGeom>
        </p:spPr>
        <p:txBody>
          <a:bodyPr vert="horz" lIns="93973" tIns="46986" rIns="93973" bIns="46986" rtlCol="0"/>
          <a:lstStyle>
            <a:lvl1pPr algn="r">
              <a:defRPr sz="1200"/>
            </a:lvl1pPr>
          </a:lstStyle>
          <a:p>
            <a:fld id="{F82FB0F0-9932-4C00-BECD-5B4A06C664B3}" type="datetimeFigureOut">
              <a:rPr lang="en-US" smtClean="0"/>
              <a:t>1/19/2019</a:t>
            </a:fld>
            <a:endParaRPr lang="en-US" dirty="0"/>
          </a:p>
        </p:txBody>
      </p:sp>
      <p:sp>
        <p:nvSpPr>
          <p:cNvPr id="4" name="Slide Image Placeholder 3"/>
          <p:cNvSpPr>
            <a:spLocks noGrp="1" noRot="1" noChangeAspect="1"/>
          </p:cNvSpPr>
          <p:nvPr>
            <p:ph type="sldImg" idx="2"/>
          </p:nvPr>
        </p:nvSpPr>
        <p:spPr>
          <a:xfrm>
            <a:off x="727075" y="1171575"/>
            <a:ext cx="5622925" cy="3162300"/>
          </a:xfrm>
          <a:prstGeom prst="rect">
            <a:avLst/>
          </a:prstGeom>
          <a:noFill/>
          <a:ln w="12700">
            <a:solidFill>
              <a:prstClr val="black"/>
            </a:solidFill>
          </a:ln>
        </p:spPr>
        <p:txBody>
          <a:bodyPr vert="horz" lIns="93973" tIns="46986" rIns="93973" bIns="46986" rtlCol="0" anchor="ctr"/>
          <a:lstStyle/>
          <a:p>
            <a:endParaRPr lang="en-US" dirty="0"/>
          </a:p>
        </p:txBody>
      </p:sp>
      <p:sp>
        <p:nvSpPr>
          <p:cNvPr id="5" name="Notes Placeholder 4"/>
          <p:cNvSpPr>
            <a:spLocks noGrp="1"/>
          </p:cNvSpPr>
          <p:nvPr>
            <p:ph type="body" sz="quarter" idx="3"/>
          </p:nvPr>
        </p:nvSpPr>
        <p:spPr>
          <a:xfrm>
            <a:off x="707708" y="4509036"/>
            <a:ext cx="5661660" cy="3689211"/>
          </a:xfrm>
          <a:prstGeom prst="rect">
            <a:avLst/>
          </a:prstGeom>
        </p:spPr>
        <p:txBody>
          <a:bodyPr vert="horz" lIns="93973" tIns="46986" rIns="93973" bIns="469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9328"/>
            <a:ext cx="3066733" cy="470097"/>
          </a:xfrm>
          <a:prstGeom prst="rect">
            <a:avLst/>
          </a:prstGeom>
        </p:spPr>
        <p:txBody>
          <a:bodyPr vert="horz" lIns="93973" tIns="46986" rIns="93973" bIns="46986" rtlCol="0" anchor="b"/>
          <a:lstStyle>
            <a:lvl1pPr algn="r">
              <a:defRPr sz="1200"/>
            </a:lvl1pPr>
          </a:lstStyle>
          <a:p>
            <a:fld id="{66149259-77A5-4805-960B-74EBA6D2B60C}" type="slidenum">
              <a:rPr lang="en-US" smtClean="0"/>
              <a:t>‹#›</a:t>
            </a:fld>
            <a:endParaRPr lang="en-US" dirty="0"/>
          </a:p>
        </p:txBody>
      </p:sp>
    </p:spTree>
    <p:extLst>
      <p:ext uri="{BB962C8B-B14F-4D97-AF65-F5344CB8AC3E}">
        <p14:creationId xmlns:p14="http://schemas.microsoft.com/office/powerpoint/2010/main" val="2631470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a:t>
            </a:fld>
            <a:endParaRPr lang="en-US" dirty="0"/>
          </a:p>
        </p:txBody>
      </p:sp>
    </p:spTree>
    <p:extLst>
      <p:ext uri="{BB962C8B-B14F-4D97-AF65-F5344CB8AC3E}">
        <p14:creationId xmlns:p14="http://schemas.microsoft.com/office/powerpoint/2010/main" val="3737481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10</a:t>
            </a:fld>
            <a:endParaRPr lang="en-US" dirty="0"/>
          </a:p>
        </p:txBody>
      </p:sp>
    </p:spTree>
    <p:extLst>
      <p:ext uri="{BB962C8B-B14F-4D97-AF65-F5344CB8AC3E}">
        <p14:creationId xmlns:p14="http://schemas.microsoft.com/office/powerpoint/2010/main" val="232761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11</a:t>
            </a:fld>
            <a:endParaRPr lang="en-US" dirty="0"/>
          </a:p>
        </p:txBody>
      </p:sp>
    </p:spTree>
    <p:extLst>
      <p:ext uri="{BB962C8B-B14F-4D97-AF65-F5344CB8AC3E}">
        <p14:creationId xmlns:p14="http://schemas.microsoft.com/office/powerpoint/2010/main" val="1886812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12</a:t>
            </a:fld>
            <a:endParaRPr lang="en-US" dirty="0"/>
          </a:p>
        </p:txBody>
      </p:sp>
    </p:spTree>
    <p:extLst>
      <p:ext uri="{BB962C8B-B14F-4D97-AF65-F5344CB8AC3E}">
        <p14:creationId xmlns:p14="http://schemas.microsoft.com/office/powerpoint/2010/main" val="2435406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13</a:t>
            </a:fld>
            <a:endParaRPr lang="en-US" dirty="0"/>
          </a:p>
        </p:txBody>
      </p:sp>
    </p:spTree>
    <p:extLst>
      <p:ext uri="{BB962C8B-B14F-4D97-AF65-F5344CB8AC3E}">
        <p14:creationId xmlns:p14="http://schemas.microsoft.com/office/powerpoint/2010/main" val="3051167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15</a:t>
            </a:fld>
            <a:endParaRPr lang="en-US" dirty="0"/>
          </a:p>
        </p:txBody>
      </p:sp>
    </p:spTree>
    <p:extLst>
      <p:ext uri="{BB962C8B-B14F-4D97-AF65-F5344CB8AC3E}">
        <p14:creationId xmlns:p14="http://schemas.microsoft.com/office/powerpoint/2010/main" val="3543723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16</a:t>
            </a:fld>
            <a:endParaRPr lang="en-US" dirty="0"/>
          </a:p>
        </p:txBody>
      </p:sp>
    </p:spTree>
    <p:extLst>
      <p:ext uri="{BB962C8B-B14F-4D97-AF65-F5344CB8AC3E}">
        <p14:creationId xmlns:p14="http://schemas.microsoft.com/office/powerpoint/2010/main" val="3003739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17</a:t>
            </a:fld>
            <a:endParaRPr lang="en-US" dirty="0"/>
          </a:p>
        </p:txBody>
      </p:sp>
    </p:spTree>
    <p:extLst>
      <p:ext uri="{BB962C8B-B14F-4D97-AF65-F5344CB8AC3E}">
        <p14:creationId xmlns:p14="http://schemas.microsoft.com/office/powerpoint/2010/main" val="1818201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18</a:t>
            </a:fld>
            <a:endParaRPr lang="en-US" dirty="0"/>
          </a:p>
        </p:txBody>
      </p:sp>
    </p:spTree>
    <p:extLst>
      <p:ext uri="{BB962C8B-B14F-4D97-AF65-F5344CB8AC3E}">
        <p14:creationId xmlns:p14="http://schemas.microsoft.com/office/powerpoint/2010/main" val="2010982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19</a:t>
            </a:fld>
            <a:endParaRPr lang="en-US" dirty="0"/>
          </a:p>
        </p:txBody>
      </p:sp>
    </p:spTree>
    <p:extLst>
      <p:ext uri="{BB962C8B-B14F-4D97-AF65-F5344CB8AC3E}">
        <p14:creationId xmlns:p14="http://schemas.microsoft.com/office/powerpoint/2010/main" val="1335844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20</a:t>
            </a:fld>
            <a:endParaRPr lang="en-US" dirty="0"/>
          </a:p>
        </p:txBody>
      </p:sp>
    </p:spTree>
    <p:extLst>
      <p:ext uri="{BB962C8B-B14F-4D97-AF65-F5344CB8AC3E}">
        <p14:creationId xmlns:p14="http://schemas.microsoft.com/office/powerpoint/2010/main" val="954887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a:t>
            </a:fld>
            <a:endParaRPr lang="en-US" dirty="0"/>
          </a:p>
        </p:txBody>
      </p:sp>
    </p:spTree>
    <p:extLst>
      <p:ext uri="{BB962C8B-B14F-4D97-AF65-F5344CB8AC3E}">
        <p14:creationId xmlns:p14="http://schemas.microsoft.com/office/powerpoint/2010/main" val="2348646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21</a:t>
            </a:fld>
            <a:endParaRPr lang="en-US" dirty="0"/>
          </a:p>
        </p:txBody>
      </p:sp>
    </p:spTree>
    <p:extLst>
      <p:ext uri="{BB962C8B-B14F-4D97-AF65-F5344CB8AC3E}">
        <p14:creationId xmlns:p14="http://schemas.microsoft.com/office/powerpoint/2010/main" val="1660652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22</a:t>
            </a:fld>
            <a:endParaRPr lang="en-US" dirty="0"/>
          </a:p>
        </p:txBody>
      </p:sp>
    </p:spTree>
    <p:extLst>
      <p:ext uri="{BB962C8B-B14F-4D97-AF65-F5344CB8AC3E}">
        <p14:creationId xmlns:p14="http://schemas.microsoft.com/office/powerpoint/2010/main" val="656985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23</a:t>
            </a:fld>
            <a:endParaRPr lang="en-US" dirty="0"/>
          </a:p>
        </p:txBody>
      </p:sp>
    </p:spTree>
    <p:extLst>
      <p:ext uri="{BB962C8B-B14F-4D97-AF65-F5344CB8AC3E}">
        <p14:creationId xmlns:p14="http://schemas.microsoft.com/office/powerpoint/2010/main" val="1133077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24</a:t>
            </a:fld>
            <a:endParaRPr lang="en-US" dirty="0"/>
          </a:p>
        </p:txBody>
      </p:sp>
    </p:spTree>
    <p:extLst>
      <p:ext uri="{BB962C8B-B14F-4D97-AF65-F5344CB8AC3E}">
        <p14:creationId xmlns:p14="http://schemas.microsoft.com/office/powerpoint/2010/main" val="3883188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25</a:t>
            </a:fld>
            <a:endParaRPr lang="en-US" dirty="0"/>
          </a:p>
        </p:txBody>
      </p:sp>
    </p:spTree>
    <p:extLst>
      <p:ext uri="{BB962C8B-B14F-4D97-AF65-F5344CB8AC3E}">
        <p14:creationId xmlns:p14="http://schemas.microsoft.com/office/powerpoint/2010/main" val="3940707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26</a:t>
            </a:fld>
            <a:endParaRPr lang="en-US" dirty="0"/>
          </a:p>
        </p:txBody>
      </p:sp>
    </p:spTree>
    <p:extLst>
      <p:ext uri="{BB962C8B-B14F-4D97-AF65-F5344CB8AC3E}">
        <p14:creationId xmlns:p14="http://schemas.microsoft.com/office/powerpoint/2010/main" val="2209994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27</a:t>
            </a:fld>
            <a:endParaRPr lang="en-US" dirty="0"/>
          </a:p>
        </p:txBody>
      </p:sp>
    </p:spTree>
    <p:extLst>
      <p:ext uri="{BB962C8B-B14F-4D97-AF65-F5344CB8AC3E}">
        <p14:creationId xmlns:p14="http://schemas.microsoft.com/office/powerpoint/2010/main" val="3522558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28</a:t>
            </a:fld>
            <a:endParaRPr lang="en-US" dirty="0"/>
          </a:p>
        </p:txBody>
      </p:sp>
    </p:spTree>
    <p:extLst>
      <p:ext uri="{BB962C8B-B14F-4D97-AF65-F5344CB8AC3E}">
        <p14:creationId xmlns:p14="http://schemas.microsoft.com/office/powerpoint/2010/main" val="1772479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29</a:t>
            </a:fld>
            <a:endParaRPr lang="en-US" dirty="0"/>
          </a:p>
        </p:txBody>
      </p:sp>
    </p:spTree>
    <p:extLst>
      <p:ext uri="{BB962C8B-B14F-4D97-AF65-F5344CB8AC3E}">
        <p14:creationId xmlns:p14="http://schemas.microsoft.com/office/powerpoint/2010/main" val="589202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30</a:t>
            </a:fld>
            <a:endParaRPr lang="en-US" dirty="0"/>
          </a:p>
        </p:txBody>
      </p:sp>
    </p:spTree>
    <p:extLst>
      <p:ext uri="{BB962C8B-B14F-4D97-AF65-F5344CB8AC3E}">
        <p14:creationId xmlns:p14="http://schemas.microsoft.com/office/powerpoint/2010/main" val="969564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3</a:t>
            </a:fld>
            <a:endParaRPr lang="en-US" dirty="0"/>
          </a:p>
        </p:txBody>
      </p:sp>
    </p:spTree>
    <p:extLst>
      <p:ext uri="{BB962C8B-B14F-4D97-AF65-F5344CB8AC3E}">
        <p14:creationId xmlns:p14="http://schemas.microsoft.com/office/powerpoint/2010/main" val="4029331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32</a:t>
            </a:fld>
            <a:endParaRPr lang="en-US" dirty="0"/>
          </a:p>
        </p:txBody>
      </p:sp>
    </p:spTree>
    <p:extLst>
      <p:ext uri="{BB962C8B-B14F-4D97-AF65-F5344CB8AC3E}">
        <p14:creationId xmlns:p14="http://schemas.microsoft.com/office/powerpoint/2010/main" val="2025996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33</a:t>
            </a:fld>
            <a:endParaRPr lang="en-US" dirty="0"/>
          </a:p>
        </p:txBody>
      </p:sp>
    </p:spTree>
    <p:extLst>
      <p:ext uri="{BB962C8B-B14F-4D97-AF65-F5344CB8AC3E}">
        <p14:creationId xmlns:p14="http://schemas.microsoft.com/office/powerpoint/2010/main" val="3786704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34</a:t>
            </a:fld>
            <a:endParaRPr lang="en-US" dirty="0"/>
          </a:p>
        </p:txBody>
      </p:sp>
    </p:spTree>
    <p:extLst>
      <p:ext uri="{BB962C8B-B14F-4D97-AF65-F5344CB8AC3E}">
        <p14:creationId xmlns:p14="http://schemas.microsoft.com/office/powerpoint/2010/main" val="719671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35</a:t>
            </a:fld>
            <a:endParaRPr lang="en-US" dirty="0"/>
          </a:p>
        </p:txBody>
      </p:sp>
    </p:spTree>
    <p:extLst>
      <p:ext uri="{BB962C8B-B14F-4D97-AF65-F5344CB8AC3E}">
        <p14:creationId xmlns:p14="http://schemas.microsoft.com/office/powerpoint/2010/main" val="2105963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4</a:t>
            </a:fld>
            <a:endParaRPr lang="en-US" dirty="0"/>
          </a:p>
        </p:txBody>
      </p:sp>
    </p:spTree>
    <p:extLst>
      <p:ext uri="{BB962C8B-B14F-4D97-AF65-F5344CB8AC3E}">
        <p14:creationId xmlns:p14="http://schemas.microsoft.com/office/powerpoint/2010/main" val="2094900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5</a:t>
            </a:fld>
            <a:endParaRPr lang="en-US" dirty="0"/>
          </a:p>
        </p:txBody>
      </p:sp>
    </p:spTree>
    <p:extLst>
      <p:ext uri="{BB962C8B-B14F-4D97-AF65-F5344CB8AC3E}">
        <p14:creationId xmlns:p14="http://schemas.microsoft.com/office/powerpoint/2010/main" val="3223257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6</a:t>
            </a:fld>
            <a:endParaRPr lang="en-US" dirty="0"/>
          </a:p>
        </p:txBody>
      </p:sp>
    </p:spTree>
    <p:extLst>
      <p:ext uri="{BB962C8B-B14F-4D97-AF65-F5344CB8AC3E}">
        <p14:creationId xmlns:p14="http://schemas.microsoft.com/office/powerpoint/2010/main" val="4244155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7</a:t>
            </a:fld>
            <a:endParaRPr lang="en-US" dirty="0"/>
          </a:p>
        </p:txBody>
      </p:sp>
    </p:spTree>
    <p:extLst>
      <p:ext uri="{BB962C8B-B14F-4D97-AF65-F5344CB8AC3E}">
        <p14:creationId xmlns:p14="http://schemas.microsoft.com/office/powerpoint/2010/main" val="1420115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8</a:t>
            </a:fld>
            <a:endParaRPr lang="en-US" dirty="0"/>
          </a:p>
        </p:txBody>
      </p:sp>
    </p:spTree>
    <p:extLst>
      <p:ext uri="{BB962C8B-B14F-4D97-AF65-F5344CB8AC3E}">
        <p14:creationId xmlns:p14="http://schemas.microsoft.com/office/powerpoint/2010/main" val="1064761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9</a:t>
            </a:fld>
            <a:endParaRPr lang="en-US" dirty="0"/>
          </a:p>
        </p:txBody>
      </p:sp>
    </p:spTree>
    <p:extLst>
      <p:ext uri="{BB962C8B-B14F-4D97-AF65-F5344CB8AC3E}">
        <p14:creationId xmlns:p14="http://schemas.microsoft.com/office/powerpoint/2010/main" val="9174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92133B-17C5-45EE-8C39-9D180AFE9143}" type="datetime1">
              <a:rPr lang="en-US" smtClean="0"/>
              <a:t>1/19/2019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7149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E04E43-D55E-438B-A216-FB9BD484D3AC}" type="datetime1">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080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6760A-67BB-4988-B5CB-5E044CBC171E}" type="datetime1">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5669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11E599-42B8-402E-A5F8-0FEAFAF24C58}" type="datetime1">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52848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92F246-18DD-4F21-91B6-44EC8F64FDB3}" type="datetime1">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894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295F8E-1A36-4629-8F26-5F44687EC50D}" type="datetime1">
              <a:rPr lang="en-US" smtClean="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992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5618B3-8450-42F6-A3EA-9D368435169A}" type="datetime1">
              <a:rPr lang="en-US" smtClean="0"/>
              <a:t>1/19/2019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9006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3B1CBF-1F11-4C31-A78C-147D0DE24362}" type="datetime1">
              <a:rPr lang="en-US" smtClean="0"/>
              <a:t>1/19/2019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3648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C6E36-9110-46F2-BAC0-D7453EB28AFE}" type="datetime1">
              <a:rPr lang="en-US" smtClean="0"/>
              <a:t>1/19/2019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8278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D2BEE9-78AC-4A70-BEEC-C04C7CDBE232}" type="datetime1">
              <a:rPr lang="en-US" smtClean="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81976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36321DA-A5D3-45C9-A44E-9B5C424366F8}" type="datetime1">
              <a:rPr lang="en-US" smtClean="0"/>
              <a:t>1/19/2019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16920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15DAA60-DD95-46B0-8383-8C267904AD55}" type="datetime1">
              <a:rPr lang="en-US" smtClean="0"/>
              <a:t>1/19/2019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FAB73BC-B049-4115-A692-8D63A059BFB8}"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867663"/>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hf hdr="0" ftr="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30.png"/><Relationship Id="rId4" Type="http://schemas.openxmlformats.org/officeDocument/2006/relationships/customXml" Target="../ink/ink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customXml" Target="../ink/ink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1313" y="468443"/>
            <a:ext cx="8778241" cy="2832106"/>
          </a:xfrm>
        </p:spPr>
        <p:txBody>
          <a:bodyPr anchor="ctr">
            <a:normAutofit fontScale="90000"/>
          </a:bodyPr>
          <a:lstStyle/>
          <a:p>
            <a:br>
              <a:rPr lang="en-US" sz="4000" dirty="0">
                <a:solidFill>
                  <a:srgbClr val="FFFFFF"/>
                </a:solidFill>
              </a:rPr>
            </a:br>
            <a:r>
              <a:rPr lang="en-US" sz="4000" dirty="0"/>
              <a:t>2018-19 TE recipient review</a:t>
            </a:r>
            <a:br>
              <a:rPr lang="en-US" sz="4000" dirty="0"/>
            </a:br>
            <a:r>
              <a:rPr lang="en-US" sz="4000" dirty="0"/>
              <a:t>2019-20 approval and processing reminders</a:t>
            </a:r>
            <a:br>
              <a:rPr lang="en-US" sz="4000" dirty="0"/>
            </a:br>
            <a:r>
              <a:rPr lang="en-US" sz="4000" dirty="0"/>
              <a:t>TE reports</a:t>
            </a:r>
            <a:br>
              <a:rPr lang="en-US" sz="4000" dirty="0"/>
            </a:br>
            <a:r>
              <a:rPr lang="en-US" sz="4000" dirty="0" err="1"/>
              <a:t>te</a:t>
            </a:r>
            <a:r>
              <a:rPr lang="en-US" sz="4000" dirty="0"/>
              <a:t> central updates</a:t>
            </a:r>
            <a:br>
              <a:rPr lang="en-US" sz="4000" dirty="0"/>
            </a:br>
            <a:br>
              <a:rPr lang="en-US" sz="4000" dirty="0"/>
            </a:br>
            <a:endParaRPr lang="en-US" sz="4000" dirty="0">
              <a:solidFill>
                <a:srgbClr val="FFFFFF"/>
              </a:solidFill>
            </a:endParaRPr>
          </a:p>
        </p:txBody>
      </p:sp>
      <p:sp>
        <p:nvSpPr>
          <p:cNvPr id="3" name="Subtitle 2"/>
          <p:cNvSpPr>
            <a:spLocks noGrp="1"/>
          </p:cNvSpPr>
          <p:nvPr>
            <p:ph type="subTitle" idx="1"/>
          </p:nvPr>
        </p:nvSpPr>
        <p:spPr>
          <a:xfrm>
            <a:off x="4726716" y="3939886"/>
            <a:ext cx="6050521" cy="1411184"/>
          </a:xfrm>
        </p:spPr>
        <p:txBody>
          <a:bodyPr anchor="ctr">
            <a:normAutofit/>
          </a:bodyPr>
          <a:lstStyle/>
          <a:p>
            <a:r>
              <a:rPr lang="en-US" sz="2000" dirty="0"/>
              <a:t>January, 2019 Tuition exchange Webinar</a:t>
            </a:r>
          </a:p>
          <a:p>
            <a:r>
              <a:rPr lang="en-US" sz="2000" dirty="0"/>
              <a:t>Janet Dodson, Associate Director of Communications</a:t>
            </a:r>
          </a:p>
          <a:p>
            <a:endParaRPr lang="en-US" sz="2000" dirty="0"/>
          </a:p>
        </p:txBody>
      </p:sp>
      <p:sp>
        <p:nvSpPr>
          <p:cNvPr id="4" name="Date Placeholder 3"/>
          <p:cNvSpPr>
            <a:spLocks noGrp="1"/>
          </p:cNvSpPr>
          <p:nvPr>
            <p:ph type="dt" sz="half" idx="10"/>
          </p:nvPr>
        </p:nvSpPr>
        <p:spPr>
          <a:xfrm>
            <a:off x="8026581" y="5511136"/>
            <a:ext cx="3500715" cy="309201"/>
          </a:xfrm>
        </p:spPr>
        <p:txBody>
          <a:bodyPr>
            <a:normAutofit/>
          </a:bodyPr>
          <a:lstStyle/>
          <a:p>
            <a:fld id="{8A2802C7-6550-4548-81E8-AE739CEF30C6}" type="datetime1">
              <a:rPr lang="en-US" smtClean="0"/>
              <a:t>1/19/2019</a:t>
            </a:fld>
            <a:endParaRPr lang="en-US" dirty="0"/>
          </a:p>
        </p:txBody>
      </p:sp>
    </p:spTree>
    <p:extLst>
      <p:ext uri="{BB962C8B-B14F-4D97-AF65-F5344CB8AC3E}">
        <p14:creationId xmlns:p14="http://schemas.microsoft.com/office/powerpoint/2010/main" val="2996231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Report Review</a:t>
            </a:r>
          </a:p>
        </p:txBody>
      </p:sp>
      <p:sp>
        <p:nvSpPr>
          <p:cNvPr id="3" name="Content Placeholder 2"/>
          <p:cNvSpPr>
            <a:spLocks noGrp="1"/>
          </p:cNvSpPr>
          <p:nvPr>
            <p:ph idx="1"/>
          </p:nvPr>
        </p:nvSpPr>
        <p:spPr>
          <a:xfrm>
            <a:off x="1069847" y="2018701"/>
            <a:ext cx="9985005" cy="3816041"/>
          </a:xfrm>
        </p:spPr>
        <p:txBody>
          <a:bodyPr>
            <a:normAutofit/>
          </a:bodyPr>
          <a:lstStyle/>
          <a:p>
            <a:r>
              <a:rPr lang="en-US" dirty="0"/>
              <a:t>Should your review result in a </a:t>
            </a:r>
            <a:r>
              <a:rPr lang="en-US" u="sng" dirty="0"/>
              <a:t>student not appearing </a:t>
            </a:r>
            <a:r>
              <a:rPr lang="en-US" dirty="0"/>
              <a:t>on your Enrollment Report and your school is funding the student with a TE scholarship – contact Janet Dodson for further assistance</a:t>
            </a:r>
          </a:p>
          <a:p>
            <a:r>
              <a:rPr lang="en-US" dirty="0"/>
              <a:t>If the student attended any time during the current school year,  you update the student’s expiration date</a:t>
            </a:r>
          </a:p>
          <a:p>
            <a:pPr lvl="1"/>
            <a:r>
              <a:rPr lang="en-US" dirty="0"/>
              <a:t>See Slide 4 or 7 for visual directions</a:t>
            </a:r>
          </a:p>
          <a:p>
            <a:pPr lvl="1">
              <a:buClr>
                <a:srgbClr val="B71E42"/>
              </a:buClr>
            </a:pPr>
            <a:r>
              <a:rPr lang="en-US" dirty="0">
                <a:solidFill>
                  <a:prstClr val="black"/>
                </a:solidFill>
              </a:rPr>
              <a:t>Do not DELETE a student record as this eliminates the record completely </a:t>
            </a:r>
            <a:endParaRPr lang="en-US" dirty="0"/>
          </a:p>
          <a:p>
            <a:r>
              <a:rPr lang="en-US" dirty="0"/>
              <a:t>Should you discover a student NEVER enrolled – contact Janet Dodson for further options</a:t>
            </a:r>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9F27807B-5702-4D01-80ED-9C3A78A87E94}" type="datetime1">
              <a:rPr lang="en-US" smtClean="0"/>
              <a:t>1/19/2019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535428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Report Review</a:t>
            </a:r>
          </a:p>
        </p:txBody>
      </p:sp>
      <p:sp>
        <p:nvSpPr>
          <p:cNvPr id="3" name="Content Placeholder 2"/>
          <p:cNvSpPr>
            <a:spLocks noGrp="1"/>
          </p:cNvSpPr>
          <p:nvPr>
            <p:ph idx="1"/>
          </p:nvPr>
        </p:nvSpPr>
        <p:spPr>
          <a:xfrm>
            <a:off x="1069848" y="2121408"/>
            <a:ext cx="10058400" cy="3150983"/>
          </a:xfrm>
        </p:spPr>
        <p:txBody>
          <a:bodyPr>
            <a:normAutofit fontScale="92500" lnSpcReduction="10000"/>
          </a:bodyPr>
          <a:lstStyle/>
          <a:p>
            <a:r>
              <a:rPr lang="en-US" dirty="0"/>
              <a:t>Incorrect expiration dates continue to plague the system</a:t>
            </a:r>
          </a:p>
          <a:p>
            <a:pPr lvl="1"/>
            <a:r>
              <a:rPr lang="en-US" dirty="0"/>
              <a:t>The system calculates expiration dates based on the entering class</a:t>
            </a:r>
          </a:p>
          <a:p>
            <a:pPr lvl="1"/>
            <a:r>
              <a:rPr lang="en-US" dirty="0"/>
              <a:t> The system only understands whole numbers</a:t>
            </a:r>
          </a:p>
          <a:p>
            <a:pPr lvl="1"/>
            <a:r>
              <a:rPr lang="en-US" dirty="0"/>
              <a:t>The system doesn’t understand words in fields that expect numbers</a:t>
            </a:r>
          </a:p>
          <a:p>
            <a:pPr lvl="1"/>
            <a:endParaRPr lang="en-US" dirty="0"/>
          </a:p>
          <a:p>
            <a:pPr lvl="1"/>
            <a:r>
              <a:rPr lang="en-US" dirty="0"/>
              <a:t>For example – you select the student’s class as FRESHMAN – the system calculates the expected graduation date four years out</a:t>
            </a:r>
          </a:p>
          <a:p>
            <a:pPr lvl="1"/>
            <a:r>
              <a:rPr lang="en-US" dirty="0"/>
              <a:t>If your school awards TE for less than 8 semesters, be sure you are in contact with the importing school or add a comment to the record.</a:t>
            </a:r>
          </a:p>
          <a:p>
            <a:pPr lvl="1"/>
            <a:endParaRPr lang="en-US" dirty="0"/>
          </a:p>
          <a:p>
            <a:pPr lvl="1"/>
            <a:endParaRPr lang="en-US" dirty="0"/>
          </a:p>
          <a:p>
            <a:pPr marL="274320" lvl="1" indent="0">
              <a:buNone/>
            </a:pPr>
            <a:endParaRPr lang="en-US" dirty="0"/>
          </a:p>
          <a:p>
            <a:pPr lvl="2"/>
            <a:endParaRPr lang="en-US" dirty="0"/>
          </a:p>
        </p:txBody>
      </p:sp>
      <p:sp>
        <p:nvSpPr>
          <p:cNvPr id="4" name="Date Placeholder 3"/>
          <p:cNvSpPr>
            <a:spLocks noGrp="1"/>
          </p:cNvSpPr>
          <p:nvPr>
            <p:ph type="dt" sz="half" idx="10"/>
          </p:nvPr>
        </p:nvSpPr>
        <p:spPr/>
        <p:txBody>
          <a:bodyPr/>
          <a:lstStyle/>
          <a:p>
            <a:fld id="{551D420A-8942-4B65-A871-7F8CF5A280BF}" type="datetime1">
              <a:rPr lang="en-US" smtClean="0"/>
              <a:t>1/19/2019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3506028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Report Review </a:t>
            </a:r>
          </a:p>
        </p:txBody>
      </p:sp>
      <p:sp>
        <p:nvSpPr>
          <p:cNvPr id="3" name="Content Placeholder 2"/>
          <p:cNvSpPr>
            <a:spLocks noGrp="1"/>
          </p:cNvSpPr>
          <p:nvPr>
            <p:ph idx="1"/>
          </p:nvPr>
        </p:nvSpPr>
        <p:spPr>
          <a:xfrm>
            <a:off x="862149" y="2015732"/>
            <a:ext cx="10389325" cy="3879971"/>
          </a:xfrm>
        </p:spPr>
        <p:txBody>
          <a:bodyPr>
            <a:normAutofit fontScale="85000" lnSpcReduction="10000"/>
          </a:bodyPr>
          <a:lstStyle/>
          <a:p>
            <a:r>
              <a:rPr lang="en-US" dirty="0"/>
              <a:t>Once you confirm the Enrollment Report is correct for second semester SUBMIT IT </a:t>
            </a:r>
          </a:p>
          <a:p>
            <a:r>
              <a:rPr lang="en-US" dirty="0"/>
              <a:t>Print a copy for your records</a:t>
            </a:r>
          </a:p>
          <a:p>
            <a:r>
              <a:rPr lang="en-US" dirty="0"/>
              <a:t>Print your Participation Fees statement; and</a:t>
            </a:r>
          </a:p>
          <a:p>
            <a:r>
              <a:rPr lang="en-US" dirty="0"/>
              <a:t>Print your Balance Sheet</a:t>
            </a:r>
          </a:p>
          <a:p>
            <a:r>
              <a:rPr lang="en-US" dirty="0"/>
              <a:t>If the Participation Fee statement shows:</a:t>
            </a:r>
          </a:p>
          <a:p>
            <a:pPr lvl="1"/>
            <a:r>
              <a:rPr lang="en-US" dirty="0"/>
              <a:t>a balance due, remit immediately</a:t>
            </a:r>
          </a:p>
          <a:p>
            <a:pPr lvl="1"/>
            <a:r>
              <a:rPr lang="en-US" dirty="0"/>
              <a:t>Note – students transferring to a different TE school second semester are charged another $40 participation fee </a:t>
            </a:r>
          </a:p>
          <a:p>
            <a:pPr lvl="2"/>
            <a:r>
              <a:rPr lang="en-US" dirty="0"/>
              <a:t>This new participation fee is not waived</a:t>
            </a:r>
          </a:p>
          <a:p>
            <a:r>
              <a:rPr lang="en-US" dirty="0"/>
              <a:t>The Enrollment Report is fluid and changes when shared student records are modified</a:t>
            </a:r>
          </a:p>
          <a:p>
            <a:r>
              <a:rPr lang="en-US" dirty="0"/>
              <a:t>Be sure to print and save your Enrollment Report and Balance Sheets each time you modify the report</a:t>
            </a:r>
          </a:p>
          <a:p>
            <a:endParaRPr lang="en-US" dirty="0"/>
          </a:p>
        </p:txBody>
      </p:sp>
      <p:sp>
        <p:nvSpPr>
          <p:cNvPr id="4" name="Date Placeholder 3"/>
          <p:cNvSpPr>
            <a:spLocks noGrp="1"/>
          </p:cNvSpPr>
          <p:nvPr>
            <p:ph type="dt" sz="half" idx="10"/>
          </p:nvPr>
        </p:nvSpPr>
        <p:spPr/>
        <p:txBody>
          <a:bodyPr/>
          <a:lstStyle/>
          <a:p>
            <a:fld id="{53CED0BC-6FFB-4BB9-AFF1-7B370A785A7B}" type="datetime1">
              <a:rPr lang="en-US" smtClean="0"/>
              <a:t>1/19/2019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231547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Report Review</a:t>
            </a:r>
          </a:p>
        </p:txBody>
      </p:sp>
      <p:sp>
        <p:nvSpPr>
          <p:cNvPr id="3" name="Content Placeholder 2"/>
          <p:cNvSpPr>
            <a:spLocks noGrp="1"/>
          </p:cNvSpPr>
          <p:nvPr>
            <p:ph idx="1"/>
          </p:nvPr>
        </p:nvSpPr>
        <p:spPr/>
        <p:txBody>
          <a:bodyPr>
            <a:normAutofit/>
          </a:bodyPr>
          <a:lstStyle/>
          <a:p>
            <a:r>
              <a:rPr lang="en-US" dirty="0"/>
              <a:t>Second semester new students </a:t>
            </a:r>
          </a:p>
          <a:p>
            <a:pPr lvl="1"/>
            <a:r>
              <a:rPr lang="en-US" dirty="0"/>
              <a:t>Brand new student to TE</a:t>
            </a:r>
          </a:p>
          <a:p>
            <a:pPr lvl="2"/>
            <a:r>
              <a:rPr lang="en-US" dirty="0"/>
              <a:t>Contact the other school to confirm support</a:t>
            </a:r>
          </a:p>
          <a:p>
            <a:pPr lvl="2"/>
            <a:r>
              <a:rPr lang="en-US" dirty="0"/>
              <a:t>Export school must add the NEW second semester student to their Enrollment Report </a:t>
            </a:r>
          </a:p>
          <a:p>
            <a:r>
              <a:rPr lang="en-US" dirty="0"/>
              <a:t>Adding new second semester scholars means adding to the Enrollment Report, Balance Sheet and Participation Fees statement so be sure to review, confirm, pay and print all three pieces</a:t>
            </a:r>
          </a:p>
          <a:p>
            <a:pPr lvl="1"/>
            <a:endParaRPr lang="en-US" dirty="0"/>
          </a:p>
        </p:txBody>
      </p:sp>
      <p:sp>
        <p:nvSpPr>
          <p:cNvPr id="4" name="Date Placeholder 3"/>
          <p:cNvSpPr>
            <a:spLocks noGrp="1"/>
          </p:cNvSpPr>
          <p:nvPr>
            <p:ph type="dt" sz="half" idx="10"/>
          </p:nvPr>
        </p:nvSpPr>
        <p:spPr/>
        <p:txBody>
          <a:bodyPr/>
          <a:lstStyle/>
          <a:p>
            <a:fld id="{EBFD82A9-BF8A-4864-89BD-A88B5030CC10}" type="datetime1">
              <a:rPr lang="en-US" smtClean="0"/>
              <a:t>1/19/2019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950510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F9BB8-2B4D-46DE-B1B0-78C3CB6377E5}"/>
              </a:ext>
            </a:extLst>
          </p:cNvPr>
          <p:cNvSpPr>
            <a:spLocks noGrp="1"/>
          </p:cNvSpPr>
          <p:nvPr>
            <p:ph type="title"/>
          </p:nvPr>
        </p:nvSpPr>
        <p:spPr/>
        <p:txBody>
          <a:bodyPr/>
          <a:lstStyle/>
          <a:p>
            <a:r>
              <a:rPr lang="en-US" dirty="0"/>
              <a:t>Enrollment Report upcoming reminders</a:t>
            </a:r>
          </a:p>
        </p:txBody>
      </p:sp>
      <p:sp>
        <p:nvSpPr>
          <p:cNvPr id="3" name="Content Placeholder 2">
            <a:extLst>
              <a:ext uri="{FF2B5EF4-FFF2-40B4-BE49-F238E27FC236}">
                <a16:creationId xmlns:a16="http://schemas.microsoft.com/office/drawing/2014/main" id="{D432FA80-07E8-4F5B-B543-E10EE2D25F80}"/>
              </a:ext>
            </a:extLst>
          </p:cNvPr>
          <p:cNvSpPr>
            <a:spLocks noGrp="1"/>
          </p:cNvSpPr>
          <p:nvPr>
            <p:ph idx="1"/>
          </p:nvPr>
        </p:nvSpPr>
        <p:spPr/>
        <p:txBody>
          <a:bodyPr>
            <a:normAutofit fontScale="92500" lnSpcReduction="20000"/>
          </a:bodyPr>
          <a:lstStyle/>
          <a:p>
            <a:r>
              <a:rPr lang="en-US" dirty="0"/>
              <a:t>March 2019</a:t>
            </a:r>
          </a:p>
          <a:p>
            <a:pPr lvl="1"/>
            <a:r>
              <a:rPr lang="en-US" dirty="0"/>
              <a:t>Financial Aid Offices will be asked to confirm all IMPORT students funded on your current academic year Enrollment Report</a:t>
            </a:r>
          </a:p>
          <a:p>
            <a:pPr lvl="2"/>
            <a:r>
              <a:rPr lang="en-US" dirty="0"/>
              <a:t>This confirmation report due date is April 20</a:t>
            </a:r>
          </a:p>
          <a:p>
            <a:pPr lvl="1"/>
            <a:r>
              <a:rPr lang="en-US" dirty="0"/>
              <a:t>The Financial Aid Office and the TELO will need to work together to make any necessary corrections</a:t>
            </a:r>
          </a:p>
          <a:p>
            <a:pPr lvl="1"/>
            <a:r>
              <a:rPr lang="en-US" dirty="0"/>
              <a:t>As always, TELO’s are copied on all notices</a:t>
            </a:r>
          </a:p>
          <a:p>
            <a:pPr lvl="0">
              <a:buClr>
                <a:srgbClr val="B71E42"/>
              </a:buClr>
            </a:pPr>
            <a:r>
              <a:rPr lang="en-US" sz="1900" dirty="0">
                <a:solidFill>
                  <a:prstClr val="black"/>
                </a:solidFill>
              </a:rPr>
              <a:t>Remember to review your Enrollment Report at the conclusion of Spring semester 2019  </a:t>
            </a:r>
          </a:p>
          <a:p>
            <a:pPr lvl="0">
              <a:buClr>
                <a:srgbClr val="B71E42"/>
              </a:buClr>
            </a:pPr>
            <a:r>
              <a:rPr lang="en-US" sz="1900" dirty="0">
                <a:solidFill>
                  <a:prstClr val="black"/>
                </a:solidFill>
              </a:rPr>
              <a:t>The 2018-19  Enrollment Report information is removed from the system 6.30.19  </a:t>
            </a:r>
          </a:p>
          <a:p>
            <a:pPr lvl="1">
              <a:buClr>
                <a:srgbClr val="B71E42"/>
              </a:buClr>
            </a:pPr>
            <a:r>
              <a:rPr lang="en-US" sz="1700" dirty="0">
                <a:solidFill>
                  <a:prstClr val="black"/>
                </a:solidFill>
              </a:rPr>
              <a:t>Please be prompt with your final review</a:t>
            </a:r>
          </a:p>
          <a:p>
            <a:endParaRPr lang="en-US" dirty="0"/>
          </a:p>
          <a:p>
            <a:endParaRPr lang="en-US" dirty="0"/>
          </a:p>
        </p:txBody>
      </p:sp>
      <p:sp>
        <p:nvSpPr>
          <p:cNvPr id="4" name="Date Placeholder 3">
            <a:extLst>
              <a:ext uri="{FF2B5EF4-FFF2-40B4-BE49-F238E27FC236}">
                <a16:creationId xmlns:a16="http://schemas.microsoft.com/office/drawing/2014/main" id="{A64F2BF4-BECE-4CC1-85DB-78F98B8F02C1}"/>
              </a:ext>
            </a:extLst>
          </p:cNvPr>
          <p:cNvSpPr>
            <a:spLocks noGrp="1"/>
          </p:cNvSpPr>
          <p:nvPr>
            <p:ph type="dt" sz="half" idx="10"/>
          </p:nvPr>
        </p:nvSpPr>
        <p:spPr/>
        <p:txBody>
          <a:bodyPr/>
          <a:lstStyle/>
          <a:p>
            <a:fld id="{6F11E599-42B8-402E-A5F8-0FEAFAF24C58}" type="datetime1">
              <a:rPr lang="en-US" smtClean="0"/>
              <a:t>1/19/2019</a:t>
            </a:fld>
            <a:endParaRPr lang="en-US" dirty="0"/>
          </a:p>
        </p:txBody>
      </p:sp>
      <p:sp>
        <p:nvSpPr>
          <p:cNvPr id="5" name="Slide Number Placeholder 4">
            <a:extLst>
              <a:ext uri="{FF2B5EF4-FFF2-40B4-BE49-F238E27FC236}">
                <a16:creationId xmlns:a16="http://schemas.microsoft.com/office/drawing/2014/main" id="{FE235BD4-91F3-4CCC-95E7-9921656834AC}"/>
              </a:ext>
            </a:extLst>
          </p:cNvPr>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1212277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2019-20 Application process</a:t>
            </a:r>
          </a:p>
        </p:txBody>
      </p:sp>
      <p:pic>
        <p:nvPicPr>
          <p:cNvPr id="8" name="Content Placeholder 7">
            <a:extLst>
              <a:ext uri="{FF2B5EF4-FFF2-40B4-BE49-F238E27FC236}">
                <a16:creationId xmlns:a16="http://schemas.microsoft.com/office/drawing/2014/main" id="{50BBF59A-AE7E-4805-AF16-994C7DED8425}"/>
              </a:ext>
            </a:extLst>
          </p:cNvPr>
          <p:cNvPicPr>
            <a:picLocks noGrp="1" noChangeAspect="1"/>
          </p:cNvPicPr>
          <p:nvPr>
            <p:ph sz="half" idx="1"/>
          </p:nvPr>
        </p:nvPicPr>
        <p:blipFill>
          <a:blip r:embed="rId3"/>
          <a:stretch>
            <a:fillRect/>
          </a:stretch>
        </p:blipFill>
        <p:spPr>
          <a:xfrm>
            <a:off x="1510535" y="2002664"/>
            <a:ext cx="3313710" cy="3448050"/>
          </a:xfrm>
          <a:prstGeom prst="rect">
            <a:avLst/>
          </a:prstGeom>
        </p:spPr>
      </p:pic>
      <p:sp>
        <p:nvSpPr>
          <p:cNvPr id="14" name="Content Placeholder 13">
            <a:extLst>
              <a:ext uri="{FF2B5EF4-FFF2-40B4-BE49-F238E27FC236}">
                <a16:creationId xmlns:a16="http://schemas.microsoft.com/office/drawing/2014/main" id="{88DFE465-F3D4-4222-9335-C36F0E8CEAEE}"/>
              </a:ext>
            </a:extLst>
          </p:cNvPr>
          <p:cNvSpPr>
            <a:spLocks noGrp="1"/>
          </p:cNvSpPr>
          <p:nvPr>
            <p:ph sz="half" idx="2"/>
          </p:nvPr>
        </p:nvSpPr>
        <p:spPr>
          <a:xfrm>
            <a:off x="6413771" y="2017343"/>
            <a:ext cx="4645152" cy="3873870"/>
          </a:xfrm>
        </p:spPr>
        <p:txBody>
          <a:bodyPr>
            <a:normAutofit fontScale="92500" lnSpcReduction="10000"/>
          </a:bodyPr>
          <a:lstStyle/>
          <a:p>
            <a:r>
              <a:rPr lang="en-US" dirty="0"/>
              <a:t>Application pertains to new students and Scholarship Recertification pertains to continuing students</a:t>
            </a:r>
          </a:p>
          <a:p>
            <a:r>
              <a:rPr lang="en-US" dirty="0"/>
              <a:t>The term View Applicants applies to your NEW EXPORTS and the term View Submissions applies to your NEW IMPORTS</a:t>
            </a:r>
          </a:p>
          <a:p>
            <a:r>
              <a:rPr lang="en-US" dirty="0"/>
              <a:t>NEVER create a new application for a student returning to the same school for next year.  See Slide 16 for continuing student recertification</a:t>
            </a:r>
          </a:p>
        </p:txBody>
      </p:sp>
      <p:sp>
        <p:nvSpPr>
          <p:cNvPr id="4" name="Date Placeholder 3"/>
          <p:cNvSpPr>
            <a:spLocks noGrp="1"/>
          </p:cNvSpPr>
          <p:nvPr>
            <p:ph type="dt" sz="half" idx="10"/>
          </p:nvPr>
        </p:nvSpPr>
        <p:spPr/>
        <p:txBody>
          <a:bodyPr/>
          <a:lstStyle/>
          <a:p>
            <a:fld id="{0550F73D-6C4E-4902-96CC-A7A19FDCB48B}" type="datetime1">
              <a:rPr lang="en-US" smtClean="0"/>
              <a:t>1/19/2019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15</a:t>
            </a:fld>
            <a:endParaRPr lang="en-US" dirty="0"/>
          </a:p>
        </p:txBody>
      </p:sp>
      <p:cxnSp>
        <p:nvCxnSpPr>
          <p:cNvPr id="16" name="Straight Arrow Connector 15">
            <a:extLst>
              <a:ext uri="{FF2B5EF4-FFF2-40B4-BE49-F238E27FC236}">
                <a16:creationId xmlns:a16="http://schemas.microsoft.com/office/drawing/2014/main" id="{7D1C3741-38E0-4419-BB67-A0040FC267D8}"/>
              </a:ext>
            </a:extLst>
          </p:cNvPr>
          <p:cNvCxnSpPr>
            <a:cxnSpLocks/>
          </p:cNvCxnSpPr>
          <p:nvPr/>
        </p:nvCxnSpPr>
        <p:spPr>
          <a:xfrm flipH="1">
            <a:off x="3657600" y="3603551"/>
            <a:ext cx="4537166" cy="123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1736021-B62D-4003-9444-270AFF8CD767}"/>
              </a:ext>
            </a:extLst>
          </p:cNvPr>
          <p:cNvCxnSpPr>
            <a:cxnSpLocks/>
          </p:cNvCxnSpPr>
          <p:nvPr/>
        </p:nvCxnSpPr>
        <p:spPr>
          <a:xfrm flipH="1">
            <a:off x="3953691" y="3974117"/>
            <a:ext cx="5350804" cy="31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4508F53-0056-430D-AC4F-5AC971564C96}"/>
              </a:ext>
            </a:extLst>
          </p:cNvPr>
          <p:cNvCxnSpPr>
            <a:cxnSpLocks/>
          </p:cNvCxnSpPr>
          <p:nvPr/>
        </p:nvCxnSpPr>
        <p:spPr>
          <a:xfrm flipH="1">
            <a:off x="3409950" y="2760617"/>
            <a:ext cx="4384221" cy="1744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3D245AF-DD98-49B3-810B-71F75B902921}"/>
              </a:ext>
            </a:extLst>
          </p:cNvPr>
          <p:cNvCxnSpPr/>
          <p:nvPr/>
        </p:nvCxnSpPr>
        <p:spPr>
          <a:xfrm flipH="1">
            <a:off x="2805113" y="2381250"/>
            <a:ext cx="4467225" cy="1000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487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78A5-8C0D-4D07-8D35-1DECC25C18F6}"/>
              </a:ext>
            </a:extLst>
          </p:cNvPr>
          <p:cNvSpPr>
            <a:spLocks noGrp="1"/>
          </p:cNvSpPr>
          <p:nvPr>
            <p:ph type="title"/>
          </p:nvPr>
        </p:nvSpPr>
        <p:spPr/>
        <p:txBody>
          <a:bodyPr/>
          <a:lstStyle/>
          <a:p>
            <a:r>
              <a:rPr lang="en-US" dirty="0"/>
              <a:t>2019-20 recertification process – exports</a:t>
            </a:r>
          </a:p>
        </p:txBody>
      </p:sp>
      <p:sp>
        <p:nvSpPr>
          <p:cNvPr id="4" name="Content Placeholder 3">
            <a:extLst>
              <a:ext uri="{FF2B5EF4-FFF2-40B4-BE49-F238E27FC236}">
                <a16:creationId xmlns:a16="http://schemas.microsoft.com/office/drawing/2014/main" id="{63503A69-ACC4-4DF9-97D1-2118DCFBD14D}"/>
              </a:ext>
            </a:extLst>
          </p:cNvPr>
          <p:cNvSpPr>
            <a:spLocks noGrp="1"/>
          </p:cNvSpPr>
          <p:nvPr>
            <p:ph sz="half" idx="2"/>
          </p:nvPr>
        </p:nvSpPr>
        <p:spPr/>
        <p:txBody>
          <a:bodyPr>
            <a:normAutofit fontScale="85000" lnSpcReduction="20000"/>
          </a:bodyPr>
          <a:lstStyle/>
          <a:p>
            <a:r>
              <a:rPr lang="en-US" dirty="0"/>
              <a:t>Scholarship Recertification applies to continuing students</a:t>
            </a:r>
          </a:p>
          <a:p>
            <a:r>
              <a:rPr lang="en-US" dirty="0"/>
              <a:t>The recertification process is quick and easy</a:t>
            </a:r>
          </a:p>
          <a:p>
            <a:r>
              <a:rPr lang="en-US" dirty="0"/>
              <a:t>Open the Enrollment Report and check the Recertify box for each student </a:t>
            </a:r>
          </a:p>
          <a:p>
            <a:r>
              <a:rPr lang="en-US" dirty="0"/>
              <a:t>If the box reads Re-certified your work is done</a:t>
            </a:r>
          </a:p>
          <a:p>
            <a:r>
              <a:rPr lang="en-US" dirty="0"/>
              <a:t>If it reads RECERTIFY – click the button for all eligible students</a:t>
            </a:r>
          </a:p>
          <a:p>
            <a:r>
              <a:rPr lang="en-US" dirty="0"/>
              <a:t>If the box reads N/A review the expiration date for accuracy</a:t>
            </a:r>
          </a:p>
          <a:p>
            <a:endParaRPr lang="en-US" dirty="0"/>
          </a:p>
          <a:p>
            <a:endParaRPr lang="en-US" dirty="0"/>
          </a:p>
        </p:txBody>
      </p:sp>
      <p:sp>
        <p:nvSpPr>
          <p:cNvPr id="5" name="Date Placeholder 4">
            <a:extLst>
              <a:ext uri="{FF2B5EF4-FFF2-40B4-BE49-F238E27FC236}">
                <a16:creationId xmlns:a16="http://schemas.microsoft.com/office/drawing/2014/main" id="{8E429740-1F9B-4A39-9466-659939287BAF}"/>
              </a:ext>
            </a:extLst>
          </p:cNvPr>
          <p:cNvSpPr>
            <a:spLocks noGrp="1"/>
          </p:cNvSpPr>
          <p:nvPr>
            <p:ph type="dt" sz="half" idx="10"/>
          </p:nvPr>
        </p:nvSpPr>
        <p:spPr/>
        <p:txBody>
          <a:bodyPr/>
          <a:lstStyle/>
          <a:p>
            <a:fld id="{0A295F8E-1A36-4629-8F26-5F44687EC50D}" type="datetime1">
              <a:rPr lang="en-US" smtClean="0"/>
              <a:t>1/19/2019</a:t>
            </a:fld>
            <a:endParaRPr lang="en-US" dirty="0"/>
          </a:p>
        </p:txBody>
      </p:sp>
      <p:sp>
        <p:nvSpPr>
          <p:cNvPr id="6" name="Slide Number Placeholder 5">
            <a:extLst>
              <a:ext uri="{FF2B5EF4-FFF2-40B4-BE49-F238E27FC236}">
                <a16:creationId xmlns:a16="http://schemas.microsoft.com/office/drawing/2014/main" id="{8DB46744-A396-4323-BFF3-1F3B1991EEA8}"/>
              </a:ext>
            </a:extLst>
          </p:cNvPr>
          <p:cNvSpPr>
            <a:spLocks noGrp="1"/>
          </p:cNvSpPr>
          <p:nvPr>
            <p:ph type="sldNum" sz="quarter" idx="12"/>
          </p:nvPr>
        </p:nvSpPr>
        <p:spPr/>
        <p:txBody>
          <a:bodyPr/>
          <a:lstStyle/>
          <a:p>
            <a:fld id="{4FAB73BC-B049-4115-A692-8D63A059BFB8}" type="slidenum">
              <a:rPr lang="en-US" smtClean="0"/>
              <a:pPr/>
              <a:t>16</a:t>
            </a:fld>
            <a:endParaRPr lang="en-US" dirty="0"/>
          </a:p>
        </p:txBody>
      </p:sp>
      <p:sp>
        <p:nvSpPr>
          <p:cNvPr id="3" name="Rectangle 2">
            <a:extLst>
              <a:ext uri="{FF2B5EF4-FFF2-40B4-BE49-F238E27FC236}">
                <a16:creationId xmlns:a16="http://schemas.microsoft.com/office/drawing/2014/main" id="{1DDF9F01-DD0C-434C-85B6-6D654D537F55}"/>
              </a:ext>
            </a:extLst>
          </p:cNvPr>
          <p:cNvSpPr/>
          <p:nvPr/>
        </p:nvSpPr>
        <p:spPr>
          <a:xfrm>
            <a:off x="1607009" y="4319451"/>
            <a:ext cx="4288694" cy="1071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Parents and Imports are anxiously awaiting current TE recipient recertifications – please recertify soon!</a:t>
            </a:r>
          </a:p>
        </p:txBody>
      </p:sp>
      <p:pic>
        <p:nvPicPr>
          <p:cNvPr id="9" name="Content Placeholder 8">
            <a:extLst>
              <a:ext uri="{FF2B5EF4-FFF2-40B4-BE49-F238E27FC236}">
                <a16:creationId xmlns:a16="http://schemas.microsoft.com/office/drawing/2014/main" id="{99772E5D-1DB8-4FF8-A0B2-BC3D542C06CF}"/>
              </a:ext>
            </a:extLst>
          </p:cNvPr>
          <p:cNvPicPr>
            <a:picLocks noGrp="1" noChangeAspect="1"/>
          </p:cNvPicPr>
          <p:nvPr>
            <p:ph sz="half" idx="1"/>
          </p:nvPr>
        </p:nvPicPr>
        <p:blipFill>
          <a:blip r:embed="rId3"/>
          <a:stretch>
            <a:fillRect/>
          </a:stretch>
        </p:blipFill>
        <p:spPr>
          <a:xfrm>
            <a:off x="1291079" y="2168401"/>
            <a:ext cx="4645025" cy="1689223"/>
          </a:xfrm>
          <a:prstGeom prst="rect">
            <a:avLst/>
          </a:prstGeom>
        </p:spPr>
      </p:pic>
    </p:spTree>
    <p:extLst>
      <p:ext uri="{BB962C8B-B14F-4D97-AF65-F5344CB8AC3E}">
        <p14:creationId xmlns:p14="http://schemas.microsoft.com/office/powerpoint/2010/main" val="4268503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FB661-E8DF-418B-8388-69382F84A370}"/>
              </a:ext>
            </a:extLst>
          </p:cNvPr>
          <p:cNvSpPr>
            <a:spLocks noGrp="1"/>
          </p:cNvSpPr>
          <p:nvPr>
            <p:ph type="title"/>
          </p:nvPr>
        </p:nvSpPr>
        <p:spPr/>
        <p:txBody>
          <a:bodyPr/>
          <a:lstStyle/>
          <a:p>
            <a:r>
              <a:rPr lang="en-US" dirty="0"/>
              <a:t>2018-19 recertification process - exports</a:t>
            </a:r>
          </a:p>
        </p:txBody>
      </p:sp>
      <p:sp>
        <p:nvSpPr>
          <p:cNvPr id="4" name="Content Placeholder 3">
            <a:extLst>
              <a:ext uri="{FF2B5EF4-FFF2-40B4-BE49-F238E27FC236}">
                <a16:creationId xmlns:a16="http://schemas.microsoft.com/office/drawing/2014/main" id="{01E4B182-97B7-4D3A-980E-F41D8D725F15}"/>
              </a:ext>
            </a:extLst>
          </p:cNvPr>
          <p:cNvSpPr>
            <a:spLocks noGrp="1"/>
          </p:cNvSpPr>
          <p:nvPr>
            <p:ph sz="half" idx="2"/>
          </p:nvPr>
        </p:nvSpPr>
        <p:spPr/>
        <p:txBody>
          <a:bodyPr/>
          <a:lstStyle/>
          <a:p>
            <a:r>
              <a:rPr lang="en-US" dirty="0"/>
              <a:t>Inside the Enrollment Report, click the Recertify button</a:t>
            </a:r>
          </a:p>
          <a:p>
            <a:r>
              <a:rPr lang="en-US" dirty="0"/>
              <a:t>The screen to the left opens, scroll to the bottom and click submit</a:t>
            </a:r>
          </a:p>
          <a:p>
            <a:r>
              <a:rPr lang="en-US" dirty="0"/>
              <a:t>The IMPORT TELO receives a notification email; and, </a:t>
            </a:r>
          </a:p>
          <a:p>
            <a:r>
              <a:rPr lang="en-US" dirty="0"/>
              <a:t>Provided the parent and student emails are valid emails are sent to them too</a:t>
            </a:r>
          </a:p>
        </p:txBody>
      </p:sp>
      <p:sp>
        <p:nvSpPr>
          <p:cNvPr id="5" name="Date Placeholder 4">
            <a:extLst>
              <a:ext uri="{FF2B5EF4-FFF2-40B4-BE49-F238E27FC236}">
                <a16:creationId xmlns:a16="http://schemas.microsoft.com/office/drawing/2014/main" id="{F064BEDA-97F3-49AD-AD13-0E731F32CD75}"/>
              </a:ext>
            </a:extLst>
          </p:cNvPr>
          <p:cNvSpPr>
            <a:spLocks noGrp="1"/>
          </p:cNvSpPr>
          <p:nvPr>
            <p:ph type="dt" sz="half" idx="10"/>
          </p:nvPr>
        </p:nvSpPr>
        <p:spPr/>
        <p:txBody>
          <a:bodyPr/>
          <a:lstStyle/>
          <a:p>
            <a:fld id="{0A295F8E-1A36-4629-8F26-5F44687EC50D}" type="datetime1">
              <a:rPr lang="en-US" smtClean="0"/>
              <a:t>1/19/2019</a:t>
            </a:fld>
            <a:endParaRPr lang="en-US" dirty="0"/>
          </a:p>
        </p:txBody>
      </p:sp>
      <p:sp>
        <p:nvSpPr>
          <p:cNvPr id="6" name="Slide Number Placeholder 5">
            <a:extLst>
              <a:ext uri="{FF2B5EF4-FFF2-40B4-BE49-F238E27FC236}">
                <a16:creationId xmlns:a16="http://schemas.microsoft.com/office/drawing/2014/main" id="{77A89C93-5FC4-4628-8682-6EC5C565FE33}"/>
              </a:ext>
            </a:extLst>
          </p:cNvPr>
          <p:cNvSpPr>
            <a:spLocks noGrp="1"/>
          </p:cNvSpPr>
          <p:nvPr>
            <p:ph type="sldNum" sz="quarter" idx="12"/>
          </p:nvPr>
        </p:nvSpPr>
        <p:spPr/>
        <p:txBody>
          <a:bodyPr/>
          <a:lstStyle/>
          <a:p>
            <a:fld id="{4FAB73BC-B049-4115-A692-8D63A059BFB8}" type="slidenum">
              <a:rPr lang="en-US" smtClean="0"/>
              <a:pPr/>
              <a:t>17</a:t>
            </a:fld>
            <a:endParaRPr lang="en-US" dirty="0"/>
          </a:p>
        </p:txBody>
      </p:sp>
      <p:pic>
        <p:nvPicPr>
          <p:cNvPr id="8" name="Content Placeholder 7">
            <a:extLst>
              <a:ext uri="{FF2B5EF4-FFF2-40B4-BE49-F238E27FC236}">
                <a16:creationId xmlns:a16="http://schemas.microsoft.com/office/drawing/2014/main" id="{820337BF-C240-4068-BE69-9DC15530F804}"/>
              </a:ext>
            </a:extLst>
          </p:cNvPr>
          <p:cNvPicPr>
            <a:picLocks noGrp="1" noChangeAspect="1"/>
          </p:cNvPicPr>
          <p:nvPr>
            <p:ph sz="half" idx="1"/>
          </p:nvPr>
        </p:nvPicPr>
        <p:blipFill>
          <a:blip r:embed="rId3"/>
          <a:stretch>
            <a:fillRect/>
          </a:stretch>
        </p:blipFill>
        <p:spPr>
          <a:xfrm>
            <a:off x="1382224" y="1899933"/>
            <a:ext cx="4645025" cy="2456419"/>
          </a:xfrm>
          <a:prstGeom prst="rect">
            <a:avLst/>
          </a:prstGeom>
        </p:spPr>
      </p:pic>
      <p:pic>
        <p:nvPicPr>
          <p:cNvPr id="9" name="Picture 8">
            <a:extLst>
              <a:ext uri="{FF2B5EF4-FFF2-40B4-BE49-F238E27FC236}">
                <a16:creationId xmlns:a16="http://schemas.microsoft.com/office/drawing/2014/main" id="{7A2A47F6-F69A-429E-91C6-85EC831EA904}"/>
              </a:ext>
            </a:extLst>
          </p:cNvPr>
          <p:cNvPicPr>
            <a:picLocks noChangeAspect="1"/>
          </p:cNvPicPr>
          <p:nvPr/>
        </p:nvPicPr>
        <p:blipFill>
          <a:blip r:embed="rId4"/>
          <a:stretch>
            <a:fillRect/>
          </a:stretch>
        </p:blipFill>
        <p:spPr>
          <a:xfrm>
            <a:off x="1382224" y="4323791"/>
            <a:ext cx="4645025" cy="2269268"/>
          </a:xfrm>
          <a:prstGeom prst="rect">
            <a:avLst/>
          </a:prstGeom>
        </p:spPr>
      </p:pic>
      <p:cxnSp>
        <p:nvCxnSpPr>
          <p:cNvPr id="13" name="Straight Arrow Connector 12">
            <a:extLst>
              <a:ext uri="{FF2B5EF4-FFF2-40B4-BE49-F238E27FC236}">
                <a16:creationId xmlns:a16="http://schemas.microsoft.com/office/drawing/2014/main" id="{31EF5AAC-C1A1-432A-9EC9-ED08653A903C}"/>
              </a:ext>
            </a:extLst>
          </p:cNvPr>
          <p:cNvCxnSpPr/>
          <p:nvPr/>
        </p:nvCxnSpPr>
        <p:spPr>
          <a:xfrm flipH="1">
            <a:off x="3456633" y="3542044"/>
            <a:ext cx="6013938" cy="2823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090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1CE56-910A-457E-9D79-ACF43D1F1D85}"/>
              </a:ext>
            </a:extLst>
          </p:cNvPr>
          <p:cNvSpPr>
            <a:spLocks noGrp="1"/>
          </p:cNvSpPr>
          <p:nvPr>
            <p:ph type="title"/>
          </p:nvPr>
        </p:nvSpPr>
        <p:spPr/>
        <p:txBody>
          <a:bodyPr/>
          <a:lstStyle/>
          <a:p>
            <a:r>
              <a:rPr lang="en-US" dirty="0"/>
              <a:t>2019-20 recertification process - exports</a:t>
            </a:r>
          </a:p>
        </p:txBody>
      </p:sp>
      <p:pic>
        <p:nvPicPr>
          <p:cNvPr id="9" name="Content Placeholder 8">
            <a:extLst>
              <a:ext uri="{FF2B5EF4-FFF2-40B4-BE49-F238E27FC236}">
                <a16:creationId xmlns:a16="http://schemas.microsoft.com/office/drawing/2014/main" id="{D1313C6A-5F40-4953-B2F2-D568A7FD41A3}"/>
              </a:ext>
            </a:extLst>
          </p:cNvPr>
          <p:cNvPicPr>
            <a:picLocks noGrp="1" noChangeAspect="1"/>
          </p:cNvPicPr>
          <p:nvPr>
            <p:ph sz="half" idx="2"/>
          </p:nvPr>
        </p:nvPicPr>
        <p:blipFill>
          <a:blip r:embed="rId3"/>
          <a:stretch>
            <a:fillRect/>
          </a:stretch>
        </p:blipFill>
        <p:spPr>
          <a:xfrm>
            <a:off x="1267735" y="2037773"/>
            <a:ext cx="4645025" cy="3424102"/>
          </a:xfrm>
          <a:prstGeom prst="rect">
            <a:avLst/>
          </a:prstGeom>
        </p:spPr>
      </p:pic>
      <p:sp>
        <p:nvSpPr>
          <p:cNvPr id="5" name="Date Placeholder 4">
            <a:extLst>
              <a:ext uri="{FF2B5EF4-FFF2-40B4-BE49-F238E27FC236}">
                <a16:creationId xmlns:a16="http://schemas.microsoft.com/office/drawing/2014/main" id="{B5EF25E7-1C57-4D41-91C7-131BD17092C2}"/>
              </a:ext>
            </a:extLst>
          </p:cNvPr>
          <p:cNvSpPr>
            <a:spLocks noGrp="1"/>
          </p:cNvSpPr>
          <p:nvPr>
            <p:ph type="dt" sz="half" idx="10"/>
          </p:nvPr>
        </p:nvSpPr>
        <p:spPr/>
        <p:txBody>
          <a:bodyPr/>
          <a:lstStyle/>
          <a:p>
            <a:fld id="{0A295F8E-1A36-4629-8F26-5F44687EC50D}" type="datetime1">
              <a:rPr lang="en-US" smtClean="0"/>
              <a:t>1/19/2019</a:t>
            </a:fld>
            <a:endParaRPr lang="en-US" dirty="0"/>
          </a:p>
        </p:txBody>
      </p:sp>
      <p:sp>
        <p:nvSpPr>
          <p:cNvPr id="6" name="Slide Number Placeholder 5">
            <a:extLst>
              <a:ext uri="{FF2B5EF4-FFF2-40B4-BE49-F238E27FC236}">
                <a16:creationId xmlns:a16="http://schemas.microsoft.com/office/drawing/2014/main" id="{EC005CB2-B299-4E06-A1E7-7662BD1960E3}"/>
              </a:ext>
            </a:extLst>
          </p:cNvPr>
          <p:cNvSpPr>
            <a:spLocks noGrp="1"/>
          </p:cNvSpPr>
          <p:nvPr>
            <p:ph type="sldNum" sz="quarter" idx="12"/>
          </p:nvPr>
        </p:nvSpPr>
        <p:spPr/>
        <p:txBody>
          <a:bodyPr/>
          <a:lstStyle/>
          <a:p>
            <a:fld id="{4FAB73BC-B049-4115-A692-8D63A059BFB8}" type="slidenum">
              <a:rPr lang="en-US" smtClean="0"/>
              <a:pPr/>
              <a:t>18</a:t>
            </a:fld>
            <a:endParaRPr lang="en-US" dirty="0"/>
          </a:p>
        </p:txBody>
      </p:sp>
      <p:sp>
        <p:nvSpPr>
          <p:cNvPr id="10" name="Rectangle 9">
            <a:extLst>
              <a:ext uri="{FF2B5EF4-FFF2-40B4-BE49-F238E27FC236}">
                <a16:creationId xmlns:a16="http://schemas.microsoft.com/office/drawing/2014/main" id="{588998D4-32D9-4734-934C-9F5362B230A8}"/>
              </a:ext>
            </a:extLst>
          </p:cNvPr>
          <p:cNvSpPr/>
          <p:nvPr/>
        </p:nvSpPr>
        <p:spPr>
          <a:xfrm>
            <a:off x="3431512" y="3354978"/>
            <a:ext cx="204651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ighlight>
                  <a:srgbClr val="0000FF"/>
                </a:highlight>
              </a:rPr>
              <a:t>Once the submit button in clicked, this notice appears</a:t>
            </a:r>
          </a:p>
        </p:txBody>
      </p:sp>
      <p:sp>
        <p:nvSpPr>
          <p:cNvPr id="11" name="Rectangle 10">
            <a:extLst>
              <a:ext uri="{FF2B5EF4-FFF2-40B4-BE49-F238E27FC236}">
                <a16:creationId xmlns:a16="http://schemas.microsoft.com/office/drawing/2014/main" id="{2B512EE5-E11F-477E-A4C7-24BBC2AF6D63}"/>
              </a:ext>
            </a:extLst>
          </p:cNvPr>
          <p:cNvSpPr/>
          <p:nvPr/>
        </p:nvSpPr>
        <p:spPr>
          <a:xfrm>
            <a:off x="522581" y="5586583"/>
            <a:ext cx="5195423" cy="461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there is no valid emails the message alerts you that the parent/student were not provided an update</a:t>
            </a:r>
          </a:p>
        </p:txBody>
      </p:sp>
      <p:sp>
        <p:nvSpPr>
          <p:cNvPr id="12" name="Rectangle 11">
            <a:extLst>
              <a:ext uri="{FF2B5EF4-FFF2-40B4-BE49-F238E27FC236}">
                <a16:creationId xmlns:a16="http://schemas.microsoft.com/office/drawing/2014/main" id="{BF75F93B-5344-46C7-BFDE-9CC489F128F8}"/>
              </a:ext>
            </a:extLst>
          </p:cNvPr>
          <p:cNvSpPr/>
          <p:nvPr/>
        </p:nvSpPr>
        <p:spPr>
          <a:xfrm>
            <a:off x="6984273" y="5503254"/>
            <a:ext cx="4491445" cy="549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not forward this email to the family!</a:t>
            </a:r>
          </a:p>
        </p:txBody>
      </p:sp>
      <p:pic>
        <p:nvPicPr>
          <p:cNvPr id="13" name="Picture 12">
            <a:extLst>
              <a:ext uri="{FF2B5EF4-FFF2-40B4-BE49-F238E27FC236}">
                <a16:creationId xmlns:a16="http://schemas.microsoft.com/office/drawing/2014/main" id="{5314E543-8E26-4EC4-9A2B-2FBAD293716E}"/>
              </a:ext>
            </a:extLst>
          </p:cNvPr>
          <p:cNvPicPr>
            <a:picLocks noChangeAspect="1"/>
          </p:cNvPicPr>
          <p:nvPr/>
        </p:nvPicPr>
        <p:blipFill>
          <a:blip r:embed="rId4"/>
          <a:stretch>
            <a:fillRect/>
          </a:stretch>
        </p:blipFill>
        <p:spPr>
          <a:xfrm>
            <a:off x="6252034" y="2010877"/>
            <a:ext cx="5881635" cy="3424101"/>
          </a:xfrm>
          <a:prstGeom prst="rect">
            <a:avLst/>
          </a:prstGeom>
        </p:spPr>
      </p:pic>
      <p:sp>
        <p:nvSpPr>
          <p:cNvPr id="14" name="TextBox 13">
            <a:extLst>
              <a:ext uri="{FF2B5EF4-FFF2-40B4-BE49-F238E27FC236}">
                <a16:creationId xmlns:a16="http://schemas.microsoft.com/office/drawing/2014/main" id="{7634C7B8-BE55-4B0D-8ECA-B8CFCD04C0E0}"/>
              </a:ext>
            </a:extLst>
          </p:cNvPr>
          <p:cNvSpPr txBox="1"/>
          <p:nvPr/>
        </p:nvSpPr>
        <p:spPr>
          <a:xfrm>
            <a:off x="9806690" y="2215662"/>
            <a:ext cx="1669028" cy="646331"/>
          </a:xfrm>
          <a:prstGeom prst="rect">
            <a:avLst/>
          </a:prstGeom>
          <a:noFill/>
        </p:spPr>
        <p:txBody>
          <a:bodyPr wrap="square" rtlCol="0">
            <a:spAutoFit/>
          </a:bodyPr>
          <a:lstStyle/>
          <a:p>
            <a:r>
              <a:rPr lang="en-US" dirty="0">
                <a:solidFill>
                  <a:schemeClr val="bg1"/>
                </a:solidFill>
                <a:highlight>
                  <a:srgbClr val="0000FF"/>
                </a:highlight>
              </a:rPr>
              <a:t>IMPORT TELO notice</a:t>
            </a:r>
          </a:p>
        </p:txBody>
      </p:sp>
    </p:spTree>
    <p:extLst>
      <p:ext uri="{BB962C8B-B14F-4D97-AF65-F5344CB8AC3E}">
        <p14:creationId xmlns:p14="http://schemas.microsoft.com/office/powerpoint/2010/main" val="1766182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E7ABCFA2-55B0-438C-A39A-637FFC624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BD2C934-710E-4E0E-9ED4-03F07E019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B3A93B2-9530-458A-BED2-418263996B1C}"/>
              </a:ext>
            </a:extLst>
          </p:cNvPr>
          <p:cNvSpPr>
            <a:spLocks noGrp="1"/>
          </p:cNvSpPr>
          <p:nvPr>
            <p:ph type="title"/>
          </p:nvPr>
        </p:nvSpPr>
        <p:spPr>
          <a:xfrm>
            <a:off x="485695" y="1474969"/>
            <a:ext cx="3026558" cy="1868760"/>
          </a:xfrm>
        </p:spPr>
        <p:txBody>
          <a:bodyPr vert="horz" lIns="91440" tIns="45720" rIns="91440" bIns="0" rtlCol="0" anchor="b">
            <a:normAutofit/>
          </a:bodyPr>
          <a:lstStyle/>
          <a:p>
            <a:r>
              <a:rPr lang="en-US" sz="2500" dirty="0"/>
              <a:t>2019-20 recertification process – export email notifications</a:t>
            </a:r>
          </a:p>
        </p:txBody>
      </p:sp>
      <p:cxnSp>
        <p:nvCxnSpPr>
          <p:cNvPr id="25" name="Straight Connector 24">
            <a:extLst>
              <a:ext uri="{FF2B5EF4-FFF2-40B4-BE49-F238E27FC236}">
                <a16:creationId xmlns:a16="http://schemas.microsoft.com/office/drawing/2014/main" id="{0AD0F4F3-8F5C-421F-9FC1-DB3ED0BF6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09" y="3526496"/>
            <a:ext cx="302361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Slide Number Placeholder 5">
            <a:extLst>
              <a:ext uri="{FF2B5EF4-FFF2-40B4-BE49-F238E27FC236}">
                <a16:creationId xmlns:a16="http://schemas.microsoft.com/office/drawing/2014/main" id="{E691042B-9154-4752-BEC9-3302BDC596EC}"/>
              </a:ext>
            </a:extLst>
          </p:cNvPr>
          <p:cNvSpPr>
            <a:spLocks noGrp="1"/>
          </p:cNvSpPr>
          <p:nvPr>
            <p:ph type="sldNum" sz="quarter" idx="12"/>
          </p:nvPr>
        </p:nvSpPr>
        <p:spPr>
          <a:xfrm>
            <a:off x="484009" y="798973"/>
            <a:ext cx="811019" cy="503578"/>
          </a:xfrm>
        </p:spPr>
        <p:txBody>
          <a:bodyPr vert="horz" lIns="91440" tIns="45720" rIns="91440" bIns="45720" rtlCol="0" anchor="t">
            <a:normAutofit/>
          </a:bodyPr>
          <a:lstStyle/>
          <a:p>
            <a:pPr algn="l">
              <a:lnSpc>
                <a:spcPct val="90000"/>
              </a:lnSpc>
              <a:spcAft>
                <a:spcPts val="600"/>
              </a:spcAft>
            </a:pPr>
            <a:fld id="{4FAB73BC-B049-4115-A692-8D63A059BFB8}" type="slidenum">
              <a:rPr lang="en-US" kern="1200" dirty="0">
                <a:solidFill>
                  <a:schemeClr val="accent1"/>
                </a:solidFill>
                <a:latin typeface="+mn-lt"/>
                <a:ea typeface="+mn-ea"/>
                <a:cs typeface="+mn-cs"/>
              </a:rPr>
              <a:pPr algn="l">
                <a:lnSpc>
                  <a:spcPct val="90000"/>
                </a:lnSpc>
                <a:spcAft>
                  <a:spcPts val="600"/>
                </a:spcAft>
              </a:pPr>
              <a:t>19</a:t>
            </a:fld>
            <a:endParaRPr lang="en-US" kern="1200" dirty="0">
              <a:solidFill>
                <a:schemeClr val="accent1"/>
              </a:solidFill>
              <a:latin typeface="+mn-lt"/>
              <a:ea typeface="+mn-ea"/>
              <a:cs typeface="+mn-cs"/>
            </a:endParaRPr>
          </a:p>
        </p:txBody>
      </p:sp>
      <p:sp>
        <p:nvSpPr>
          <p:cNvPr id="5" name="Date Placeholder 4">
            <a:extLst>
              <a:ext uri="{FF2B5EF4-FFF2-40B4-BE49-F238E27FC236}">
                <a16:creationId xmlns:a16="http://schemas.microsoft.com/office/drawing/2014/main" id="{E15616D1-2460-4DF6-A354-02D6B6A5A136}"/>
              </a:ext>
            </a:extLst>
          </p:cNvPr>
          <p:cNvSpPr>
            <a:spLocks noGrp="1"/>
          </p:cNvSpPr>
          <p:nvPr>
            <p:ph type="dt" sz="half" idx="10"/>
          </p:nvPr>
        </p:nvSpPr>
        <p:spPr>
          <a:xfrm>
            <a:off x="485694" y="5465114"/>
            <a:ext cx="3026557" cy="309201"/>
          </a:xfrm>
        </p:spPr>
        <p:txBody>
          <a:bodyPr vert="horz" lIns="91440" tIns="45720" rIns="91440" bIns="45720" rtlCol="0" anchor="ctr">
            <a:normAutofit/>
          </a:bodyPr>
          <a:lstStyle/>
          <a:p>
            <a:pPr algn="l">
              <a:spcAft>
                <a:spcPts val="600"/>
              </a:spcAft>
            </a:pPr>
            <a:fld id="{0A295F8E-1A36-4629-8F26-5F44687EC50D}" type="datetime1">
              <a:rPr lang="en-US" smtClean="0"/>
              <a:pPr algn="l">
                <a:spcAft>
                  <a:spcPts val="600"/>
                </a:spcAft>
              </a:pPr>
              <a:t>1/19/2019</a:t>
            </a:fld>
            <a:endParaRPr lang="en-US"/>
          </a:p>
        </p:txBody>
      </p:sp>
      <p:pic>
        <p:nvPicPr>
          <p:cNvPr id="8" name="Picture 7">
            <a:extLst>
              <a:ext uri="{FF2B5EF4-FFF2-40B4-BE49-F238E27FC236}">
                <a16:creationId xmlns:a16="http://schemas.microsoft.com/office/drawing/2014/main" id="{FAED07B6-0D24-4BDC-A975-40FF3AF6CD35}"/>
              </a:ext>
            </a:extLst>
          </p:cNvPr>
          <p:cNvPicPr>
            <a:picLocks noChangeAspect="1"/>
          </p:cNvPicPr>
          <p:nvPr/>
        </p:nvPicPr>
        <p:blipFill>
          <a:blip r:embed="rId4"/>
          <a:stretch>
            <a:fillRect/>
          </a:stretch>
        </p:blipFill>
        <p:spPr>
          <a:xfrm>
            <a:off x="3919388" y="440874"/>
            <a:ext cx="6973025" cy="1804933"/>
          </a:xfrm>
          <a:prstGeom prst="rect">
            <a:avLst/>
          </a:prstGeom>
        </p:spPr>
      </p:pic>
      <p:pic>
        <p:nvPicPr>
          <p:cNvPr id="7" name="Content Placeholder 6">
            <a:extLst>
              <a:ext uri="{FF2B5EF4-FFF2-40B4-BE49-F238E27FC236}">
                <a16:creationId xmlns:a16="http://schemas.microsoft.com/office/drawing/2014/main" id="{FDEF1F2C-9B73-4E67-96C6-ACB2C4710439}"/>
              </a:ext>
            </a:extLst>
          </p:cNvPr>
          <p:cNvPicPr>
            <a:picLocks noGrp="1" noChangeAspect="1"/>
          </p:cNvPicPr>
          <p:nvPr>
            <p:ph sz="half" idx="1"/>
          </p:nvPr>
        </p:nvPicPr>
        <p:blipFill>
          <a:blip r:embed="rId5"/>
          <a:stretch>
            <a:fillRect/>
          </a:stretch>
        </p:blipFill>
        <p:spPr>
          <a:xfrm>
            <a:off x="3919388" y="2409349"/>
            <a:ext cx="6927808" cy="1804931"/>
          </a:xfrm>
          <a:prstGeom prst="rect">
            <a:avLst/>
          </a:prstGeom>
        </p:spPr>
      </p:pic>
      <p:pic>
        <p:nvPicPr>
          <p:cNvPr id="27" name="Picture 26">
            <a:extLst>
              <a:ext uri="{FF2B5EF4-FFF2-40B4-BE49-F238E27FC236}">
                <a16:creationId xmlns:a16="http://schemas.microsoft.com/office/drawing/2014/main" id="{B0A40572-62E5-460B-AD24-B6628527AC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F1D872D4-D7E5-4CD8-9DAC-2BC612F08E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4A7F5C6-35B4-4B06-BB47-91A47AF1277F}"/>
              </a:ext>
            </a:extLst>
          </p:cNvPr>
          <p:cNvSpPr txBox="1"/>
          <p:nvPr/>
        </p:nvSpPr>
        <p:spPr>
          <a:xfrm>
            <a:off x="8626510" y="729586"/>
            <a:ext cx="999811" cy="369332"/>
          </a:xfrm>
          <a:prstGeom prst="rect">
            <a:avLst/>
          </a:prstGeom>
          <a:noFill/>
        </p:spPr>
        <p:txBody>
          <a:bodyPr wrap="square" rtlCol="0">
            <a:spAutoFit/>
          </a:bodyPr>
          <a:lstStyle/>
          <a:p>
            <a:r>
              <a:rPr lang="en-US" dirty="0"/>
              <a:t>Student</a:t>
            </a:r>
          </a:p>
        </p:txBody>
      </p:sp>
      <p:sp>
        <p:nvSpPr>
          <p:cNvPr id="10" name="TextBox 9">
            <a:extLst>
              <a:ext uri="{FF2B5EF4-FFF2-40B4-BE49-F238E27FC236}">
                <a16:creationId xmlns:a16="http://schemas.microsoft.com/office/drawing/2014/main" id="{826D32FE-CD80-4754-9BA4-308F465DF979}"/>
              </a:ext>
            </a:extLst>
          </p:cNvPr>
          <p:cNvSpPr txBox="1"/>
          <p:nvPr/>
        </p:nvSpPr>
        <p:spPr>
          <a:xfrm>
            <a:off x="8505930" y="2712557"/>
            <a:ext cx="1084336" cy="369332"/>
          </a:xfrm>
          <a:prstGeom prst="rect">
            <a:avLst/>
          </a:prstGeom>
          <a:noFill/>
        </p:spPr>
        <p:txBody>
          <a:bodyPr wrap="none" rtlCol="0">
            <a:spAutoFit/>
          </a:bodyPr>
          <a:lstStyle/>
          <a:p>
            <a:r>
              <a:rPr lang="en-US" dirty="0"/>
              <a:t>Employee</a:t>
            </a:r>
          </a:p>
        </p:txBody>
      </p:sp>
    </p:spTree>
    <p:extLst>
      <p:ext uri="{BB962C8B-B14F-4D97-AF65-F5344CB8AC3E}">
        <p14:creationId xmlns:p14="http://schemas.microsoft.com/office/powerpoint/2010/main" val="227527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focus</a:t>
            </a:r>
          </a:p>
        </p:txBody>
      </p:sp>
      <p:sp>
        <p:nvSpPr>
          <p:cNvPr id="3" name="Content Placeholder 2"/>
          <p:cNvSpPr>
            <a:spLocks noGrp="1"/>
          </p:cNvSpPr>
          <p:nvPr>
            <p:ph idx="1"/>
          </p:nvPr>
        </p:nvSpPr>
        <p:spPr/>
        <p:txBody>
          <a:bodyPr/>
          <a:lstStyle/>
          <a:p>
            <a:r>
              <a:rPr lang="en-US" dirty="0"/>
              <a:t>2018-19 Recipient Review </a:t>
            </a:r>
          </a:p>
          <a:p>
            <a:r>
              <a:rPr lang="en-US" dirty="0"/>
              <a:t>2019-20 Approval and Processing</a:t>
            </a:r>
          </a:p>
          <a:p>
            <a:r>
              <a:rPr lang="en-US" dirty="0"/>
              <a:t>TE Reports</a:t>
            </a:r>
          </a:p>
          <a:p>
            <a:r>
              <a:rPr lang="en-US" dirty="0"/>
              <a:t>TE Central Updates</a:t>
            </a:r>
          </a:p>
          <a:p>
            <a:r>
              <a:rPr lang="en-US" dirty="0"/>
              <a:t>Recap</a:t>
            </a:r>
          </a:p>
        </p:txBody>
      </p:sp>
      <p:sp>
        <p:nvSpPr>
          <p:cNvPr id="4" name="Date Placeholder 3"/>
          <p:cNvSpPr>
            <a:spLocks noGrp="1"/>
          </p:cNvSpPr>
          <p:nvPr>
            <p:ph type="dt" sz="half" idx="10"/>
          </p:nvPr>
        </p:nvSpPr>
        <p:spPr/>
        <p:txBody>
          <a:bodyPr/>
          <a:lstStyle/>
          <a:p>
            <a:fld id="{26376D21-BD5C-4D73-BD69-83FAA65A14FE}" type="datetime1">
              <a:rPr lang="en-US" smtClean="0"/>
              <a:t>1/19/2019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1752576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2019-20 recertification process</a:t>
            </a:r>
          </a:p>
        </p:txBody>
      </p:sp>
      <p:sp>
        <p:nvSpPr>
          <p:cNvPr id="3" name="Content Placeholder 2"/>
          <p:cNvSpPr>
            <a:spLocks noGrp="1"/>
          </p:cNvSpPr>
          <p:nvPr>
            <p:ph idx="1"/>
          </p:nvPr>
        </p:nvSpPr>
        <p:spPr>
          <a:xfrm>
            <a:off x="1162099" y="2093976"/>
            <a:ext cx="10075877" cy="2695738"/>
          </a:xfrm>
        </p:spPr>
        <p:txBody>
          <a:bodyPr/>
          <a:lstStyle/>
          <a:p>
            <a:r>
              <a:rPr lang="en-US" dirty="0"/>
              <a:t>If a Re-certified student is no longer eligible – update the student’s expiration date</a:t>
            </a:r>
          </a:p>
          <a:p>
            <a:r>
              <a:rPr lang="en-US" dirty="0"/>
              <a:t>Updating the expiration date trumps the original re-certification process</a:t>
            </a:r>
          </a:p>
          <a:p>
            <a:r>
              <a:rPr lang="en-US" dirty="0"/>
              <a:t>Review slide 4 or 7 for visual directions to update the student’s expiration date</a:t>
            </a:r>
          </a:p>
          <a:p>
            <a:endParaRPr lang="en-US" dirty="0"/>
          </a:p>
        </p:txBody>
      </p:sp>
      <p:sp>
        <p:nvSpPr>
          <p:cNvPr id="4" name="Date Placeholder 3"/>
          <p:cNvSpPr>
            <a:spLocks noGrp="1"/>
          </p:cNvSpPr>
          <p:nvPr>
            <p:ph type="dt" sz="half" idx="10"/>
          </p:nvPr>
        </p:nvSpPr>
        <p:spPr/>
        <p:txBody>
          <a:bodyPr/>
          <a:lstStyle/>
          <a:p>
            <a:fld id="{9C49534D-5E81-4E18-A3D5-A4EAC4BC383D}" type="datetime1">
              <a:rPr lang="en-US" smtClean="0"/>
              <a:t>1/19/2019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3815691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2019-20 recertification process - imports</a:t>
            </a:r>
          </a:p>
        </p:txBody>
      </p:sp>
      <p:pic>
        <p:nvPicPr>
          <p:cNvPr id="10" name="Content Placeholder 9">
            <a:extLst>
              <a:ext uri="{FF2B5EF4-FFF2-40B4-BE49-F238E27FC236}">
                <a16:creationId xmlns:a16="http://schemas.microsoft.com/office/drawing/2014/main" id="{355FD9E3-153E-414B-87B8-0801F03789AC}"/>
              </a:ext>
            </a:extLst>
          </p:cNvPr>
          <p:cNvPicPr>
            <a:picLocks noGrp="1" noChangeAspect="1"/>
          </p:cNvPicPr>
          <p:nvPr>
            <p:ph sz="half" idx="1"/>
          </p:nvPr>
        </p:nvPicPr>
        <p:blipFill>
          <a:blip r:embed="rId3"/>
          <a:stretch>
            <a:fillRect/>
          </a:stretch>
        </p:blipFill>
        <p:spPr>
          <a:xfrm>
            <a:off x="1449217" y="2010813"/>
            <a:ext cx="3243127" cy="3448050"/>
          </a:xfrm>
          <a:prstGeom prst="rect">
            <a:avLst/>
          </a:prstGeom>
        </p:spPr>
      </p:pic>
      <p:sp>
        <p:nvSpPr>
          <p:cNvPr id="9" name="Content Placeholder 8">
            <a:extLst>
              <a:ext uri="{FF2B5EF4-FFF2-40B4-BE49-F238E27FC236}">
                <a16:creationId xmlns:a16="http://schemas.microsoft.com/office/drawing/2014/main" id="{33AE7E84-060F-48CD-8765-2CD34B0B4559}"/>
              </a:ext>
            </a:extLst>
          </p:cNvPr>
          <p:cNvSpPr>
            <a:spLocks noGrp="1"/>
          </p:cNvSpPr>
          <p:nvPr>
            <p:ph sz="half" idx="2"/>
          </p:nvPr>
        </p:nvSpPr>
        <p:spPr/>
        <p:txBody>
          <a:bodyPr/>
          <a:lstStyle/>
          <a:p>
            <a:r>
              <a:rPr lang="en-US" dirty="0"/>
              <a:t>Imports require action too.  </a:t>
            </a:r>
          </a:p>
          <a:p>
            <a:r>
              <a:rPr lang="en-US" dirty="0"/>
              <a:t>Review the View Submissions section for continuing student IMPORTS and EXPORTS who have been recertified in the current academic year for next year</a:t>
            </a:r>
          </a:p>
        </p:txBody>
      </p:sp>
      <p:sp>
        <p:nvSpPr>
          <p:cNvPr id="4" name="Date Placeholder 3"/>
          <p:cNvSpPr>
            <a:spLocks noGrp="1"/>
          </p:cNvSpPr>
          <p:nvPr>
            <p:ph type="dt" sz="half" idx="10"/>
          </p:nvPr>
        </p:nvSpPr>
        <p:spPr/>
        <p:txBody>
          <a:bodyPr/>
          <a:lstStyle/>
          <a:p>
            <a:fld id="{0B742EA5-00A9-462F-93DF-A3CA05506FDD}" type="datetime1">
              <a:rPr lang="en-US" smtClean="0"/>
              <a:t>1/19/2019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21</a:t>
            </a:fld>
            <a:endParaRPr lang="en-US" dirty="0"/>
          </a:p>
        </p:txBody>
      </p:sp>
      <p:cxnSp>
        <p:nvCxnSpPr>
          <p:cNvPr id="12" name="Straight Arrow Connector 11">
            <a:extLst>
              <a:ext uri="{FF2B5EF4-FFF2-40B4-BE49-F238E27FC236}">
                <a16:creationId xmlns:a16="http://schemas.microsoft.com/office/drawing/2014/main" id="{3A38E92D-0441-44F7-B4B3-D4B936411EEC}"/>
              </a:ext>
            </a:extLst>
          </p:cNvPr>
          <p:cNvCxnSpPr/>
          <p:nvPr/>
        </p:nvCxnSpPr>
        <p:spPr>
          <a:xfrm flipH="1">
            <a:off x="4241074" y="2865120"/>
            <a:ext cx="3675017" cy="2238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903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CF212FEE-9E44-43FE-861C-F7F29C623497}"/>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dirty="0"/>
              <a:t>2019-20 recertification process - imports</a:t>
            </a:r>
          </a:p>
        </p:txBody>
      </p:sp>
      <p:sp>
        <p:nvSpPr>
          <p:cNvPr id="5" name="Date Placeholder 4">
            <a:extLst>
              <a:ext uri="{FF2B5EF4-FFF2-40B4-BE49-F238E27FC236}">
                <a16:creationId xmlns:a16="http://schemas.microsoft.com/office/drawing/2014/main" id="{DAC89834-C11C-48F1-B4DA-5821BE325E7D}"/>
              </a:ext>
            </a:extLst>
          </p:cNvPr>
          <p:cNvSpPr>
            <a:spLocks noGrp="1"/>
          </p:cNvSpPr>
          <p:nvPr>
            <p:ph type="dt" sz="half" idx="10"/>
          </p:nvPr>
        </p:nvSpPr>
        <p:spPr>
          <a:xfrm>
            <a:off x="7554138" y="330370"/>
            <a:ext cx="3500715" cy="309201"/>
          </a:xfrm>
        </p:spPr>
        <p:txBody>
          <a:bodyPr vert="horz" lIns="91440" tIns="45720" rIns="91440" bIns="45720" rtlCol="0" anchor="ctr">
            <a:normAutofit/>
          </a:bodyPr>
          <a:lstStyle/>
          <a:p>
            <a:pPr>
              <a:spcAft>
                <a:spcPts val="600"/>
              </a:spcAft>
            </a:pPr>
            <a:fld id="{0A295F8E-1A36-4629-8F26-5F44687EC50D}" type="datetime1">
              <a:rPr lang="en-US" smtClean="0"/>
              <a:pPr>
                <a:spcAft>
                  <a:spcPts val="600"/>
                </a:spcAft>
              </a:pPr>
              <a:t>1/19/2019</a:t>
            </a:fld>
            <a:endParaRPr lang="en-US"/>
          </a:p>
        </p:txBody>
      </p:sp>
      <p:sp>
        <p:nvSpPr>
          <p:cNvPr id="6" name="Slide Number Placeholder 5">
            <a:extLst>
              <a:ext uri="{FF2B5EF4-FFF2-40B4-BE49-F238E27FC236}">
                <a16:creationId xmlns:a16="http://schemas.microsoft.com/office/drawing/2014/main" id="{843DA482-9682-49F8-B6D5-3CD353D933C2}"/>
              </a:ext>
            </a:extLst>
          </p:cNvPr>
          <p:cNvSpPr>
            <a:spLocks noGrp="1"/>
          </p:cNvSpPr>
          <p:nvPr>
            <p:ph type="sldNum" sz="quarter" idx="12"/>
          </p:nvPr>
        </p:nvSpPr>
        <p:spPr>
          <a:xfrm>
            <a:off x="480060" y="798973"/>
            <a:ext cx="811019" cy="503578"/>
          </a:xfrm>
        </p:spPr>
        <p:txBody>
          <a:bodyPr vert="horz" lIns="91440" tIns="45720" rIns="91440" bIns="45720" rtlCol="0" anchor="t">
            <a:normAutofit/>
          </a:bodyPr>
          <a:lstStyle/>
          <a:p>
            <a:pPr>
              <a:lnSpc>
                <a:spcPct val="90000"/>
              </a:lnSpc>
              <a:spcAft>
                <a:spcPts val="600"/>
              </a:spcAft>
            </a:pPr>
            <a:fld id="{4FAB73BC-B049-4115-A692-8D63A059BFB8}" type="slidenum">
              <a:rPr lang="en-US" smtClean="0"/>
              <a:pPr>
                <a:lnSpc>
                  <a:spcPct val="90000"/>
                </a:lnSpc>
                <a:spcAft>
                  <a:spcPts val="600"/>
                </a:spcAft>
              </a:pPr>
              <a:t>22</a:t>
            </a:fld>
            <a:endParaRPr lang="en-US"/>
          </a:p>
        </p:txBody>
      </p:sp>
      <p:sp>
        <p:nvSpPr>
          <p:cNvPr id="4" name="Content Placeholder 3">
            <a:extLst>
              <a:ext uri="{FF2B5EF4-FFF2-40B4-BE49-F238E27FC236}">
                <a16:creationId xmlns:a16="http://schemas.microsoft.com/office/drawing/2014/main" id="{B518F7EE-47BB-46A2-8AD8-31E8253B0A85}"/>
              </a:ext>
            </a:extLst>
          </p:cNvPr>
          <p:cNvSpPr>
            <a:spLocks noGrp="1"/>
          </p:cNvSpPr>
          <p:nvPr>
            <p:ph sz="half" idx="2"/>
          </p:nvPr>
        </p:nvSpPr>
        <p:spPr>
          <a:xfrm>
            <a:off x="1451579" y="2015734"/>
            <a:ext cx="4162555" cy="3450613"/>
          </a:xfrm>
        </p:spPr>
        <p:txBody>
          <a:bodyPr vert="horz" lIns="91440" tIns="45720" rIns="91440" bIns="45720" rtlCol="0" anchor="t">
            <a:normAutofit/>
          </a:bodyPr>
          <a:lstStyle/>
          <a:p>
            <a:r>
              <a:rPr lang="en-US" dirty="0"/>
              <a:t>Click on the student’s name you wish to recertify for 2019-20</a:t>
            </a:r>
          </a:p>
          <a:p>
            <a:r>
              <a:rPr lang="en-US" dirty="0"/>
              <a:t>This opens up the student’s 2019-20 record</a:t>
            </a:r>
          </a:p>
          <a:p>
            <a:r>
              <a:rPr lang="en-US" dirty="0"/>
              <a:t>If you do not recertify each eligible student, the student will NOT appear on your 2019-20 Enrollment Report</a:t>
            </a:r>
          </a:p>
        </p:txBody>
      </p:sp>
      <p:pic>
        <p:nvPicPr>
          <p:cNvPr id="9" name="Content Placeholder 8">
            <a:extLst>
              <a:ext uri="{FF2B5EF4-FFF2-40B4-BE49-F238E27FC236}">
                <a16:creationId xmlns:a16="http://schemas.microsoft.com/office/drawing/2014/main" id="{49FD1443-1C38-4B05-B166-5832585E7255}"/>
              </a:ext>
            </a:extLst>
          </p:cNvPr>
          <p:cNvPicPr>
            <a:picLocks noGrp="1" noChangeAspect="1"/>
          </p:cNvPicPr>
          <p:nvPr>
            <p:ph sz="half" idx="1"/>
          </p:nvPr>
        </p:nvPicPr>
        <p:blipFill>
          <a:blip r:embed="rId4"/>
          <a:stretch>
            <a:fillRect/>
          </a:stretch>
        </p:blipFill>
        <p:spPr>
          <a:xfrm>
            <a:off x="6094411" y="2073091"/>
            <a:ext cx="4960443" cy="3335898"/>
          </a:xfrm>
          <a:prstGeom prst="rect">
            <a:avLst/>
          </a:prstGeom>
        </p:spPr>
      </p:pic>
    </p:spTree>
    <p:extLst>
      <p:ext uri="{BB962C8B-B14F-4D97-AF65-F5344CB8AC3E}">
        <p14:creationId xmlns:p14="http://schemas.microsoft.com/office/powerpoint/2010/main" val="3945787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8F6E4-240B-4423-9D62-9D129FBA075E}"/>
              </a:ext>
            </a:extLst>
          </p:cNvPr>
          <p:cNvSpPr>
            <a:spLocks noGrp="1"/>
          </p:cNvSpPr>
          <p:nvPr>
            <p:ph type="title"/>
          </p:nvPr>
        </p:nvSpPr>
        <p:spPr/>
        <p:txBody>
          <a:bodyPr/>
          <a:lstStyle/>
          <a:p>
            <a:r>
              <a:rPr lang="en-US" dirty="0"/>
              <a:t>2019-20 recertification process - imports</a:t>
            </a:r>
          </a:p>
        </p:txBody>
      </p:sp>
      <p:sp>
        <p:nvSpPr>
          <p:cNvPr id="4" name="Content Placeholder 3">
            <a:extLst>
              <a:ext uri="{FF2B5EF4-FFF2-40B4-BE49-F238E27FC236}">
                <a16:creationId xmlns:a16="http://schemas.microsoft.com/office/drawing/2014/main" id="{1EAF4C62-FCE0-42EB-8543-7DA0D630FC2B}"/>
              </a:ext>
            </a:extLst>
          </p:cNvPr>
          <p:cNvSpPr>
            <a:spLocks noGrp="1"/>
          </p:cNvSpPr>
          <p:nvPr>
            <p:ph sz="half" idx="2"/>
          </p:nvPr>
        </p:nvSpPr>
        <p:spPr>
          <a:xfrm>
            <a:off x="6409700" y="1864193"/>
            <a:ext cx="4645152" cy="4188917"/>
          </a:xfrm>
        </p:spPr>
        <p:txBody>
          <a:bodyPr>
            <a:normAutofit fontScale="85000" lnSpcReduction="10000"/>
          </a:bodyPr>
          <a:lstStyle/>
          <a:p>
            <a:r>
              <a:rPr lang="en-US" dirty="0"/>
              <a:t>Each IMPORT school must complete the information for EACH eligible import </a:t>
            </a:r>
          </a:p>
          <a:p>
            <a:r>
              <a:rPr lang="en-US" dirty="0"/>
              <a:t>The </a:t>
            </a:r>
            <a:r>
              <a:rPr lang="en-US" u="sng" dirty="0"/>
              <a:t>scholarship amount </a:t>
            </a:r>
            <a:r>
              <a:rPr lang="en-US" dirty="0"/>
              <a:t>is the dollar amount the student will receive in TE funds for the 19-20 academic year  </a:t>
            </a:r>
          </a:p>
          <a:p>
            <a:pPr lvl="1"/>
            <a:r>
              <a:rPr lang="en-US" dirty="0"/>
              <a:t>Whole numbers only and NO $ signs, commas, periods or cent signs</a:t>
            </a:r>
          </a:p>
          <a:p>
            <a:r>
              <a:rPr lang="en-US" u="sng" dirty="0"/>
              <a:t>Years</a:t>
            </a:r>
            <a:r>
              <a:rPr lang="en-US" dirty="0"/>
              <a:t> is the total number of years you expect to support the student</a:t>
            </a:r>
          </a:p>
          <a:p>
            <a:r>
              <a:rPr lang="en-US" u="sng" dirty="0"/>
              <a:t>Approved</a:t>
            </a:r>
            <a:r>
              <a:rPr lang="en-US" dirty="0"/>
              <a:t> click Yes</a:t>
            </a:r>
          </a:p>
          <a:p>
            <a:r>
              <a:rPr lang="en-US" u="sng" dirty="0"/>
              <a:t>Comments</a:t>
            </a:r>
            <a:r>
              <a:rPr lang="en-US" dirty="0"/>
              <a:t> are shared with the other school</a:t>
            </a:r>
          </a:p>
          <a:p>
            <a:r>
              <a:rPr lang="en-US" dirty="0"/>
              <a:t>Be sure to click </a:t>
            </a:r>
            <a:r>
              <a:rPr lang="en-US" u="sng" dirty="0"/>
              <a:t>SUBMIT</a:t>
            </a:r>
          </a:p>
          <a:p>
            <a:pPr lvl="1"/>
            <a:endParaRPr lang="en-US" dirty="0"/>
          </a:p>
        </p:txBody>
      </p:sp>
      <p:sp>
        <p:nvSpPr>
          <p:cNvPr id="5" name="Date Placeholder 4">
            <a:extLst>
              <a:ext uri="{FF2B5EF4-FFF2-40B4-BE49-F238E27FC236}">
                <a16:creationId xmlns:a16="http://schemas.microsoft.com/office/drawing/2014/main" id="{A8F1D937-0173-4C1D-9DAF-552CF592FDEC}"/>
              </a:ext>
            </a:extLst>
          </p:cNvPr>
          <p:cNvSpPr>
            <a:spLocks noGrp="1"/>
          </p:cNvSpPr>
          <p:nvPr>
            <p:ph type="dt" sz="half" idx="10"/>
          </p:nvPr>
        </p:nvSpPr>
        <p:spPr/>
        <p:txBody>
          <a:bodyPr/>
          <a:lstStyle/>
          <a:p>
            <a:fld id="{0A295F8E-1A36-4629-8F26-5F44687EC50D}" type="datetime1">
              <a:rPr lang="en-US" smtClean="0"/>
              <a:t>1/19/2019</a:t>
            </a:fld>
            <a:endParaRPr lang="en-US" dirty="0"/>
          </a:p>
        </p:txBody>
      </p:sp>
      <p:sp>
        <p:nvSpPr>
          <p:cNvPr id="6" name="Slide Number Placeholder 5">
            <a:extLst>
              <a:ext uri="{FF2B5EF4-FFF2-40B4-BE49-F238E27FC236}">
                <a16:creationId xmlns:a16="http://schemas.microsoft.com/office/drawing/2014/main" id="{A77FDDAE-E5D4-475B-B6EB-76E72D3B50B0}"/>
              </a:ext>
            </a:extLst>
          </p:cNvPr>
          <p:cNvSpPr>
            <a:spLocks noGrp="1"/>
          </p:cNvSpPr>
          <p:nvPr>
            <p:ph type="sldNum" sz="quarter" idx="12"/>
          </p:nvPr>
        </p:nvSpPr>
        <p:spPr/>
        <p:txBody>
          <a:bodyPr/>
          <a:lstStyle/>
          <a:p>
            <a:fld id="{4FAB73BC-B049-4115-A692-8D63A059BFB8}" type="slidenum">
              <a:rPr lang="en-US" smtClean="0"/>
              <a:pPr/>
              <a:t>23</a:t>
            </a:fld>
            <a:endParaRPr lang="en-US" dirty="0"/>
          </a:p>
        </p:txBody>
      </p:sp>
      <p:pic>
        <p:nvPicPr>
          <p:cNvPr id="10" name="Content Placeholder 9">
            <a:extLst>
              <a:ext uri="{FF2B5EF4-FFF2-40B4-BE49-F238E27FC236}">
                <a16:creationId xmlns:a16="http://schemas.microsoft.com/office/drawing/2014/main" id="{540F598D-A226-4FBD-B097-D1E1255613B3}"/>
              </a:ext>
            </a:extLst>
          </p:cNvPr>
          <p:cNvPicPr>
            <a:picLocks noGrp="1" noChangeAspect="1"/>
          </p:cNvPicPr>
          <p:nvPr>
            <p:ph sz="half" idx="1"/>
          </p:nvPr>
        </p:nvPicPr>
        <p:blipFill>
          <a:blip r:embed="rId3"/>
          <a:stretch>
            <a:fillRect/>
          </a:stretch>
        </p:blipFill>
        <p:spPr>
          <a:xfrm>
            <a:off x="1449217" y="1302551"/>
            <a:ext cx="4565757" cy="3448050"/>
          </a:xfrm>
          <a:prstGeom prst="rect">
            <a:avLst/>
          </a:prstGeom>
        </p:spPr>
      </p:pic>
      <p:pic>
        <p:nvPicPr>
          <p:cNvPr id="12" name="Picture 11">
            <a:extLst>
              <a:ext uri="{FF2B5EF4-FFF2-40B4-BE49-F238E27FC236}">
                <a16:creationId xmlns:a16="http://schemas.microsoft.com/office/drawing/2014/main" id="{554A12DC-6E36-4F87-850C-E5F951849A64}"/>
              </a:ext>
            </a:extLst>
          </p:cNvPr>
          <p:cNvPicPr>
            <a:picLocks noChangeAspect="1"/>
          </p:cNvPicPr>
          <p:nvPr/>
        </p:nvPicPr>
        <p:blipFill>
          <a:blip r:embed="rId4"/>
          <a:stretch>
            <a:fillRect/>
          </a:stretch>
        </p:blipFill>
        <p:spPr>
          <a:xfrm>
            <a:off x="1487453" y="4750601"/>
            <a:ext cx="4565758" cy="1740634"/>
          </a:xfrm>
          <a:prstGeom prst="rect">
            <a:avLst/>
          </a:prstGeom>
        </p:spPr>
      </p:pic>
      <p:sp>
        <p:nvSpPr>
          <p:cNvPr id="13" name="Star: 5 Points 12">
            <a:extLst>
              <a:ext uri="{FF2B5EF4-FFF2-40B4-BE49-F238E27FC236}">
                <a16:creationId xmlns:a16="http://schemas.microsoft.com/office/drawing/2014/main" id="{C4E58B15-9957-4847-BFEB-5F81925B2785}"/>
              </a:ext>
            </a:extLst>
          </p:cNvPr>
          <p:cNvSpPr/>
          <p:nvPr/>
        </p:nvSpPr>
        <p:spPr>
          <a:xfrm>
            <a:off x="5172075" y="5140936"/>
            <a:ext cx="528218" cy="359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BD41BBFE-EE84-48C0-9AEE-7594023CC733}"/>
              </a:ext>
            </a:extLst>
          </p:cNvPr>
          <p:cNvSpPr/>
          <p:nvPr/>
        </p:nvSpPr>
        <p:spPr>
          <a:xfrm>
            <a:off x="4381500" y="5439721"/>
            <a:ext cx="400050" cy="2314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1CC337E3-FC82-4360-9183-D68C7B47A88F}"/>
              </a:ext>
            </a:extLst>
          </p:cNvPr>
          <p:cNvSpPr/>
          <p:nvPr/>
        </p:nvSpPr>
        <p:spPr>
          <a:xfrm>
            <a:off x="2366961" y="6053110"/>
            <a:ext cx="400051"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100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2019-20 Application process – new student</a:t>
            </a:r>
          </a:p>
        </p:txBody>
      </p:sp>
      <p:sp>
        <p:nvSpPr>
          <p:cNvPr id="7" name="Content Placeholder 6">
            <a:extLst>
              <a:ext uri="{FF2B5EF4-FFF2-40B4-BE49-F238E27FC236}">
                <a16:creationId xmlns:a16="http://schemas.microsoft.com/office/drawing/2014/main" id="{AE992661-BA06-4694-B36E-0B81017C137E}"/>
              </a:ext>
            </a:extLst>
          </p:cNvPr>
          <p:cNvSpPr>
            <a:spLocks noGrp="1"/>
          </p:cNvSpPr>
          <p:nvPr>
            <p:ph sz="half" idx="1"/>
          </p:nvPr>
        </p:nvSpPr>
        <p:spPr/>
        <p:txBody>
          <a:bodyPr>
            <a:normAutofit/>
          </a:bodyPr>
          <a:lstStyle/>
          <a:p>
            <a:r>
              <a:rPr lang="en-US" dirty="0"/>
              <a:t>Engage the EZ application option</a:t>
            </a:r>
          </a:p>
          <a:p>
            <a:pPr lvl="1"/>
            <a:r>
              <a:rPr lang="en-US" dirty="0"/>
              <a:t>The EZ app can free up your time for other important tasks</a:t>
            </a:r>
          </a:p>
          <a:p>
            <a:r>
              <a:rPr lang="en-US" dirty="0"/>
              <a:t>If you engage the EZ app you still control the approval process</a:t>
            </a:r>
          </a:p>
          <a:p>
            <a:endParaRPr lang="en-US" dirty="0"/>
          </a:p>
          <a:p>
            <a:pPr marL="0" indent="0">
              <a:buNone/>
            </a:pPr>
            <a:endParaRPr lang="en-US" dirty="0"/>
          </a:p>
        </p:txBody>
      </p:sp>
      <p:sp>
        <p:nvSpPr>
          <p:cNvPr id="8" name="Content Placeholder 7">
            <a:extLst>
              <a:ext uri="{FF2B5EF4-FFF2-40B4-BE49-F238E27FC236}">
                <a16:creationId xmlns:a16="http://schemas.microsoft.com/office/drawing/2014/main" id="{A615E212-DE10-4492-AF40-A6B650C303A1}"/>
              </a:ext>
            </a:extLst>
          </p:cNvPr>
          <p:cNvSpPr>
            <a:spLocks noGrp="1"/>
          </p:cNvSpPr>
          <p:nvPr>
            <p:ph sz="half" idx="2"/>
          </p:nvPr>
        </p:nvSpPr>
        <p:spPr/>
        <p:txBody>
          <a:bodyPr>
            <a:normAutofit/>
          </a:bodyPr>
          <a:lstStyle/>
          <a:p>
            <a:r>
              <a:rPr lang="en-US" dirty="0"/>
              <a:t>Complete the application via the Application option in your TELO portal</a:t>
            </a:r>
          </a:p>
          <a:p>
            <a:r>
              <a:rPr lang="en-US" dirty="0"/>
              <a:t>If you complete the application you are automatically approving the application when you click submit!</a:t>
            </a:r>
          </a:p>
          <a:p>
            <a:pPr lvl="1"/>
            <a:r>
              <a:rPr lang="en-US" dirty="0"/>
              <a:t>Remember you must click preview, close the preview screen and then click submit</a:t>
            </a:r>
          </a:p>
        </p:txBody>
      </p:sp>
      <p:sp>
        <p:nvSpPr>
          <p:cNvPr id="4" name="Date Placeholder 3"/>
          <p:cNvSpPr>
            <a:spLocks noGrp="1"/>
          </p:cNvSpPr>
          <p:nvPr>
            <p:ph type="dt" sz="half" idx="10"/>
          </p:nvPr>
        </p:nvSpPr>
        <p:spPr/>
        <p:txBody>
          <a:bodyPr/>
          <a:lstStyle/>
          <a:p>
            <a:fld id="{BFE8C7DD-5BC4-4D3C-9668-E444421519D5}" type="datetime1">
              <a:rPr lang="en-US" smtClean="0"/>
              <a:t>1/19/2019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24</a:t>
            </a:fld>
            <a:endParaRPr lang="en-US" dirty="0"/>
          </a:p>
        </p:txBody>
      </p:sp>
    </p:spTree>
    <p:extLst>
      <p:ext uri="{BB962C8B-B14F-4D97-AF65-F5344CB8AC3E}">
        <p14:creationId xmlns:p14="http://schemas.microsoft.com/office/powerpoint/2010/main" val="3739187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2019-20 application process – new student</a:t>
            </a:r>
          </a:p>
        </p:txBody>
      </p:sp>
      <p:pic>
        <p:nvPicPr>
          <p:cNvPr id="6" name="Content Placeholder 5"/>
          <p:cNvPicPr>
            <a:picLocks noGrp="1" noChangeAspect="1"/>
          </p:cNvPicPr>
          <p:nvPr>
            <p:ph idx="1"/>
          </p:nvPr>
        </p:nvPicPr>
        <p:blipFill>
          <a:blip r:embed="rId3"/>
          <a:stretch>
            <a:fillRect/>
          </a:stretch>
        </p:blipFill>
        <p:spPr>
          <a:xfrm>
            <a:off x="1437924" y="2724150"/>
            <a:ext cx="7324249" cy="704850"/>
          </a:xfrm>
          <a:prstGeom prst="rect">
            <a:avLst/>
          </a:prstGeom>
        </p:spPr>
      </p:pic>
      <p:sp>
        <p:nvSpPr>
          <p:cNvPr id="4" name="Date Placeholder 3"/>
          <p:cNvSpPr>
            <a:spLocks noGrp="1"/>
          </p:cNvSpPr>
          <p:nvPr>
            <p:ph type="dt" sz="half" idx="10"/>
          </p:nvPr>
        </p:nvSpPr>
        <p:spPr/>
        <p:txBody>
          <a:bodyPr/>
          <a:lstStyle/>
          <a:p>
            <a:fld id="{76BF19CF-81B8-4011-AF69-0430C6E48996}" type="datetime1">
              <a:rPr lang="en-US" smtClean="0"/>
              <a:t>1/19/2019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25</a:t>
            </a:fld>
            <a:endParaRPr lang="en-US" dirty="0"/>
          </a:p>
        </p:txBody>
      </p:sp>
      <p:sp>
        <p:nvSpPr>
          <p:cNvPr id="7" name="TextBox 6"/>
          <p:cNvSpPr txBox="1"/>
          <p:nvPr/>
        </p:nvSpPr>
        <p:spPr>
          <a:xfrm>
            <a:off x="1321093" y="2002131"/>
            <a:ext cx="9733759" cy="646331"/>
          </a:xfrm>
          <a:prstGeom prst="rect">
            <a:avLst/>
          </a:prstGeom>
          <a:noFill/>
        </p:spPr>
        <p:txBody>
          <a:bodyPr wrap="square" rtlCol="0">
            <a:spAutoFit/>
          </a:bodyPr>
          <a:lstStyle/>
          <a:p>
            <a:r>
              <a:rPr lang="en-US" dirty="0"/>
              <a:t>Often students want their applications sent to many schools.  To accommodate their request use the following instructions </a:t>
            </a:r>
          </a:p>
        </p:txBody>
      </p:sp>
      <p:sp>
        <p:nvSpPr>
          <p:cNvPr id="8" name="TextBox 7"/>
          <p:cNvSpPr txBox="1"/>
          <p:nvPr/>
        </p:nvSpPr>
        <p:spPr>
          <a:xfrm>
            <a:off x="1396211" y="4990077"/>
            <a:ext cx="9733759" cy="369332"/>
          </a:xfrm>
          <a:prstGeom prst="rect">
            <a:avLst/>
          </a:prstGeom>
          <a:noFill/>
        </p:spPr>
        <p:txBody>
          <a:bodyPr wrap="square" rtlCol="0">
            <a:spAutoFit/>
          </a:bodyPr>
          <a:lstStyle/>
          <a:p>
            <a:r>
              <a:rPr lang="en-US" dirty="0"/>
              <a:t>TE Central recommends using Firefox or Chrome for the best TE application and report results</a:t>
            </a:r>
          </a:p>
        </p:txBody>
      </p:sp>
      <p:sp>
        <p:nvSpPr>
          <p:cNvPr id="9" name="TextBox 8"/>
          <p:cNvSpPr txBox="1"/>
          <p:nvPr/>
        </p:nvSpPr>
        <p:spPr>
          <a:xfrm>
            <a:off x="1396211" y="3609374"/>
            <a:ext cx="9658641" cy="1200329"/>
          </a:xfrm>
          <a:prstGeom prst="rect">
            <a:avLst/>
          </a:prstGeom>
          <a:noFill/>
        </p:spPr>
        <p:txBody>
          <a:bodyPr wrap="square" rtlCol="0">
            <a:spAutoFit/>
          </a:bodyPr>
          <a:lstStyle/>
          <a:p>
            <a:r>
              <a:rPr lang="en-US" dirty="0"/>
              <a:t>Students may ask that you submit TE applications after their original application is submitted </a:t>
            </a:r>
          </a:p>
          <a:p>
            <a:r>
              <a:rPr lang="en-US" dirty="0"/>
              <a:t>The TE System has school specific tables rather than student specific tables</a:t>
            </a:r>
          </a:p>
          <a:p>
            <a:r>
              <a:rPr lang="en-US" dirty="0"/>
              <a:t>This means that when students ask you to add more schools to their application</a:t>
            </a:r>
          </a:p>
          <a:p>
            <a:r>
              <a:rPr lang="en-US" dirty="0"/>
              <a:t> – </a:t>
            </a:r>
            <a:r>
              <a:rPr lang="en-US" b="1" dirty="0"/>
              <a:t>you start again with a NEW APPLICATION or the student completes another EZ App</a:t>
            </a:r>
          </a:p>
        </p:txBody>
      </p:sp>
    </p:spTree>
    <p:extLst>
      <p:ext uri="{BB962C8B-B14F-4D97-AF65-F5344CB8AC3E}">
        <p14:creationId xmlns:p14="http://schemas.microsoft.com/office/powerpoint/2010/main" val="1844016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3" name="Rectangle 32">
            <a:extLst>
              <a:ext uri="{FF2B5EF4-FFF2-40B4-BE49-F238E27FC236}">
                <a16:creationId xmlns:a16="http://schemas.microsoft.com/office/drawing/2014/main" id="{3193BA5C-B8F3-4972-BA54-014C48FAF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D7162BAB-C25E-4CE9-B87C-F118DC7E7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AD426C7-A280-4210-83BE-B8AE75EA80F3}"/>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sz="2700" dirty="0"/>
              <a:t>2019-20 application process - import</a:t>
            </a:r>
          </a:p>
        </p:txBody>
      </p:sp>
      <p:sp>
        <p:nvSpPr>
          <p:cNvPr id="6" name="Slide Number Placeholder 5">
            <a:extLst>
              <a:ext uri="{FF2B5EF4-FFF2-40B4-BE49-F238E27FC236}">
                <a16:creationId xmlns:a16="http://schemas.microsoft.com/office/drawing/2014/main" id="{34E86027-FCCF-47FD-B0AD-C17B12E8E733}"/>
              </a:ext>
            </a:extLst>
          </p:cNvPr>
          <p:cNvSpPr>
            <a:spLocks noGrp="1"/>
          </p:cNvSpPr>
          <p:nvPr>
            <p:ph type="sldNum" sz="quarter" idx="12"/>
          </p:nvPr>
        </p:nvSpPr>
        <p:spPr>
          <a:xfrm>
            <a:off x="480060" y="798973"/>
            <a:ext cx="811019" cy="503578"/>
          </a:xfrm>
        </p:spPr>
        <p:txBody>
          <a:bodyPr vert="horz" lIns="91440" tIns="45720" rIns="91440" bIns="45720" rtlCol="0" anchor="t">
            <a:normAutofit/>
          </a:bodyPr>
          <a:lstStyle/>
          <a:p>
            <a:pPr>
              <a:lnSpc>
                <a:spcPct val="90000"/>
              </a:lnSpc>
              <a:spcAft>
                <a:spcPts val="600"/>
              </a:spcAft>
            </a:pPr>
            <a:fld id="{4FAB73BC-B049-4115-A692-8D63A059BFB8}" type="slidenum">
              <a:rPr lang="en-US" smtClean="0"/>
              <a:pPr>
                <a:lnSpc>
                  <a:spcPct val="90000"/>
                </a:lnSpc>
                <a:spcAft>
                  <a:spcPts val="600"/>
                </a:spcAft>
              </a:pPr>
              <a:t>26</a:t>
            </a:fld>
            <a:endParaRPr lang="en-US"/>
          </a:p>
        </p:txBody>
      </p:sp>
      <p:sp>
        <p:nvSpPr>
          <p:cNvPr id="37" name="Rectangle 36">
            <a:extLst>
              <a:ext uri="{FF2B5EF4-FFF2-40B4-BE49-F238E27FC236}">
                <a16:creationId xmlns:a16="http://schemas.microsoft.com/office/drawing/2014/main" id="{05B93327-222A-4DAC-9163-371BF44CD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Content Placeholder 3">
            <a:extLst>
              <a:ext uri="{FF2B5EF4-FFF2-40B4-BE49-F238E27FC236}">
                <a16:creationId xmlns:a16="http://schemas.microsoft.com/office/drawing/2014/main" id="{C8404622-8223-41C2-99D2-46650E3B539A}"/>
              </a:ext>
            </a:extLst>
          </p:cNvPr>
          <p:cNvSpPr>
            <a:spLocks noGrp="1"/>
          </p:cNvSpPr>
          <p:nvPr>
            <p:ph sz="half" idx="2"/>
          </p:nvPr>
        </p:nvSpPr>
        <p:spPr>
          <a:xfrm>
            <a:off x="1451581" y="2015732"/>
            <a:ext cx="3526523" cy="3450613"/>
          </a:xfrm>
        </p:spPr>
        <p:txBody>
          <a:bodyPr vert="horz" lIns="91440" tIns="45720" rIns="91440" bIns="45720" rtlCol="0" anchor="t">
            <a:normAutofit/>
          </a:bodyPr>
          <a:lstStyle/>
          <a:p>
            <a:pPr>
              <a:lnSpc>
                <a:spcPct val="110000"/>
              </a:lnSpc>
            </a:pPr>
            <a:r>
              <a:rPr lang="en-US" sz="1300" dirty="0"/>
              <a:t>The Import school needs to review the Decision Pending section often and…</a:t>
            </a:r>
          </a:p>
          <a:p>
            <a:pPr lvl="1">
              <a:lnSpc>
                <a:spcPct val="110000"/>
              </a:lnSpc>
            </a:pPr>
            <a:r>
              <a:rPr lang="en-US" sz="1300" dirty="0"/>
              <a:t>APPROVE - means your school will fund the student or</a:t>
            </a:r>
          </a:p>
          <a:p>
            <a:pPr lvl="1">
              <a:lnSpc>
                <a:spcPct val="110000"/>
              </a:lnSpc>
            </a:pPr>
            <a:r>
              <a:rPr lang="en-US" sz="1300" dirty="0"/>
              <a:t>DENY – is a multi-purpose word</a:t>
            </a:r>
          </a:p>
          <a:p>
            <a:pPr lvl="2">
              <a:lnSpc>
                <a:spcPct val="110000"/>
              </a:lnSpc>
            </a:pPr>
            <a:r>
              <a:rPr lang="en-US" sz="1300" dirty="0"/>
              <a:t>either the school denies the student the award OR</a:t>
            </a:r>
          </a:p>
          <a:p>
            <a:pPr lvl="2">
              <a:lnSpc>
                <a:spcPct val="110000"/>
              </a:lnSpc>
            </a:pPr>
            <a:r>
              <a:rPr lang="en-US" sz="1300" dirty="0"/>
              <a:t>the student declines the award by saying no OR not completing the admission application process or</a:t>
            </a:r>
          </a:p>
          <a:p>
            <a:pPr lvl="1">
              <a:lnSpc>
                <a:spcPct val="110000"/>
              </a:lnSpc>
            </a:pPr>
            <a:r>
              <a:rPr lang="en-US" sz="1300" dirty="0"/>
              <a:t>WAITLIST – means you will consider the student should a spot become available</a:t>
            </a:r>
          </a:p>
        </p:txBody>
      </p:sp>
      <p:grpSp>
        <p:nvGrpSpPr>
          <p:cNvPr id="39" name="Group 38">
            <a:extLst>
              <a:ext uri="{FF2B5EF4-FFF2-40B4-BE49-F238E27FC236}">
                <a16:creationId xmlns:a16="http://schemas.microsoft.com/office/drawing/2014/main" id="{14EE34E3-F117-4487-8ACF-33DA65FA1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40" name="Rectangle 39">
              <a:extLst>
                <a:ext uri="{FF2B5EF4-FFF2-40B4-BE49-F238E27FC236}">
                  <a16:creationId xmlns:a16="http://schemas.microsoft.com/office/drawing/2014/main" id="{39ACC02C-6424-4165-93C4-E83C8E81D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182CB9C-C978-4C9B-9AAD-8B1341897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56388820-A63D-463C-9DBC-060A5ABE3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0F06FF06-5AF1-4408-9C58-D01EFEC67808}"/>
              </a:ext>
            </a:extLst>
          </p:cNvPr>
          <p:cNvPicPr>
            <a:picLocks noGrp="1" noChangeAspect="1"/>
          </p:cNvPicPr>
          <p:nvPr>
            <p:ph sz="half" idx="1"/>
          </p:nvPr>
        </p:nvPicPr>
        <p:blipFill>
          <a:blip r:embed="rId4"/>
          <a:stretch>
            <a:fillRect/>
          </a:stretch>
        </p:blipFill>
        <p:spPr>
          <a:xfrm>
            <a:off x="6093926" y="1819936"/>
            <a:ext cx="4821551" cy="2458990"/>
          </a:xfrm>
          <a:prstGeom prst="rect">
            <a:avLst/>
          </a:prstGeom>
        </p:spPr>
      </p:pic>
      <p:sp>
        <p:nvSpPr>
          <p:cNvPr id="5" name="Date Placeholder 4">
            <a:extLst>
              <a:ext uri="{FF2B5EF4-FFF2-40B4-BE49-F238E27FC236}">
                <a16:creationId xmlns:a16="http://schemas.microsoft.com/office/drawing/2014/main" id="{6821CC97-135A-43A5-975F-D386A9E9B233}"/>
              </a:ext>
            </a:extLst>
          </p:cNvPr>
          <p:cNvSpPr>
            <a:spLocks noGrp="1"/>
          </p:cNvSpPr>
          <p:nvPr>
            <p:ph type="dt" sz="half" idx="10"/>
          </p:nvPr>
        </p:nvSpPr>
        <p:spPr>
          <a:xfrm>
            <a:off x="1451581" y="5477468"/>
            <a:ext cx="3526523" cy="309201"/>
          </a:xfrm>
        </p:spPr>
        <p:txBody>
          <a:bodyPr vert="horz" lIns="91440" tIns="45720" rIns="91440" bIns="45720" rtlCol="0" anchor="ctr">
            <a:normAutofit/>
          </a:bodyPr>
          <a:lstStyle/>
          <a:p>
            <a:pPr algn="l">
              <a:spcAft>
                <a:spcPts val="600"/>
              </a:spcAft>
            </a:pPr>
            <a:fld id="{0A295F8E-1A36-4629-8F26-5F44687EC50D}" type="datetime1">
              <a:rPr lang="en-US" smtClean="0"/>
              <a:pPr algn="l">
                <a:spcAft>
                  <a:spcPts val="600"/>
                </a:spcAft>
              </a:pPr>
              <a:t>1/19/2019</a:t>
            </a:fld>
            <a:endParaRPr lang="en-US"/>
          </a:p>
        </p:txBody>
      </p:sp>
      <p:pic>
        <p:nvPicPr>
          <p:cNvPr id="45" name="Picture 44">
            <a:extLst>
              <a:ext uri="{FF2B5EF4-FFF2-40B4-BE49-F238E27FC236}">
                <a16:creationId xmlns:a16="http://schemas.microsoft.com/office/drawing/2014/main" id="{C04ED70F-D6FD-4EB1-A171-D30F885FE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7" name="Straight Connector 46">
            <a:extLst>
              <a:ext uri="{FF2B5EF4-FFF2-40B4-BE49-F238E27FC236}">
                <a16:creationId xmlns:a16="http://schemas.microsoft.com/office/drawing/2014/main" id="{DA26CAE9-74C4-4EDD-8A80-77F79EAA86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915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5DF4-CF2F-47DA-B046-8190DE9F286C}"/>
              </a:ext>
            </a:extLst>
          </p:cNvPr>
          <p:cNvSpPr>
            <a:spLocks noGrp="1"/>
          </p:cNvSpPr>
          <p:nvPr>
            <p:ph type="title"/>
          </p:nvPr>
        </p:nvSpPr>
        <p:spPr/>
        <p:txBody>
          <a:bodyPr/>
          <a:lstStyle/>
          <a:p>
            <a:r>
              <a:rPr lang="en-US" dirty="0"/>
              <a:t>2019-20 application process – import </a:t>
            </a:r>
          </a:p>
        </p:txBody>
      </p:sp>
      <p:pic>
        <p:nvPicPr>
          <p:cNvPr id="7" name="Content Placeholder 6">
            <a:extLst>
              <a:ext uri="{FF2B5EF4-FFF2-40B4-BE49-F238E27FC236}">
                <a16:creationId xmlns:a16="http://schemas.microsoft.com/office/drawing/2014/main" id="{EBD98DBE-321F-4F75-A803-F13DF0579767}"/>
              </a:ext>
            </a:extLst>
          </p:cNvPr>
          <p:cNvPicPr>
            <a:picLocks noGrp="1" noChangeAspect="1"/>
          </p:cNvPicPr>
          <p:nvPr>
            <p:ph sz="half" idx="1"/>
          </p:nvPr>
        </p:nvPicPr>
        <p:blipFill>
          <a:blip r:embed="rId3"/>
          <a:stretch>
            <a:fillRect/>
          </a:stretch>
        </p:blipFill>
        <p:spPr>
          <a:xfrm>
            <a:off x="1447800" y="2183515"/>
            <a:ext cx="4645025" cy="3103745"/>
          </a:xfrm>
          <a:prstGeom prst="rect">
            <a:avLst/>
          </a:prstGeom>
        </p:spPr>
      </p:pic>
      <p:sp>
        <p:nvSpPr>
          <p:cNvPr id="4" name="Content Placeholder 3">
            <a:extLst>
              <a:ext uri="{FF2B5EF4-FFF2-40B4-BE49-F238E27FC236}">
                <a16:creationId xmlns:a16="http://schemas.microsoft.com/office/drawing/2014/main" id="{D7288CA9-4847-44BF-A18C-ECA6C9B8A1AC}"/>
              </a:ext>
            </a:extLst>
          </p:cNvPr>
          <p:cNvSpPr>
            <a:spLocks noGrp="1"/>
          </p:cNvSpPr>
          <p:nvPr>
            <p:ph sz="half" idx="2"/>
          </p:nvPr>
        </p:nvSpPr>
        <p:spPr>
          <a:xfrm>
            <a:off x="6629836" y="2063115"/>
            <a:ext cx="4645152" cy="3441520"/>
          </a:xfrm>
        </p:spPr>
        <p:txBody>
          <a:bodyPr/>
          <a:lstStyle/>
          <a:p>
            <a:r>
              <a:rPr lang="en-US" dirty="0"/>
              <a:t>When approving an IMPORT application you click Approved, one of the three tuition options AND the tuition amount</a:t>
            </a:r>
          </a:p>
          <a:p>
            <a:r>
              <a:rPr lang="en-US" dirty="0"/>
              <a:t>Comments are shared with the EXPORT school</a:t>
            </a:r>
          </a:p>
          <a:p>
            <a:r>
              <a:rPr lang="en-US" dirty="0"/>
              <a:t>Be sure to click Update Application</a:t>
            </a:r>
          </a:p>
        </p:txBody>
      </p:sp>
      <p:sp>
        <p:nvSpPr>
          <p:cNvPr id="5" name="Date Placeholder 4">
            <a:extLst>
              <a:ext uri="{FF2B5EF4-FFF2-40B4-BE49-F238E27FC236}">
                <a16:creationId xmlns:a16="http://schemas.microsoft.com/office/drawing/2014/main" id="{7CF26C15-5C4E-4350-9B04-8A75DCE8ECE8}"/>
              </a:ext>
            </a:extLst>
          </p:cNvPr>
          <p:cNvSpPr>
            <a:spLocks noGrp="1"/>
          </p:cNvSpPr>
          <p:nvPr>
            <p:ph type="dt" sz="half" idx="10"/>
          </p:nvPr>
        </p:nvSpPr>
        <p:spPr/>
        <p:txBody>
          <a:bodyPr/>
          <a:lstStyle/>
          <a:p>
            <a:fld id="{0A295F8E-1A36-4629-8F26-5F44687EC50D}" type="datetime1">
              <a:rPr lang="en-US" smtClean="0"/>
              <a:t>1/19/2019</a:t>
            </a:fld>
            <a:endParaRPr lang="en-US" dirty="0"/>
          </a:p>
        </p:txBody>
      </p:sp>
      <p:sp>
        <p:nvSpPr>
          <p:cNvPr id="6" name="Slide Number Placeholder 5">
            <a:extLst>
              <a:ext uri="{FF2B5EF4-FFF2-40B4-BE49-F238E27FC236}">
                <a16:creationId xmlns:a16="http://schemas.microsoft.com/office/drawing/2014/main" id="{268CF2B7-6A47-43E0-AD54-80F014D6950E}"/>
              </a:ext>
            </a:extLst>
          </p:cNvPr>
          <p:cNvSpPr>
            <a:spLocks noGrp="1"/>
          </p:cNvSpPr>
          <p:nvPr>
            <p:ph type="sldNum" sz="quarter" idx="12"/>
          </p:nvPr>
        </p:nvSpPr>
        <p:spPr/>
        <p:txBody>
          <a:bodyPr/>
          <a:lstStyle/>
          <a:p>
            <a:fld id="{4FAB73BC-B049-4115-A692-8D63A059BFB8}" type="slidenum">
              <a:rPr lang="en-US" smtClean="0"/>
              <a:pPr/>
              <a:t>27</a:t>
            </a:fld>
            <a:endParaRPr lang="en-US" dirty="0"/>
          </a:p>
        </p:txBody>
      </p:sp>
      <p:cxnSp>
        <p:nvCxnSpPr>
          <p:cNvPr id="9" name="Straight Arrow Connector 8">
            <a:extLst>
              <a:ext uri="{FF2B5EF4-FFF2-40B4-BE49-F238E27FC236}">
                <a16:creationId xmlns:a16="http://schemas.microsoft.com/office/drawing/2014/main" id="{2792222D-AFB4-4168-932D-32A1B811349D}"/>
              </a:ext>
            </a:extLst>
          </p:cNvPr>
          <p:cNvCxnSpPr>
            <a:cxnSpLocks/>
          </p:cNvCxnSpPr>
          <p:nvPr/>
        </p:nvCxnSpPr>
        <p:spPr>
          <a:xfrm flipH="1" flipV="1">
            <a:off x="4040777" y="2481943"/>
            <a:ext cx="3692434" cy="121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819014B-E5FC-49CB-B5F4-CCB9FCFC1D91}"/>
              </a:ext>
            </a:extLst>
          </p:cNvPr>
          <p:cNvCxnSpPr/>
          <p:nvPr/>
        </p:nvCxnSpPr>
        <p:spPr>
          <a:xfrm flipH="1">
            <a:off x="4223657" y="3161211"/>
            <a:ext cx="5834743" cy="60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5FD5718-AC3A-472F-A14E-703EBAB727B5}"/>
              </a:ext>
            </a:extLst>
          </p:cNvPr>
          <p:cNvCxnSpPr/>
          <p:nvPr/>
        </p:nvCxnSpPr>
        <p:spPr>
          <a:xfrm flipH="1">
            <a:off x="4406537" y="2734491"/>
            <a:ext cx="5921829" cy="78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BBCD94D-8E8D-4BAC-A34F-2185F0B8CFB6}"/>
              </a:ext>
            </a:extLst>
          </p:cNvPr>
          <p:cNvCxnSpPr/>
          <p:nvPr/>
        </p:nvCxnSpPr>
        <p:spPr>
          <a:xfrm flipH="1">
            <a:off x="4746171" y="2734491"/>
            <a:ext cx="5547360" cy="200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D9E6C61-CD54-43C8-8DD4-3B62D6FD162F}"/>
              </a:ext>
            </a:extLst>
          </p:cNvPr>
          <p:cNvCxnSpPr/>
          <p:nvPr/>
        </p:nvCxnSpPr>
        <p:spPr>
          <a:xfrm flipH="1">
            <a:off x="4659086" y="2734491"/>
            <a:ext cx="5669280" cy="339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10DFFC3-6B49-4C56-91B7-61FDD955121F}"/>
              </a:ext>
            </a:extLst>
          </p:cNvPr>
          <p:cNvCxnSpPr/>
          <p:nvPr/>
        </p:nvCxnSpPr>
        <p:spPr>
          <a:xfrm flipH="1">
            <a:off x="4606834" y="3635830"/>
            <a:ext cx="4093029" cy="195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498131C-65C0-4D08-B1E2-1FF2DDB7128A}"/>
              </a:ext>
            </a:extLst>
          </p:cNvPr>
          <p:cNvCxnSpPr/>
          <p:nvPr/>
        </p:nvCxnSpPr>
        <p:spPr>
          <a:xfrm flipH="1">
            <a:off x="4746171" y="4493623"/>
            <a:ext cx="5399314" cy="435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857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20B1-9B04-48E1-B2BE-E426C5B83151}"/>
              </a:ext>
            </a:extLst>
          </p:cNvPr>
          <p:cNvSpPr>
            <a:spLocks noGrp="1"/>
          </p:cNvSpPr>
          <p:nvPr>
            <p:ph type="title"/>
          </p:nvPr>
        </p:nvSpPr>
        <p:spPr/>
        <p:txBody>
          <a:bodyPr/>
          <a:lstStyle/>
          <a:p>
            <a:r>
              <a:rPr lang="en-US" dirty="0"/>
              <a:t>2011-20 application process – email communication</a:t>
            </a:r>
          </a:p>
        </p:txBody>
      </p:sp>
      <p:sp>
        <p:nvSpPr>
          <p:cNvPr id="5" name="Date Placeholder 4">
            <a:extLst>
              <a:ext uri="{FF2B5EF4-FFF2-40B4-BE49-F238E27FC236}">
                <a16:creationId xmlns:a16="http://schemas.microsoft.com/office/drawing/2014/main" id="{A45195BA-8923-4EEA-BD22-FE6A92338D7F}"/>
              </a:ext>
            </a:extLst>
          </p:cNvPr>
          <p:cNvSpPr>
            <a:spLocks noGrp="1"/>
          </p:cNvSpPr>
          <p:nvPr>
            <p:ph type="dt" sz="half" idx="10"/>
          </p:nvPr>
        </p:nvSpPr>
        <p:spPr/>
        <p:txBody>
          <a:bodyPr/>
          <a:lstStyle/>
          <a:p>
            <a:fld id="{0A295F8E-1A36-4629-8F26-5F44687EC50D}" type="datetime1">
              <a:rPr lang="en-US" smtClean="0"/>
              <a:t>1/19/2019</a:t>
            </a:fld>
            <a:endParaRPr lang="en-US" dirty="0"/>
          </a:p>
        </p:txBody>
      </p:sp>
      <p:sp>
        <p:nvSpPr>
          <p:cNvPr id="6" name="Slide Number Placeholder 5">
            <a:extLst>
              <a:ext uri="{FF2B5EF4-FFF2-40B4-BE49-F238E27FC236}">
                <a16:creationId xmlns:a16="http://schemas.microsoft.com/office/drawing/2014/main" id="{FE465F44-3F14-4ED4-9C2A-1BA0AF9271C2}"/>
              </a:ext>
            </a:extLst>
          </p:cNvPr>
          <p:cNvSpPr>
            <a:spLocks noGrp="1"/>
          </p:cNvSpPr>
          <p:nvPr>
            <p:ph type="sldNum" sz="quarter" idx="12"/>
          </p:nvPr>
        </p:nvSpPr>
        <p:spPr/>
        <p:txBody>
          <a:bodyPr/>
          <a:lstStyle/>
          <a:p>
            <a:fld id="{4FAB73BC-B049-4115-A692-8D63A059BFB8}" type="slidenum">
              <a:rPr lang="en-US" smtClean="0"/>
              <a:pPr/>
              <a:t>28</a:t>
            </a:fld>
            <a:endParaRPr lang="en-US" dirty="0"/>
          </a:p>
        </p:txBody>
      </p:sp>
      <p:pic>
        <p:nvPicPr>
          <p:cNvPr id="11" name="Content Placeholder 10">
            <a:extLst>
              <a:ext uri="{FF2B5EF4-FFF2-40B4-BE49-F238E27FC236}">
                <a16:creationId xmlns:a16="http://schemas.microsoft.com/office/drawing/2014/main" id="{543A5992-FF20-4E50-950E-BF2008AAEA0B}"/>
              </a:ext>
            </a:extLst>
          </p:cNvPr>
          <p:cNvPicPr>
            <a:picLocks noGrp="1" noChangeAspect="1"/>
          </p:cNvPicPr>
          <p:nvPr>
            <p:ph sz="half" idx="2"/>
          </p:nvPr>
        </p:nvPicPr>
        <p:blipFill>
          <a:blip r:embed="rId3"/>
          <a:stretch>
            <a:fillRect/>
          </a:stretch>
        </p:blipFill>
        <p:spPr>
          <a:xfrm>
            <a:off x="6413500" y="2158668"/>
            <a:ext cx="4645025" cy="3153440"/>
          </a:xfrm>
          <a:prstGeom prst="rect">
            <a:avLst/>
          </a:prstGeom>
        </p:spPr>
      </p:pic>
      <p:pic>
        <p:nvPicPr>
          <p:cNvPr id="14" name="Content Placeholder 13">
            <a:extLst>
              <a:ext uri="{FF2B5EF4-FFF2-40B4-BE49-F238E27FC236}">
                <a16:creationId xmlns:a16="http://schemas.microsoft.com/office/drawing/2014/main" id="{226CADA2-8B79-4AFD-98FA-798F21201BEC}"/>
              </a:ext>
            </a:extLst>
          </p:cNvPr>
          <p:cNvPicPr>
            <a:picLocks noGrp="1" noChangeAspect="1"/>
          </p:cNvPicPr>
          <p:nvPr>
            <p:ph sz="half" idx="1"/>
          </p:nvPr>
        </p:nvPicPr>
        <p:blipFill>
          <a:blip r:embed="rId4"/>
          <a:stretch>
            <a:fillRect/>
          </a:stretch>
        </p:blipFill>
        <p:spPr>
          <a:xfrm>
            <a:off x="1447800" y="2158668"/>
            <a:ext cx="4645025" cy="3153440"/>
          </a:xfrm>
          <a:prstGeom prst="rect">
            <a:avLst/>
          </a:prstGeom>
        </p:spPr>
      </p:pic>
      <p:sp>
        <p:nvSpPr>
          <p:cNvPr id="15" name="Rectangle 14">
            <a:extLst>
              <a:ext uri="{FF2B5EF4-FFF2-40B4-BE49-F238E27FC236}">
                <a16:creationId xmlns:a16="http://schemas.microsoft.com/office/drawing/2014/main" id="{F3C14F1C-BA35-4AD1-9C66-436434896628}"/>
              </a:ext>
            </a:extLst>
          </p:cNvPr>
          <p:cNvSpPr/>
          <p:nvPr/>
        </p:nvSpPr>
        <p:spPr>
          <a:xfrm>
            <a:off x="3222171" y="2682240"/>
            <a:ext cx="1854926"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Parent email</a:t>
            </a:r>
          </a:p>
        </p:txBody>
      </p:sp>
      <p:sp>
        <p:nvSpPr>
          <p:cNvPr id="16" name="Rectangle 15">
            <a:extLst>
              <a:ext uri="{FF2B5EF4-FFF2-40B4-BE49-F238E27FC236}">
                <a16:creationId xmlns:a16="http://schemas.microsoft.com/office/drawing/2014/main" id="{D1327164-C3D2-43D9-AAF9-5871F625EB86}"/>
              </a:ext>
            </a:extLst>
          </p:cNvPr>
          <p:cNvSpPr/>
          <p:nvPr/>
        </p:nvSpPr>
        <p:spPr>
          <a:xfrm>
            <a:off x="7867195" y="2804160"/>
            <a:ext cx="2330541" cy="2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 email</a:t>
            </a:r>
          </a:p>
        </p:txBody>
      </p:sp>
      <p:sp>
        <p:nvSpPr>
          <p:cNvPr id="17" name="Rectangle 16">
            <a:extLst>
              <a:ext uri="{FF2B5EF4-FFF2-40B4-BE49-F238E27FC236}">
                <a16:creationId xmlns:a16="http://schemas.microsoft.com/office/drawing/2014/main" id="{1C950C77-D9EB-45A9-B810-33BAA4BCEE96}"/>
              </a:ext>
            </a:extLst>
          </p:cNvPr>
          <p:cNvSpPr/>
          <p:nvPr/>
        </p:nvSpPr>
        <p:spPr>
          <a:xfrm>
            <a:off x="69667" y="5380672"/>
            <a:ext cx="11843657" cy="646331"/>
          </a:xfrm>
          <a:prstGeom prst="rect">
            <a:avLst/>
          </a:prstGeom>
        </p:spPr>
        <p:txBody>
          <a:bodyPr wrap="square">
            <a:spAutoFit/>
          </a:bodyPr>
          <a:lstStyle/>
          <a:p>
            <a:r>
              <a:rPr lang="en-US" dirty="0"/>
              <a:t>Above is an example of a NEW TE scholar email.  These emails are mailed from a </a:t>
            </a:r>
            <a:r>
              <a:rPr lang="en-US" dirty="0" err="1"/>
              <a:t>NoReply</a:t>
            </a:r>
            <a:r>
              <a:rPr lang="en-US" dirty="0"/>
              <a:t> email address.  </a:t>
            </a:r>
          </a:p>
          <a:p>
            <a:r>
              <a:rPr lang="en-US" dirty="0"/>
              <a:t>This email box is not monitored.  No emails for deny, withdraw, or waitlist are sent to families.</a:t>
            </a:r>
          </a:p>
        </p:txBody>
      </p:sp>
    </p:spTree>
    <p:extLst>
      <p:ext uri="{BB962C8B-B14F-4D97-AF65-F5344CB8AC3E}">
        <p14:creationId xmlns:p14="http://schemas.microsoft.com/office/powerpoint/2010/main" val="3480504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749E-F60C-4B79-BA7B-C8C4304A5AD8}"/>
              </a:ext>
            </a:extLst>
          </p:cNvPr>
          <p:cNvSpPr>
            <a:spLocks noGrp="1"/>
          </p:cNvSpPr>
          <p:nvPr>
            <p:ph type="title"/>
          </p:nvPr>
        </p:nvSpPr>
        <p:spPr/>
        <p:txBody>
          <a:bodyPr/>
          <a:lstStyle/>
          <a:p>
            <a:r>
              <a:rPr lang="en-US" dirty="0" err="1"/>
              <a:t>Telo</a:t>
            </a:r>
            <a:r>
              <a:rPr lang="en-US" dirty="0"/>
              <a:t> report options</a:t>
            </a:r>
          </a:p>
        </p:txBody>
      </p:sp>
      <p:pic>
        <p:nvPicPr>
          <p:cNvPr id="7" name="Content Placeholder 6">
            <a:extLst>
              <a:ext uri="{FF2B5EF4-FFF2-40B4-BE49-F238E27FC236}">
                <a16:creationId xmlns:a16="http://schemas.microsoft.com/office/drawing/2014/main" id="{BCB2E54E-E68F-4CC6-84DB-3D849A673337}"/>
              </a:ext>
            </a:extLst>
          </p:cNvPr>
          <p:cNvPicPr>
            <a:picLocks noGrp="1" noChangeAspect="1"/>
          </p:cNvPicPr>
          <p:nvPr>
            <p:ph sz="half" idx="1"/>
          </p:nvPr>
        </p:nvPicPr>
        <p:blipFill>
          <a:blip r:embed="rId3"/>
          <a:stretch>
            <a:fillRect/>
          </a:stretch>
        </p:blipFill>
        <p:spPr>
          <a:xfrm>
            <a:off x="1449217" y="2010813"/>
            <a:ext cx="2204394" cy="3448050"/>
          </a:xfrm>
          <a:prstGeom prst="rect">
            <a:avLst/>
          </a:prstGeom>
        </p:spPr>
      </p:pic>
      <p:sp>
        <p:nvSpPr>
          <p:cNvPr id="4" name="Content Placeholder 3">
            <a:extLst>
              <a:ext uri="{FF2B5EF4-FFF2-40B4-BE49-F238E27FC236}">
                <a16:creationId xmlns:a16="http://schemas.microsoft.com/office/drawing/2014/main" id="{0AB2E9B9-4BCA-44DB-BBF6-9851706D1241}"/>
              </a:ext>
            </a:extLst>
          </p:cNvPr>
          <p:cNvSpPr>
            <a:spLocks noGrp="1"/>
          </p:cNvSpPr>
          <p:nvPr>
            <p:ph sz="half" idx="2"/>
          </p:nvPr>
        </p:nvSpPr>
        <p:spPr>
          <a:xfrm>
            <a:off x="4972594" y="2017343"/>
            <a:ext cx="6086329" cy="3441520"/>
          </a:xfrm>
        </p:spPr>
        <p:txBody>
          <a:bodyPr/>
          <a:lstStyle/>
          <a:p>
            <a:r>
              <a:rPr lang="en-US" dirty="0"/>
              <a:t>Firefox or Chrome work best with the TE portal</a:t>
            </a:r>
          </a:p>
          <a:p>
            <a:r>
              <a:rPr lang="en-US" dirty="0"/>
              <a:t>Reports can be downloaded and then uploaded to your CSM system</a:t>
            </a:r>
          </a:p>
          <a:p>
            <a:r>
              <a:rPr lang="en-US" dirty="0"/>
              <a:t>The details presented in the report are the details entered on the application either by the family or TELO</a:t>
            </a:r>
          </a:p>
        </p:txBody>
      </p:sp>
      <p:sp>
        <p:nvSpPr>
          <p:cNvPr id="5" name="Date Placeholder 4">
            <a:extLst>
              <a:ext uri="{FF2B5EF4-FFF2-40B4-BE49-F238E27FC236}">
                <a16:creationId xmlns:a16="http://schemas.microsoft.com/office/drawing/2014/main" id="{C2426F86-072B-476A-AB63-A716ED3CF394}"/>
              </a:ext>
            </a:extLst>
          </p:cNvPr>
          <p:cNvSpPr>
            <a:spLocks noGrp="1"/>
          </p:cNvSpPr>
          <p:nvPr>
            <p:ph type="dt" sz="half" idx="10"/>
          </p:nvPr>
        </p:nvSpPr>
        <p:spPr/>
        <p:txBody>
          <a:bodyPr/>
          <a:lstStyle/>
          <a:p>
            <a:fld id="{0A295F8E-1A36-4629-8F26-5F44687EC50D}" type="datetime1">
              <a:rPr lang="en-US" smtClean="0"/>
              <a:t>1/19/2019</a:t>
            </a:fld>
            <a:endParaRPr lang="en-US" dirty="0"/>
          </a:p>
        </p:txBody>
      </p:sp>
      <p:sp>
        <p:nvSpPr>
          <p:cNvPr id="6" name="Slide Number Placeholder 5">
            <a:extLst>
              <a:ext uri="{FF2B5EF4-FFF2-40B4-BE49-F238E27FC236}">
                <a16:creationId xmlns:a16="http://schemas.microsoft.com/office/drawing/2014/main" id="{BF8E0657-1AC2-4D89-A932-9BEFC3E7CC54}"/>
              </a:ext>
            </a:extLst>
          </p:cNvPr>
          <p:cNvSpPr>
            <a:spLocks noGrp="1"/>
          </p:cNvSpPr>
          <p:nvPr>
            <p:ph type="sldNum" sz="quarter" idx="12"/>
          </p:nvPr>
        </p:nvSpPr>
        <p:spPr/>
        <p:txBody>
          <a:bodyPr/>
          <a:lstStyle/>
          <a:p>
            <a:fld id="{4FAB73BC-B049-4115-A692-8D63A059BFB8}" type="slidenum">
              <a:rPr lang="en-US" smtClean="0"/>
              <a:pPr/>
              <a:t>29</a:t>
            </a:fld>
            <a:endParaRPr lang="en-US" dirty="0"/>
          </a:p>
        </p:txBody>
      </p:sp>
    </p:spTree>
    <p:extLst>
      <p:ext uri="{BB962C8B-B14F-4D97-AF65-F5344CB8AC3E}">
        <p14:creationId xmlns:p14="http://schemas.microsoft.com/office/powerpoint/2010/main" val="3755443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436F-1039-4411-9371-2440B527AB49}"/>
              </a:ext>
            </a:extLst>
          </p:cNvPr>
          <p:cNvSpPr>
            <a:spLocks noGrp="1"/>
          </p:cNvSpPr>
          <p:nvPr>
            <p:ph type="title"/>
          </p:nvPr>
        </p:nvSpPr>
        <p:spPr/>
        <p:txBody>
          <a:bodyPr/>
          <a:lstStyle/>
          <a:p>
            <a:r>
              <a:rPr lang="en-US" dirty="0"/>
              <a:t>Enrollment Report Review</a:t>
            </a:r>
          </a:p>
        </p:txBody>
      </p:sp>
      <p:sp>
        <p:nvSpPr>
          <p:cNvPr id="4" name="Content Placeholder 3">
            <a:extLst>
              <a:ext uri="{FF2B5EF4-FFF2-40B4-BE49-F238E27FC236}">
                <a16:creationId xmlns:a16="http://schemas.microsoft.com/office/drawing/2014/main" id="{E9BDEF75-B3E9-41A3-88DA-F307685229E9}"/>
              </a:ext>
            </a:extLst>
          </p:cNvPr>
          <p:cNvSpPr>
            <a:spLocks noGrp="1"/>
          </p:cNvSpPr>
          <p:nvPr>
            <p:ph sz="half" idx="2"/>
          </p:nvPr>
        </p:nvSpPr>
        <p:spPr>
          <a:xfrm>
            <a:off x="4894217" y="2017343"/>
            <a:ext cx="6164706" cy="3441520"/>
          </a:xfrm>
        </p:spPr>
        <p:txBody>
          <a:bodyPr/>
          <a:lstStyle/>
          <a:p>
            <a:r>
              <a:rPr lang="en-US" dirty="0"/>
              <a:t>Open your Enrollment Report</a:t>
            </a:r>
          </a:p>
        </p:txBody>
      </p:sp>
      <p:sp>
        <p:nvSpPr>
          <p:cNvPr id="5" name="Date Placeholder 4">
            <a:extLst>
              <a:ext uri="{FF2B5EF4-FFF2-40B4-BE49-F238E27FC236}">
                <a16:creationId xmlns:a16="http://schemas.microsoft.com/office/drawing/2014/main" id="{7908FEFF-6F07-46C8-909F-8DF9A2C7B01E}"/>
              </a:ext>
            </a:extLst>
          </p:cNvPr>
          <p:cNvSpPr>
            <a:spLocks noGrp="1"/>
          </p:cNvSpPr>
          <p:nvPr>
            <p:ph type="dt" sz="half" idx="10"/>
          </p:nvPr>
        </p:nvSpPr>
        <p:spPr/>
        <p:txBody>
          <a:bodyPr/>
          <a:lstStyle/>
          <a:p>
            <a:fld id="{0A295F8E-1A36-4629-8F26-5F44687EC50D}" type="datetime1">
              <a:rPr lang="en-US" smtClean="0"/>
              <a:t>1/19/2019</a:t>
            </a:fld>
            <a:endParaRPr lang="en-US" dirty="0"/>
          </a:p>
        </p:txBody>
      </p:sp>
      <p:sp>
        <p:nvSpPr>
          <p:cNvPr id="6" name="Slide Number Placeholder 5">
            <a:extLst>
              <a:ext uri="{FF2B5EF4-FFF2-40B4-BE49-F238E27FC236}">
                <a16:creationId xmlns:a16="http://schemas.microsoft.com/office/drawing/2014/main" id="{CDDF0F32-DFE4-4EC6-AF09-DF3EFC96F433}"/>
              </a:ext>
            </a:extLst>
          </p:cNvPr>
          <p:cNvSpPr>
            <a:spLocks noGrp="1"/>
          </p:cNvSpPr>
          <p:nvPr>
            <p:ph type="sldNum" sz="quarter" idx="12"/>
          </p:nvPr>
        </p:nvSpPr>
        <p:spPr/>
        <p:txBody>
          <a:bodyPr/>
          <a:lstStyle/>
          <a:p>
            <a:fld id="{4FAB73BC-B049-4115-A692-8D63A059BFB8}" type="slidenum">
              <a:rPr lang="en-US" smtClean="0"/>
              <a:pPr/>
              <a:t>3</a:t>
            </a:fld>
            <a:endParaRPr lang="en-US" dirty="0"/>
          </a:p>
        </p:txBody>
      </p:sp>
      <p:pic>
        <p:nvPicPr>
          <p:cNvPr id="9" name="Content Placeholder 8">
            <a:extLst>
              <a:ext uri="{FF2B5EF4-FFF2-40B4-BE49-F238E27FC236}">
                <a16:creationId xmlns:a16="http://schemas.microsoft.com/office/drawing/2014/main" id="{3F09573A-3F56-44C9-A355-6477AC1E6230}"/>
              </a:ext>
            </a:extLst>
          </p:cNvPr>
          <p:cNvPicPr>
            <a:picLocks noGrp="1" noChangeAspect="1"/>
          </p:cNvPicPr>
          <p:nvPr>
            <p:ph sz="half" idx="1"/>
          </p:nvPr>
        </p:nvPicPr>
        <p:blipFill>
          <a:blip r:embed="rId3"/>
          <a:stretch>
            <a:fillRect/>
          </a:stretch>
        </p:blipFill>
        <p:spPr>
          <a:xfrm>
            <a:off x="1058852" y="1954213"/>
            <a:ext cx="3182222" cy="3448050"/>
          </a:xfrm>
          <a:prstGeom prst="rect">
            <a:avLst/>
          </a:prstGeom>
        </p:spPr>
      </p:pic>
      <p:cxnSp>
        <p:nvCxnSpPr>
          <p:cNvPr id="12" name="Straight Arrow Connector 11">
            <a:extLst>
              <a:ext uri="{FF2B5EF4-FFF2-40B4-BE49-F238E27FC236}">
                <a16:creationId xmlns:a16="http://schemas.microsoft.com/office/drawing/2014/main" id="{DFDAAE69-C141-43E7-8827-D76060C03EA7}"/>
              </a:ext>
            </a:extLst>
          </p:cNvPr>
          <p:cNvCxnSpPr/>
          <p:nvPr/>
        </p:nvCxnSpPr>
        <p:spPr>
          <a:xfrm flipH="1">
            <a:off x="2843213" y="2276475"/>
            <a:ext cx="3305175" cy="1401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358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79B7D-8BCB-4B38-A701-B0D8F723D36A}"/>
              </a:ext>
            </a:extLst>
          </p:cNvPr>
          <p:cNvSpPr>
            <a:spLocks noGrp="1"/>
          </p:cNvSpPr>
          <p:nvPr>
            <p:ph type="title"/>
          </p:nvPr>
        </p:nvSpPr>
        <p:spPr/>
        <p:txBody>
          <a:bodyPr/>
          <a:lstStyle/>
          <a:p>
            <a:r>
              <a:rPr lang="en-US" dirty="0" err="1"/>
              <a:t>Telo</a:t>
            </a:r>
            <a:r>
              <a:rPr lang="en-US" dirty="0"/>
              <a:t> report imports/exports</a:t>
            </a:r>
          </a:p>
        </p:txBody>
      </p:sp>
      <p:sp>
        <p:nvSpPr>
          <p:cNvPr id="4" name="Date Placeholder 3">
            <a:extLst>
              <a:ext uri="{FF2B5EF4-FFF2-40B4-BE49-F238E27FC236}">
                <a16:creationId xmlns:a16="http://schemas.microsoft.com/office/drawing/2014/main" id="{217AFBA8-7677-4972-AD46-FE0153297A0E}"/>
              </a:ext>
            </a:extLst>
          </p:cNvPr>
          <p:cNvSpPr>
            <a:spLocks noGrp="1"/>
          </p:cNvSpPr>
          <p:nvPr>
            <p:ph type="dt" sz="half" idx="10"/>
          </p:nvPr>
        </p:nvSpPr>
        <p:spPr/>
        <p:txBody>
          <a:bodyPr/>
          <a:lstStyle/>
          <a:p>
            <a:fld id="{6F11E599-42B8-402E-A5F8-0FEAFAF24C58}" type="datetime1">
              <a:rPr lang="en-US" smtClean="0"/>
              <a:t>1/19/2019</a:t>
            </a:fld>
            <a:endParaRPr lang="en-US" dirty="0"/>
          </a:p>
        </p:txBody>
      </p:sp>
      <p:sp>
        <p:nvSpPr>
          <p:cNvPr id="5" name="Slide Number Placeholder 4">
            <a:extLst>
              <a:ext uri="{FF2B5EF4-FFF2-40B4-BE49-F238E27FC236}">
                <a16:creationId xmlns:a16="http://schemas.microsoft.com/office/drawing/2014/main" id="{C056F9F5-7402-4180-9E1B-3C66378291D4}"/>
              </a:ext>
            </a:extLst>
          </p:cNvPr>
          <p:cNvSpPr>
            <a:spLocks noGrp="1"/>
          </p:cNvSpPr>
          <p:nvPr>
            <p:ph type="sldNum" sz="quarter" idx="12"/>
          </p:nvPr>
        </p:nvSpPr>
        <p:spPr/>
        <p:txBody>
          <a:bodyPr/>
          <a:lstStyle/>
          <a:p>
            <a:fld id="{4FAB73BC-B049-4115-A692-8D63A059BFB8}" type="slidenum">
              <a:rPr lang="en-US" smtClean="0"/>
              <a:pPr/>
              <a:t>30</a:t>
            </a:fld>
            <a:endParaRPr lang="en-US" dirty="0"/>
          </a:p>
        </p:txBody>
      </p:sp>
      <p:sp>
        <p:nvSpPr>
          <p:cNvPr id="7" name="Rectangle 6">
            <a:extLst>
              <a:ext uri="{FF2B5EF4-FFF2-40B4-BE49-F238E27FC236}">
                <a16:creationId xmlns:a16="http://schemas.microsoft.com/office/drawing/2014/main" id="{9F63B4B8-A75D-4744-83A6-1CF273307FE4}"/>
              </a:ext>
            </a:extLst>
          </p:cNvPr>
          <p:cNvSpPr/>
          <p:nvPr/>
        </p:nvSpPr>
        <p:spPr>
          <a:xfrm>
            <a:off x="1450975" y="5042263"/>
            <a:ext cx="960387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PLEASE Be mindful when downloading this file to EXCEL.  All years are available. You need to review the EXCEL file and modify it to include ONLY the students you wish to notify.</a:t>
            </a:r>
          </a:p>
        </p:txBody>
      </p:sp>
      <p:sp>
        <p:nvSpPr>
          <p:cNvPr id="9" name="Rectangle 8">
            <a:extLst>
              <a:ext uri="{FF2B5EF4-FFF2-40B4-BE49-F238E27FC236}">
                <a16:creationId xmlns:a16="http://schemas.microsoft.com/office/drawing/2014/main" id="{8A11C321-8139-4F62-8A7E-12D4EF97AC92}"/>
              </a:ext>
            </a:extLst>
          </p:cNvPr>
          <p:cNvSpPr/>
          <p:nvPr/>
        </p:nvSpPr>
        <p:spPr>
          <a:xfrm>
            <a:off x="7228113" y="1994263"/>
            <a:ext cx="3826739" cy="445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Tools for download options</a:t>
            </a:r>
          </a:p>
        </p:txBody>
      </p:sp>
      <p:sp>
        <p:nvSpPr>
          <p:cNvPr id="10" name="Rectangle 9">
            <a:extLst>
              <a:ext uri="{FF2B5EF4-FFF2-40B4-BE49-F238E27FC236}">
                <a16:creationId xmlns:a16="http://schemas.microsoft.com/office/drawing/2014/main" id="{50C5F04B-46AE-4009-A6E6-5D1C35C86678}"/>
              </a:ext>
            </a:extLst>
          </p:cNvPr>
          <p:cNvSpPr/>
          <p:nvPr/>
        </p:nvSpPr>
        <p:spPr>
          <a:xfrm>
            <a:off x="269966" y="2637255"/>
            <a:ext cx="914400" cy="1986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the + to expand the year </a:t>
            </a:r>
          </a:p>
        </p:txBody>
      </p:sp>
      <p:cxnSp>
        <p:nvCxnSpPr>
          <p:cNvPr id="12" name="Straight Arrow Connector 11">
            <a:extLst>
              <a:ext uri="{FF2B5EF4-FFF2-40B4-BE49-F238E27FC236}">
                <a16:creationId xmlns:a16="http://schemas.microsoft.com/office/drawing/2014/main" id="{5FEEA0E2-E3B4-4179-B8DC-F2DA5CEC3641}"/>
              </a:ext>
            </a:extLst>
          </p:cNvPr>
          <p:cNvCxnSpPr/>
          <p:nvPr/>
        </p:nvCxnSpPr>
        <p:spPr>
          <a:xfrm>
            <a:off x="949234" y="3248297"/>
            <a:ext cx="1550126" cy="670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Content Placeholder 12">
            <a:extLst>
              <a:ext uri="{FF2B5EF4-FFF2-40B4-BE49-F238E27FC236}">
                <a16:creationId xmlns:a16="http://schemas.microsoft.com/office/drawing/2014/main" id="{10EBF4FB-C761-4ED1-A235-1AFE7E6A2F56}"/>
              </a:ext>
            </a:extLst>
          </p:cNvPr>
          <p:cNvPicPr>
            <a:picLocks noGrp="1" noChangeAspect="1"/>
          </p:cNvPicPr>
          <p:nvPr>
            <p:ph idx="1"/>
          </p:nvPr>
        </p:nvPicPr>
        <p:blipFill>
          <a:blip r:embed="rId3"/>
          <a:stretch>
            <a:fillRect/>
          </a:stretch>
        </p:blipFill>
        <p:spPr>
          <a:xfrm>
            <a:off x="1450477" y="2511052"/>
            <a:ext cx="9604375" cy="2301954"/>
          </a:xfrm>
          <a:prstGeom prst="rect">
            <a:avLst/>
          </a:prstGeom>
        </p:spPr>
      </p:pic>
      <mc:AlternateContent xmlns:mc="http://schemas.openxmlformats.org/markup-compatibility/2006">
        <mc:Choice xmlns:p14="http://schemas.microsoft.com/office/powerpoint/2010/main" Requires="p14">
          <p:contentPart p14:bwMode="auto" r:id="rId4">
            <p14:nvContentPartPr>
              <p14:cNvPr id="16" name="Ink 15">
                <a:extLst>
                  <a:ext uri="{FF2B5EF4-FFF2-40B4-BE49-F238E27FC236}">
                    <a16:creationId xmlns:a16="http://schemas.microsoft.com/office/drawing/2014/main" id="{330792BC-5DAF-4B86-9338-669EA9475ACE}"/>
                  </a:ext>
                </a:extLst>
              </p14:cNvPr>
              <p14:cNvContentPartPr/>
              <p14:nvPr/>
            </p14:nvContentPartPr>
            <p14:xfrm>
              <a:off x="10163461" y="2456955"/>
              <a:ext cx="1335044" cy="694440"/>
            </p14:xfrm>
          </p:contentPart>
        </mc:Choice>
        <mc:Fallback>
          <p:pic>
            <p:nvPicPr>
              <p:cNvPr id="16" name="Ink 15">
                <a:extLst>
                  <a:ext uri="{FF2B5EF4-FFF2-40B4-BE49-F238E27FC236}">
                    <a16:creationId xmlns:a16="http://schemas.microsoft.com/office/drawing/2014/main" id="{330792BC-5DAF-4B86-9338-669EA9475ACE}"/>
                  </a:ext>
                </a:extLst>
              </p:cNvPr>
              <p:cNvPicPr/>
              <p:nvPr/>
            </p:nvPicPr>
            <p:blipFill>
              <a:blip r:embed="rId5"/>
              <a:stretch>
                <a:fillRect/>
              </a:stretch>
            </p:blipFill>
            <p:spPr>
              <a:xfrm>
                <a:off x="10154457" y="2447955"/>
                <a:ext cx="1352691" cy="712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7" name="Ink 16">
                <a:extLst>
                  <a:ext uri="{FF2B5EF4-FFF2-40B4-BE49-F238E27FC236}">
                    <a16:creationId xmlns:a16="http://schemas.microsoft.com/office/drawing/2014/main" id="{FAF15A20-3EDF-453D-83F3-234483B47502}"/>
                  </a:ext>
                </a:extLst>
              </p14:cNvPr>
              <p14:cNvContentPartPr/>
              <p14:nvPr/>
            </p14:nvContentPartPr>
            <p14:xfrm>
              <a:off x="11162625" y="4124115"/>
              <a:ext cx="360" cy="360"/>
            </p14:xfrm>
          </p:contentPart>
        </mc:Choice>
        <mc:Fallback>
          <p:pic>
            <p:nvPicPr>
              <p:cNvPr id="17" name="Ink 16">
                <a:extLst>
                  <a:ext uri="{FF2B5EF4-FFF2-40B4-BE49-F238E27FC236}">
                    <a16:creationId xmlns:a16="http://schemas.microsoft.com/office/drawing/2014/main" id="{FAF15A20-3EDF-453D-83F3-234483B47502}"/>
                  </a:ext>
                </a:extLst>
              </p:cNvPr>
              <p:cNvPicPr/>
              <p:nvPr/>
            </p:nvPicPr>
            <p:blipFill>
              <a:blip r:embed="rId7"/>
              <a:stretch>
                <a:fillRect/>
              </a:stretch>
            </p:blipFill>
            <p:spPr>
              <a:xfrm>
                <a:off x="11153985" y="411511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8" name="Ink 17">
                <a:extLst>
                  <a:ext uri="{FF2B5EF4-FFF2-40B4-BE49-F238E27FC236}">
                    <a16:creationId xmlns:a16="http://schemas.microsoft.com/office/drawing/2014/main" id="{EB3A9B03-C347-4D9A-BB84-1D11F673D4A7}"/>
                  </a:ext>
                </a:extLst>
              </p14:cNvPr>
              <p14:cNvContentPartPr/>
              <p14:nvPr/>
            </p14:nvContentPartPr>
            <p14:xfrm>
              <a:off x="10705425" y="5562315"/>
              <a:ext cx="360" cy="360"/>
            </p14:xfrm>
          </p:contentPart>
        </mc:Choice>
        <mc:Fallback>
          <p:pic>
            <p:nvPicPr>
              <p:cNvPr id="18" name="Ink 17">
                <a:extLst>
                  <a:ext uri="{FF2B5EF4-FFF2-40B4-BE49-F238E27FC236}">
                    <a16:creationId xmlns:a16="http://schemas.microsoft.com/office/drawing/2014/main" id="{EB3A9B03-C347-4D9A-BB84-1D11F673D4A7}"/>
                  </a:ext>
                </a:extLst>
              </p:cNvPr>
              <p:cNvPicPr/>
              <p:nvPr/>
            </p:nvPicPr>
            <p:blipFill>
              <a:blip r:embed="rId7"/>
              <a:stretch>
                <a:fillRect/>
              </a:stretch>
            </p:blipFill>
            <p:spPr>
              <a:xfrm>
                <a:off x="10696785" y="5553315"/>
                <a:ext cx="18000" cy="18000"/>
              </a:xfrm>
              <a:prstGeom prst="rect">
                <a:avLst/>
              </a:prstGeom>
            </p:spPr>
          </p:pic>
        </mc:Fallback>
      </mc:AlternateContent>
    </p:spTree>
    <p:extLst>
      <p:ext uri="{BB962C8B-B14F-4D97-AF65-F5344CB8AC3E}">
        <p14:creationId xmlns:p14="http://schemas.microsoft.com/office/powerpoint/2010/main" val="1786353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BE1A-24D7-496D-923B-A312D26D7C8E}"/>
              </a:ext>
            </a:extLst>
          </p:cNvPr>
          <p:cNvSpPr>
            <a:spLocks noGrp="1"/>
          </p:cNvSpPr>
          <p:nvPr>
            <p:ph type="title"/>
          </p:nvPr>
        </p:nvSpPr>
        <p:spPr>
          <a:xfrm>
            <a:off x="1451579" y="804519"/>
            <a:ext cx="9603275" cy="1049235"/>
          </a:xfrm>
        </p:spPr>
        <p:txBody>
          <a:bodyPr>
            <a:normAutofit/>
          </a:bodyPr>
          <a:lstStyle/>
          <a:p>
            <a:r>
              <a:rPr lang="en-US" dirty="0"/>
              <a:t>TELO Report Options</a:t>
            </a:r>
          </a:p>
        </p:txBody>
      </p:sp>
      <p:sp>
        <p:nvSpPr>
          <p:cNvPr id="4" name="Date Placeholder 3">
            <a:extLst>
              <a:ext uri="{FF2B5EF4-FFF2-40B4-BE49-F238E27FC236}">
                <a16:creationId xmlns:a16="http://schemas.microsoft.com/office/drawing/2014/main" id="{214CB9BE-E87C-42FE-9B5F-0A82C0124240}"/>
              </a:ext>
            </a:extLst>
          </p:cNvPr>
          <p:cNvSpPr>
            <a:spLocks noGrp="1"/>
          </p:cNvSpPr>
          <p:nvPr>
            <p:ph type="dt" sz="half" idx="10"/>
          </p:nvPr>
        </p:nvSpPr>
        <p:spPr>
          <a:xfrm>
            <a:off x="7554138" y="330370"/>
            <a:ext cx="3500715" cy="309201"/>
          </a:xfrm>
        </p:spPr>
        <p:txBody>
          <a:bodyPr>
            <a:normAutofit/>
          </a:bodyPr>
          <a:lstStyle/>
          <a:p>
            <a:pPr>
              <a:spcAft>
                <a:spcPts val="600"/>
              </a:spcAft>
            </a:pPr>
            <a:fld id="{6F11E599-42B8-402E-A5F8-0FEAFAF24C58}" type="datetime1">
              <a:rPr lang="en-US" smtClean="0"/>
              <a:pPr>
                <a:spcAft>
                  <a:spcPts val="600"/>
                </a:spcAft>
              </a:pPr>
              <a:t>1/19/2019</a:t>
            </a:fld>
            <a:endParaRPr lang="en-US"/>
          </a:p>
        </p:txBody>
      </p:sp>
      <p:sp>
        <p:nvSpPr>
          <p:cNvPr id="5" name="Slide Number Placeholder 4">
            <a:extLst>
              <a:ext uri="{FF2B5EF4-FFF2-40B4-BE49-F238E27FC236}">
                <a16:creationId xmlns:a16="http://schemas.microsoft.com/office/drawing/2014/main" id="{3243C6CC-37BF-4C59-8D6D-FA5327C3024C}"/>
              </a:ext>
            </a:extLst>
          </p:cNvPr>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4FAB73BC-B049-4115-A692-8D63A059BFB8}" type="slidenum">
              <a:rPr lang="en-US" smtClean="0"/>
              <a:pPr>
                <a:lnSpc>
                  <a:spcPct val="90000"/>
                </a:lnSpc>
                <a:spcAft>
                  <a:spcPts val="600"/>
                </a:spcAft>
              </a:pPr>
              <a:t>31</a:t>
            </a:fld>
            <a:endParaRPr lang="en-US"/>
          </a:p>
        </p:txBody>
      </p:sp>
      <p:sp>
        <p:nvSpPr>
          <p:cNvPr id="11" name="Content Placeholder 10">
            <a:extLst>
              <a:ext uri="{FF2B5EF4-FFF2-40B4-BE49-F238E27FC236}">
                <a16:creationId xmlns:a16="http://schemas.microsoft.com/office/drawing/2014/main" id="{64C7E82F-DB23-4655-9EC9-BBC09BFE26AB}"/>
              </a:ext>
            </a:extLst>
          </p:cNvPr>
          <p:cNvSpPr>
            <a:spLocks noGrp="1"/>
          </p:cNvSpPr>
          <p:nvPr>
            <p:ph idx="1"/>
          </p:nvPr>
        </p:nvSpPr>
        <p:spPr>
          <a:xfrm>
            <a:off x="1451579" y="2015734"/>
            <a:ext cx="4162555" cy="3450613"/>
          </a:xfrm>
        </p:spPr>
        <p:txBody>
          <a:bodyPr>
            <a:normAutofit lnSpcReduction="10000"/>
          </a:bodyPr>
          <a:lstStyle/>
          <a:p>
            <a:r>
              <a:rPr lang="en-US" dirty="0"/>
              <a:t>Applying for Admission represents NEW TELO applications</a:t>
            </a:r>
          </a:p>
          <a:p>
            <a:r>
              <a:rPr lang="en-US" dirty="0"/>
              <a:t>NEW represents continuing TELO applications for continuing students</a:t>
            </a:r>
          </a:p>
          <a:p>
            <a:r>
              <a:rPr lang="en-US" dirty="0"/>
              <a:t>Approved means the NEW TE application was approved at the IMPORT school and the student will receive a TE scholarship should they enroll.</a:t>
            </a:r>
          </a:p>
        </p:txBody>
      </p:sp>
      <p:pic>
        <p:nvPicPr>
          <p:cNvPr id="9" name="Content Placeholder 5">
            <a:extLst>
              <a:ext uri="{FF2B5EF4-FFF2-40B4-BE49-F238E27FC236}">
                <a16:creationId xmlns:a16="http://schemas.microsoft.com/office/drawing/2014/main" id="{A606C332-A1A2-4942-8FBE-447E762141C2}"/>
              </a:ext>
            </a:extLst>
          </p:cNvPr>
          <p:cNvPicPr>
            <a:picLocks noChangeAspect="1"/>
          </p:cNvPicPr>
          <p:nvPr/>
        </p:nvPicPr>
        <p:blipFill>
          <a:blip r:embed="rId2"/>
          <a:stretch>
            <a:fillRect/>
          </a:stretch>
        </p:blipFill>
        <p:spPr>
          <a:xfrm>
            <a:off x="7535136" y="2015734"/>
            <a:ext cx="2078993" cy="3450613"/>
          </a:xfrm>
          <a:prstGeom prst="rect">
            <a:avLst/>
          </a:prstGeom>
        </p:spPr>
      </p:pic>
      <p:cxnSp>
        <p:nvCxnSpPr>
          <p:cNvPr id="8" name="Straight Arrow Connector 7">
            <a:extLst>
              <a:ext uri="{FF2B5EF4-FFF2-40B4-BE49-F238E27FC236}">
                <a16:creationId xmlns:a16="http://schemas.microsoft.com/office/drawing/2014/main" id="{2E49EB23-85D9-491F-BE6B-343B1709D341}"/>
              </a:ext>
            </a:extLst>
          </p:cNvPr>
          <p:cNvCxnSpPr/>
          <p:nvPr/>
        </p:nvCxnSpPr>
        <p:spPr>
          <a:xfrm>
            <a:off x="2456822" y="3923881"/>
            <a:ext cx="4983982" cy="75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9627867-C7D0-484C-9A6E-5411BFBC19BA}"/>
              </a:ext>
            </a:extLst>
          </p:cNvPr>
          <p:cNvCxnSpPr/>
          <p:nvPr/>
        </p:nvCxnSpPr>
        <p:spPr>
          <a:xfrm flipV="1">
            <a:off x="3695700" y="2314575"/>
            <a:ext cx="4457700" cy="61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6B53AEE-4532-484D-ABF7-B3265F1FF815}"/>
              </a:ext>
            </a:extLst>
          </p:cNvPr>
          <p:cNvCxnSpPr/>
          <p:nvPr/>
        </p:nvCxnSpPr>
        <p:spPr>
          <a:xfrm>
            <a:off x="2257425" y="2934119"/>
            <a:ext cx="5900738" cy="1775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566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20"/>
            <a:ext cx="9603275" cy="577848"/>
          </a:xfrm>
        </p:spPr>
        <p:txBody>
          <a:bodyPr/>
          <a:lstStyle/>
          <a:p>
            <a:r>
              <a:rPr lang="en-US" dirty="0"/>
              <a:t>TE Central updates</a:t>
            </a:r>
          </a:p>
        </p:txBody>
      </p:sp>
      <p:sp>
        <p:nvSpPr>
          <p:cNvPr id="3" name="Content Placeholder 2"/>
          <p:cNvSpPr>
            <a:spLocks noGrp="1"/>
          </p:cNvSpPr>
          <p:nvPr>
            <p:ph idx="1"/>
          </p:nvPr>
        </p:nvSpPr>
        <p:spPr>
          <a:xfrm>
            <a:off x="1066800" y="1913791"/>
            <a:ext cx="10058400" cy="4050792"/>
          </a:xfrm>
        </p:spPr>
        <p:txBody>
          <a:bodyPr>
            <a:normAutofit/>
          </a:bodyPr>
          <a:lstStyle/>
          <a:p>
            <a:r>
              <a:rPr lang="en-US" dirty="0"/>
              <a:t>Set-Rate </a:t>
            </a:r>
          </a:p>
          <a:p>
            <a:pPr lvl="1"/>
            <a:r>
              <a:rPr lang="en-US" dirty="0"/>
              <a:t>2019-20 is 37,000 </a:t>
            </a:r>
          </a:p>
          <a:p>
            <a:pPr lvl="1"/>
            <a:r>
              <a:rPr lang="en-US" dirty="0"/>
              <a:t>2020-21 is 38,000</a:t>
            </a:r>
          </a:p>
          <a:p>
            <a:r>
              <a:rPr lang="en-US" dirty="0"/>
              <a:t>Tuition Exchange – there’s an app for that…</a:t>
            </a:r>
          </a:p>
          <a:p>
            <a:pPr lvl="1"/>
            <a:r>
              <a:rPr lang="en-US" dirty="0"/>
              <a:t>Apple Store – search Tuition Exchange</a:t>
            </a:r>
          </a:p>
          <a:p>
            <a:pPr lvl="1"/>
            <a:r>
              <a:rPr lang="en-US" dirty="0"/>
              <a:t>Google Play Store – search Tuition Exchange</a:t>
            </a:r>
          </a:p>
          <a:p>
            <a:pPr marL="274320" lvl="1" indent="0">
              <a:buNone/>
            </a:pPr>
            <a:endParaRPr lang="en-US" dirty="0"/>
          </a:p>
        </p:txBody>
      </p:sp>
      <p:sp>
        <p:nvSpPr>
          <p:cNvPr id="4" name="Date Placeholder 3"/>
          <p:cNvSpPr>
            <a:spLocks noGrp="1"/>
          </p:cNvSpPr>
          <p:nvPr>
            <p:ph type="dt" sz="half" idx="10"/>
          </p:nvPr>
        </p:nvSpPr>
        <p:spPr/>
        <p:txBody>
          <a:bodyPr/>
          <a:lstStyle/>
          <a:p>
            <a:fld id="{A0342CE6-75B7-4A2F-AF0E-47870C71E3AE}" type="datetime1">
              <a:rPr lang="en-US" smtClean="0"/>
              <a:t>1/19/2019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32</a:t>
            </a:fld>
            <a:endParaRPr lang="en-US" dirty="0"/>
          </a:p>
        </p:txBody>
      </p:sp>
      <p:pic>
        <p:nvPicPr>
          <p:cNvPr id="7" name="Picture 6">
            <a:extLst>
              <a:ext uri="{FF2B5EF4-FFF2-40B4-BE49-F238E27FC236}">
                <a16:creationId xmlns:a16="http://schemas.microsoft.com/office/drawing/2014/main" id="{FD3E368D-66F0-4CAF-A8CB-963683F1CB76}"/>
              </a:ext>
            </a:extLst>
          </p:cNvPr>
          <p:cNvPicPr>
            <a:picLocks noChangeAspect="1"/>
          </p:cNvPicPr>
          <p:nvPr/>
        </p:nvPicPr>
        <p:blipFill>
          <a:blip r:embed="rId3"/>
          <a:stretch>
            <a:fillRect/>
          </a:stretch>
        </p:blipFill>
        <p:spPr>
          <a:xfrm>
            <a:off x="8307975" y="1993608"/>
            <a:ext cx="2138301" cy="3800473"/>
          </a:xfrm>
          <a:prstGeom prst="rect">
            <a:avLst/>
          </a:prstGeom>
        </p:spPr>
      </p:pic>
    </p:spTree>
    <p:extLst>
      <p:ext uri="{BB962C8B-B14F-4D97-AF65-F5344CB8AC3E}">
        <p14:creationId xmlns:p14="http://schemas.microsoft.com/office/powerpoint/2010/main" val="924494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A0D81-BD01-4ED3-A603-AE5893A0870B}"/>
              </a:ext>
            </a:extLst>
          </p:cNvPr>
          <p:cNvSpPr>
            <a:spLocks noGrp="1"/>
          </p:cNvSpPr>
          <p:nvPr>
            <p:ph type="title"/>
          </p:nvPr>
        </p:nvSpPr>
        <p:spPr/>
        <p:txBody>
          <a:bodyPr/>
          <a:lstStyle/>
          <a:p>
            <a:r>
              <a:rPr lang="en-US" dirty="0" err="1"/>
              <a:t>Te</a:t>
            </a:r>
            <a:r>
              <a:rPr lang="en-US" dirty="0"/>
              <a:t> Central updates</a:t>
            </a:r>
          </a:p>
        </p:txBody>
      </p:sp>
      <p:pic>
        <p:nvPicPr>
          <p:cNvPr id="6" name="Content Placeholder 5">
            <a:extLst>
              <a:ext uri="{FF2B5EF4-FFF2-40B4-BE49-F238E27FC236}">
                <a16:creationId xmlns:a16="http://schemas.microsoft.com/office/drawing/2014/main" id="{6108258C-1BC1-4F2E-8C1F-9C4DEC1C2DE8}"/>
              </a:ext>
            </a:extLst>
          </p:cNvPr>
          <p:cNvPicPr>
            <a:picLocks noGrp="1" noChangeAspect="1"/>
          </p:cNvPicPr>
          <p:nvPr>
            <p:ph sz="half" idx="1"/>
          </p:nvPr>
        </p:nvPicPr>
        <p:blipFill>
          <a:blip r:embed="rId3"/>
          <a:stretch>
            <a:fillRect/>
          </a:stretch>
        </p:blipFill>
        <p:spPr>
          <a:xfrm>
            <a:off x="1535505" y="2010813"/>
            <a:ext cx="2232440" cy="3448050"/>
          </a:xfrm>
          <a:prstGeom prst="rect">
            <a:avLst/>
          </a:prstGeom>
        </p:spPr>
      </p:pic>
      <p:sp>
        <p:nvSpPr>
          <p:cNvPr id="7" name="Content Placeholder 6">
            <a:extLst>
              <a:ext uri="{FF2B5EF4-FFF2-40B4-BE49-F238E27FC236}">
                <a16:creationId xmlns:a16="http://schemas.microsoft.com/office/drawing/2014/main" id="{41FD1C43-6F26-487C-8052-ABF9C68F5886}"/>
              </a:ext>
            </a:extLst>
          </p:cNvPr>
          <p:cNvSpPr>
            <a:spLocks noGrp="1"/>
          </p:cNvSpPr>
          <p:nvPr>
            <p:ph sz="half" idx="2"/>
          </p:nvPr>
        </p:nvSpPr>
        <p:spPr>
          <a:xfrm>
            <a:off x="5818968" y="2033028"/>
            <a:ext cx="4645152" cy="3441520"/>
          </a:xfrm>
        </p:spPr>
        <p:txBody>
          <a:bodyPr/>
          <a:lstStyle/>
          <a:p>
            <a:r>
              <a:rPr lang="en-US" dirty="0"/>
              <a:t>Check out the latest addition to the Families section</a:t>
            </a:r>
          </a:p>
          <a:p>
            <a:r>
              <a:rPr lang="en-US" dirty="0"/>
              <a:t>Each TE member school can be found on the google map</a:t>
            </a:r>
          </a:p>
          <a:p>
            <a:r>
              <a:rPr lang="en-US" dirty="0"/>
              <a:t>TE assumes no responsibility for your school’s Google rating</a:t>
            </a:r>
          </a:p>
        </p:txBody>
      </p:sp>
      <p:sp>
        <p:nvSpPr>
          <p:cNvPr id="4" name="Date Placeholder 3">
            <a:extLst>
              <a:ext uri="{FF2B5EF4-FFF2-40B4-BE49-F238E27FC236}">
                <a16:creationId xmlns:a16="http://schemas.microsoft.com/office/drawing/2014/main" id="{D2B52BF3-EDCA-4CF8-8388-3A25E56C2FE2}"/>
              </a:ext>
            </a:extLst>
          </p:cNvPr>
          <p:cNvSpPr>
            <a:spLocks noGrp="1"/>
          </p:cNvSpPr>
          <p:nvPr>
            <p:ph type="dt" sz="half" idx="10"/>
          </p:nvPr>
        </p:nvSpPr>
        <p:spPr/>
        <p:txBody>
          <a:bodyPr/>
          <a:lstStyle/>
          <a:p>
            <a:fld id="{6F11E599-42B8-402E-A5F8-0FEAFAF24C58}" type="datetime1">
              <a:rPr lang="en-US" smtClean="0"/>
              <a:t>1/19/2019</a:t>
            </a:fld>
            <a:endParaRPr lang="en-US" dirty="0"/>
          </a:p>
        </p:txBody>
      </p:sp>
      <p:sp>
        <p:nvSpPr>
          <p:cNvPr id="5" name="Slide Number Placeholder 4">
            <a:extLst>
              <a:ext uri="{FF2B5EF4-FFF2-40B4-BE49-F238E27FC236}">
                <a16:creationId xmlns:a16="http://schemas.microsoft.com/office/drawing/2014/main" id="{0BFCC849-0A05-42A2-9BDC-B11C9253E64C}"/>
              </a:ext>
            </a:extLst>
          </p:cNvPr>
          <p:cNvSpPr>
            <a:spLocks noGrp="1"/>
          </p:cNvSpPr>
          <p:nvPr>
            <p:ph type="sldNum" sz="quarter" idx="12"/>
          </p:nvPr>
        </p:nvSpPr>
        <p:spPr/>
        <p:txBody>
          <a:bodyPr/>
          <a:lstStyle/>
          <a:p>
            <a:fld id="{4FAB73BC-B049-4115-A692-8D63A059BFB8}" type="slidenum">
              <a:rPr lang="en-US" smtClean="0"/>
              <a:pPr/>
              <a:t>33</a:t>
            </a:fld>
            <a:endParaRPr lang="en-US" dirty="0"/>
          </a:p>
        </p:txBody>
      </p:sp>
      <p:cxnSp>
        <p:nvCxnSpPr>
          <p:cNvPr id="9" name="Straight Arrow Connector 8">
            <a:extLst>
              <a:ext uri="{FF2B5EF4-FFF2-40B4-BE49-F238E27FC236}">
                <a16:creationId xmlns:a16="http://schemas.microsoft.com/office/drawing/2014/main" id="{3F31CC69-B156-4CFF-872F-C47D30B22427}"/>
              </a:ext>
            </a:extLst>
          </p:cNvPr>
          <p:cNvCxnSpPr>
            <a:cxnSpLocks/>
          </p:cNvCxnSpPr>
          <p:nvPr/>
        </p:nvCxnSpPr>
        <p:spPr>
          <a:xfrm flipH="1">
            <a:off x="3293617" y="2760955"/>
            <a:ext cx="4260521" cy="1367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123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59B76F-3AC5-4596-8BA5-F31ED99E11B3}"/>
              </a:ext>
            </a:extLst>
          </p:cNvPr>
          <p:cNvSpPr>
            <a:spLocks noGrp="1"/>
          </p:cNvSpPr>
          <p:nvPr>
            <p:ph type="title"/>
          </p:nvPr>
        </p:nvSpPr>
        <p:spPr/>
        <p:txBody>
          <a:bodyPr/>
          <a:lstStyle/>
          <a:p>
            <a:r>
              <a:rPr lang="en-US" dirty="0" err="1"/>
              <a:t>Te</a:t>
            </a:r>
            <a:r>
              <a:rPr lang="en-US" dirty="0"/>
              <a:t> central updates</a:t>
            </a:r>
          </a:p>
        </p:txBody>
      </p:sp>
      <p:sp>
        <p:nvSpPr>
          <p:cNvPr id="5" name="Date Placeholder 4">
            <a:extLst>
              <a:ext uri="{FF2B5EF4-FFF2-40B4-BE49-F238E27FC236}">
                <a16:creationId xmlns:a16="http://schemas.microsoft.com/office/drawing/2014/main" id="{E6AD98CE-F9CE-4247-BB0E-776621E1E90F}"/>
              </a:ext>
            </a:extLst>
          </p:cNvPr>
          <p:cNvSpPr>
            <a:spLocks noGrp="1"/>
          </p:cNvSpPr>
          <p:nvPr>
            <p:ph type="dt" sz="half" idx="10"/>
          </p:nvPr>
        </p:nvSpPr>
        <p:spPr/>
        <p:txBody>
          <a:bodyPr/>
          <a:lstStyle/>
          <a:p>
            <a:fld id="{0A295F8E-1A36-4629-8F26-5F44687EC50D}" type="datetime1">
              <a:rPr lang="en-US" smtClean="0"/>
              <a:t>1/19/2019</a:t>
            </a:fld>
            <a:endParaRPr lang="en-US" dirty="0"/>
          </a:p>
        </p:txBody>
      </p:sp>
      <p:sp>
        <p:nvSpPr>
          <p:cNvPr id="6" name="Slide Number Placeholder 5">
            <a:extLst>
              <a:ext uri="{FF2B5EF4-FFF2-40B4-BE49-F238E27FC236}">
                <a16:creationId xmlns:a16="http://schemas.microsoft.com/office/drawing/2014/main" id="{5D1901D1-2DF2-4E93-B52C-6F4534E3CE96}"/>
              </a:ext>
            </a:extLst>
          </p:cNvPr>
          <p:cNvSpPr>
            <a:spLocks noGrp="1"/>
          </p:cNvSpPr>
          <p:nvPr>
            <p:ph type="sldNum" sz="quarter" idx="12"/>
          </p:nvPr>
        </p:nvSpPr>
        <p:spPr/>
        <p:txBody>
          <a:bodyPr/>
          <a:lstStyle/>
          <a:p>
            <a:fld id="{4FAB73BC-B049-4115-A692-8D63A059BFB8}" type="slidenum">
              <a:rPr lang="en-US" smtClean="0"/>
              <a:pPr/>
              <a:t>34</a:t>
            </a:fld>
            <a:endParaRPr lang="en-US" dirty="0"/>
          </a:p>
        </p:txBody>
      </p:sp>
      <p:pic>
        <p:nvPicPr>
          <p:cNvPr id="8" name="Picture 7">
            <a:extLst>
              <a:ext uri="{FF2B5EF4-FFF2-40B4-BE49-F238E27FC236}">
                <a16:creationId xmlns:a16="http://schemas.microsoft.com/office/drawing/2014/main" id="{0BAA4713-A6AE-4F1D-82C3-804C13E826C8}"/>
              </a:ext>
            </a:extLst>
          </p:cNvPr>
          <p:cNvPicPr>
            <a:picLocks noChangeAspect="1"/>
          </p:cNvPicPr>
          <p:nvPr/>
        </p:nvPicPr>
        <p:blipFill>
          <a:blip r:embed="rId3"/>
          <a:stretch>
            <a:fillRect/>
          </a:stretch>
        </p:blipFill>
        <p:spPr>
          <a:xfrm>
            <a:off x="1374590" y="1489165"/>
            <a:ext cx="9680263" cy="4284617"/>
          </a:xfrm>
          <a:prstGeom prst="rect">
            <a:avLst/>
          </a:prstGeom>
        </p:spPr>
      </p:pic>
    </p:spTree>
    <p:extLst>
      <p:ext uri="{BB962C8B-B14F-4D97-AF65-F5344CB8AC3E}">
        <p14:creationId xmlns:p14="http://schemas.microsoft.com/office/powerpoint/2010/main" val="2462427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Recap</a:t>
            </a:r>
          </a:p>
        </p:txBody>
      </p:sp>
      <p:sp>
        <p:nvSpPr>
          <p:cNvPr id="3" name="Content Placeholder 2"/>
          <p:cNvSpPr>
            <a:spLocks noGrp="1"/>
          </p:cNvSpPr>
          <p:nvPr>
            <p:ph idx="1"/>
          </p:nvPr>
        </p:nvSpPr>
        <p:spPr>
          <a:xfrm>
            <a:off x="1451579" y="2015733"/>
            <a:ext cx="9603275" cy="2784868"/>
          </a:xfrm>
        </p:spPr>
        <p:txBody>
          <a:bodyPr/>
          <a:lstStyle/>
          <a:p>
            <a:pPr lvl="0">
              <a:buClr>
                <a:srgbClr val="B71E42"/>
              </a:buClr>
            </a:pPr>
            <a:r>
              <a:rPr lang="en-US" dirty="0">
                <a:solidFill>
                  <a:prstClr val="black"/>
                </a:solidFill>
              </a:rPr>
              <a:t>2018-19 Recipient Review </a:t>
            </a:r>
          </a:p>
          <a:p>
            <a:pPr lvl="0">
              <a:buClr>
                <a:srgbClr val="B71E42"/>
              </a:buClr>
            </a:pPr>
            <a:r>
              <a:rPr lang="en-US" dirty="0">
                <a:solidFill>
                  <a:prstClr val="black"/>
                </a:solidFill>
              </a:rPr>
              <a:t>2019-20 Approval and Processing</a:t>
            </a:r>
          </a:p>
          <a:p>
            <a:pPr lvl="0">
              <a:buClr>
                <a:srgbClr val="B71E42"/>
              </a:buClr>
            </a:pPr>
            <a:r>
              <a:rPr lang="en-US" dirty="0">
                <a:solidFill>
                  <a:prstClr val="black"/>
                </a:solidFill>
              </a:rPr>
              <a:t>TE Reports</a:t>
            </a:r>
          </a:p>
          <a:p>
            <a:pPr lvl="0">
              <a:buClr>
                <a:srgbClr val="B71E42"/>
              </a:buClr>
            </a:pPr>
            <a:r>
              <a:rPr lang="en-US" dirty="0">
                <a:solidFill>
                  <a:prstClr val="black"/>
                </a:solidFill>
              </a:rPr>
              <a:t>TE Central Updates</a:t>
            </a:r>
          </a:p>
          <a:p>
            <a:pPr lvl="0">
              <a:buClr>
                <a:srgbClr val="B71E42"/>
              </a:buClr>
            </a:pPr>
            <a:r>
              <a:rPr lang="en-US" dirty="0">
                <a:solidFill>
                  <a:prstClr val="black"/>
                </a:solidFill>
              </a:rPr>
              <a:t>Recap</a:t>
            </a:r>
          </a:p>
          <a:p>
            <a:pPr marL="0" indent="0">
              <a:buNone/>
            </a:pPr>
            <a:endParaRPr lang="en-US" dirty="0"/>
          </a:p>
        </p:txBody>
      </p:sp>
      <p:sp>
        <p:nvSpPr>
          <p:cNvPr id="4" name="Date Placeholder 3"/>
          <p:cNvSpPr>
            <a:spLocks noGrp="1"/>
          </p:cNvSpPr>
          <p:nvPr>
            <p:ph type="dt" sz="half" idx="10"/>
          </p:nvPr>
        </p:nvSpPr>
        <p:spPr/>
        <p:txBody>
          <a:bodyPr/>
          <a:lstStyle/>
          <a:p>
            <a:fld id="{67D70904-406C-4F9D-9C38-97DD157E9D48}" type="datetime1">
              <a:rPr lang="en-US" smtClean="0"/>
              <a:t>1/19/2019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35</a:t>
            </a:fld>
            <a:endParaRPr lang="en-US" dirty="0"/>
          </a:p>
        </p:txBody>
      </p:sp>
    </p:spTree>
    <p:extLst>
      <p:ext uri="{BB962C8B-B14F-4D97-AF65-F5344CB8AC3E}">
        <p14:creationId xmlns:p14="http://schemas.microsoft.com/office/powerpoint/2010/main" val="2142455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730227" cy="600955"/>
          </a:xfrm>
        </p:spPr>
        <p:txBody>
          <a:bodyPr/>
          <a:lstStyle/>
          <a:p>
            <a:r>
              <a:rPr lang="en-US" dirty="0"/>
              <a:t>2018-19 Enrollment Report Review</a:t>
            </a:r>
          </a:p>
        </p:txBody>
      </p:sp>
      <p:sp>
        <p:nvSpPr>
          <p:cNvPr id="3" name="Content Placeholder 2"/>
          <p:cNvSpPr>
            <a:spLocks noGrp="1"/>
          </p:cNvSpPr>
          <p:nvPr>
            <p:ph idx="1"/>
          </p:nvPr>
        </p:nvSpPr>
        <p:spPr>
          <a:xfrm>
            <a:off x="1120582" y="1890004"/>
            <a:ext cx="9979002" cy="1692614"/>
          </a:xfrm>
        </p:spPr>
        <p:txBody>
          <a:bodyPr>
            <a:normAutofit lnSpcReduction="10000"/>
          </a:bodyPr>
          <a:lstStyle/>
          <a:p>
            <a:r>
              <a:rPr lang="en-US" dirty="0"/>
              <a:t>Confirm your 2018-19 Enrollment Report is up-to-date</a:t>
            </a:r>
          </a:p>
          <a:p>
            <a:r>
              <a:rPr lang="en-US" dirty="0"/>
              <a:t>Are all listed students still enrolled and eligible</a:t>
            </a:r>
          </a:p>
          <a:p>
            <a:pPr lvl="1"/>
            <a:r>
              <a:rPr lang="en-US" dirty="0"/>
              <a:t>If no, update the student’s expiration date</a:t>
            </a:r>
          </a:p>
          <a:p>
            <a:pPr lvl="1"/>
            <a:r>
              <a:rPr lang="en-US" dirty="0"/>
              <a:t>Enrollment Report – click on student’s name, then again and update the expiration date</a:t>
            </a:r>
          </a:p>
          <a:p>
            <a:pPr marL="502920" lvl="1" indent="0">
              <a:buNone/>
            </a:pPr>
            <a:endParaRPr lang="en-US" dirty="0"/>
          </a:p>
          <a:p>
            <a:endParaRPr lang="en-US" dirty="0"/>
          </a:p>
          <a:p>
            <a:pPr marL="502920" lvl="1" indent="0">
              <a:buNone/>
            </a:pPr>
            <a:endParaRPr lang="en-US" dirty="0"/>
          </a:p>
        </p:txBody>
      </p:sp>
      <p:sp>
        <p:nvSpPr>
          <p:cNvPr id="4" name="Date Placeholder 3"/>
          <p:cNvSpPr>
            <a:spLocks noGrp="1"/>
          </p:cNvSpPr>
          <p:nvPr>
            <p:ph type="dt" sz="half" idx="10"/>
          </p:nvPr>
        </p:nvSpPr>
        <p:spPr/>
        <p:txBody>
          <a:bodyPr/>
          <a:lstStyle/>
          <a:p>
            <a:fld id="{7AC21541-5D66-4AF5-A6AE-6B55B7C56CD9}" type="datetime1">
              <a:rPr lang="en-US" smtClean="0"/>
              <a:t>1/19/2019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4</a:t>
            </a:fld>
            <a:endParaRPr lang="en-US" dirty="0"/>
          </a:p>
        </p:txBody>
      </p:sp>
      <p:sp>
        <p:nvSpPr>
          <p:cNvPr id="7" name="TextBox 6"/>
          <p:cNvSpPr txBox="1"/>
          <p:nvPr/>
        </p:nvSpPr>
        <p:spPr>
          <a:xfrm>
            <a:off x="6252375" y="3751797"/>
            <a:ext cx="2334276" cy="646331"/>
          </a:xfrm>
          <a:prstGeom prst="rect">
            <a:avLst/>
          </a:prstGeom>
          <a:noFill/>
        </p:spPr>
        <p:txBody>
          <a:bodyPr wrap="square" rtlCol="0">
            <a:spAutoFit/>
          </a:bodyPr>
          <a:lstStyle/>
          <a:p>
            <a:r>
              <a:rPr lang="en-US" dirty="0"/>
              <a:t>End of this semester is 6.1.20</a:t>
            </a:r>
          </a:p>
        </p:txBody>
      </p:sp>
      <p:sp>
        <p:nvSpPr>
          <p:cNvPr id="8" name="TextBox 7"/>
          <p:cNvSpPr txBox="1"/>
          <p:nvPr/>
        </p:nvSpPr>
        <p:spPr>
          <a:xfrm>
            <a:off x="6252374" y="4733119"/>
            <a:ext cx="2334277" cy="646331"/>
          </a:xfrm>
          <a:prstGeom prst="rect">
            <a:avLst/>
          </a:prstGeom>
          <a:noFill/>
        </p:spPr>
        <p:txBody>
          <a:bodyPr wrap="square" rtlCol="0">
            <a:spAutoFit/>
          </a:bodyPr>
          <a:lstStyle/>
          <a:p>
            <a:r>
              <a:rPr lang="en-US" dirty="0"/>
              <a:t>End of last semester is 1.1.19</a:t>
            </a:r>
          </a:p>
        </p:txBody>
      </p:sp>
      <p:pic>
        <p:nvPicPr>
          <p:cNvPr id="6" name="Picture 5">
            <a:extLst>
              <a:ext uri="{FF2B5EF4-FFF2-40B4-BE49-F238E27FC236}">
                <a16:creationId xmlns:a16="http://schemas.microsoft.com/office/drawing/2014/main" id="{1B2D585E-97E6-497F-9F12-7E5F88BCB36F}"/>
              </a:ext>
            </a:extLst>
          </p:cNvPr>
          <p:cNvPicPr>
            <a:picLocks noChangeAspect="1"/>
          </p:cNvPicPr>
          <p:nvPr/>
        </p:nvPicPr>
        <p:blipFill>
          <a:blip r:embed="rId3"/>
          <a:stretch>
            <a:fillRect/>
          </a:stretch>
        </p:blipFill>
        <p:spPr>
          <a:xfrm>
            <a:off x="1359297" y="3787547"/>
            <a:ext cx="4580329" cy="1724025"/>
          </a:xfrm>
          <a:prstGeom prst="rect">
            <a:avLst/>
          </a:prstGeom>
        </p:spPr>
      </p:pic>
      <p:cxnSp>
        <p:nvCxnSpPr>
          <p:cNvPr id="11" name="Straight Arrow Connector 10">
            <a:extLst>
              <a:ext uri="{FF2B5EF4-FFF2-40B4-BE49-F238E27FC236}">
                <a16:creationId xmlns:a16="http://schemas.microsoft.com/office/drawing/2014/main" id="{160F0674-C947-4430-8538-819699A56093}"/>
              </a:ext>
            </a:extLst>
          </p:cNvPr>
          <p:cNvCxnSpPr/>
          <p:nvPr/>
        </p:nvCxnSpPr>
        <p:spPr>
          <a:xfrm flipH="1">
            <a:off x="5564777" y="4319451"/>
            <a:ext cx="1548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502616E-E6C2-4512-932E-F6F36136FCD8}"/>
              </a:ext>
            </a:extLst>
          </p:cNvPr>
          <p:cNvCxnSpPr>
            <a:cxnSpLocks/>
          </p:cNvCxnSpPr>
          <p:nvPr/>
        </p:nvCxnSpPr>
        <p:spPr>
          <a:xfrm flipH="1">
            <a:off x="5329646" y="5056285"/>
            <a:ext cx="169817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58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C0C33-D423-430A-BE71-58DB5C674369}"/>
              </a:ext>
            </a:extLst>
          </p:cNvPr>
          <p:cNvSpPr>
            <a:spLocks noGrp="1"/>
          </p:cNvSpPr>
          <p:nvPr>
            <p:ph type="title"/>
          </p:nvPr>
        </p:nvSpPr>
        <p:spPr/>
        <p:txBody>
          <a:bodyPr/>
          <a:lstStyle/>
          <a:p>
            <a:r>
              <a:rPr lang="en-US" dirty="0"/>
              <a:t>Enrollment Report Review</a:t>
            </a:r>
          </a:p>
        </p:txBody>
      </p:sp>
      <p:sp>
        <p:nvSpPr>
          <p:cNvPr id="4" name="Content Placeholder 3">
            <a:extLst>
              <a:ext uri="{FF2B5EF4-FFF2-40B4-BE49-F238E27FC236}">
                <a16:creationId xmlns:a16="http://schemas.microsoft.com/office/drawing/2014/main" id="{F24FAEB3-E658-4C1D-B0B1-1EC3642E81F7}"/>
              </a:ext>
            </a:extLst>
          </p:cNvPr>
          <p:cNvSpPr>
            <a:spLocks noGrp="1"/>
          </p:cNvSpPr>
          <p:nvPr>
            <p:ph sz="half" idx="2"/>
          </p:nvPr>
        </p:nvSpPr>
        <p:spPr>
          <a:xfrm>
            <a:off x="6413771" y="2017342"/>
            <a:ext cx="4645152" cy="3747731"/>
          </a:xfrm>
        </p:spPr>
        <p:txBody>
          <a:bodyPr>
            <a:noAutofit/>
          </a:bodyPr>
          <a:lstStyle/>
          <a:p>
            <a:r>
              <a:rPr lang="en-US" sz="2800" dirty="0"/>
              <a:t>Confirm each enrolled IMPORT continues enrollment at your school</a:t>
            </a:r>
          </a:p>
          <a:p>
            <a:r>
              <a:rPr lang="en-US" sz="2800" dirty="0"/>
              <a:t>Confirm each Export dependent family member employed at your school remains eligible</a:t>
            </a:r>
          </a:p>
        </p:txBody>
      </p:sp>
      <p:sp>
        <p:nvSpPr>
          <p:cNvPr id="5" name="Date Placeholder 4">
            <a:extLst>
              <a:ext uri="{FF2B5EF4-FFF2-40B4-BE49-F238E27FC236}">
                <a16:creationId xmlns:a16="http://schemas.microsoft.com/office/drawing/2014/main" id="{AF9E9FBA-7C78-46C1-85B5-45D808C89BB2}"/>
              </a:ext>
            </a:extLst>
          </p:cNvPr>
          <p:cNvSpPr>
            <a:spLocks noGrp="1"/>
          </p:cNvSpPr>
          <p:nvPr>
            <p:ph type="dt" sz="half" idx="10"/>
          </p:nvPr>
        </p:nvSpPr>
        <p:spPr/>
        <p:txBody>
          <a:bodyPr/>
          <a:lstStyle/>
          <a:p>
            <a:fld id="{0A295F8E-1A36-4629-8F26-5F44687EC50D}" type="datetime1">
              <a:rPr lang="en-US" smtClean="0"/>
              <a:t>1/19/2019</a:t>
            </a:fld>
            <a:endParaRPr lang="en-US" dirty="0"/>
          </a:p>
        </p:txBody>
      </p:sp>
      <p:sp>
        <p:nvSpPr>
          <p:cNvPr id="6" name="Slide Number Placeholder 5">
            <a:extLst>
              <a:ext uri="{FF2B5EF4-FFF2-40B4-BE49-F238E27FC236}">
                <a16:creationId xmlns:a16="http://schemas.microsoft.com/office/drawing/2014/main" id="{68F15B9B-8941-472B-82CC-BE8C39ACE5DC}"/>
              </a:ext>
            </a:extLst>
          </p:cNvPr>
          <p:cNvSpPr>
            <a:spLocks noGrp="1"/>
          </p:cNvSpPr>
          <p:nvPr>
            <p:ph type="sldNum" sz="quarter" idx="12"/>
          </p:nvPr>
        </p:nvSpPr>
        <p:spPr/>
        <p:txBody>
          <a:bodyPr/>
          <a:lstStyle/>
          <a:p>
            <a:fld id="{4FAB73BC-B049-4115-A692-8D63A059BFB8}" type="slidenum">
              <a:rPr lang="en-US" smtClean="0"/>
              <a:pPr/>
              <a:t>5</a:t>
            </a:fld>
            <a:endParaRPr lang="en-US" dirty="0"/>
          </a:p>
        </p:txBody>
      </p:sp>
      <p:pic>
        <p:nvPicPr>
          <p:cNvPr id="3" name="Picture 2">
            <a:extLst>
              <a:ext uri="{FF2B5EF4-FFF2-40B4-BE49-F238E27FC236}">
                <a16:creationId xmlns:a16="http://schemas.microsoft.com/office/drawing/2014/main" id="{1A7F3B0E-F00C-4D3D-A071-FBA5D8FDBD8D}"/>
              </a:ext>
            </a:extLst>
          </p:cNvPr>
          <p:cNvPicPr>
            <a:picLocks noChangeAspect="1"/>
          </p:cNvPicPr>
          <p:nvPr/>
        </p:nvPicPr>
        <p:blipFill>
          <a:blip r:embed="rId3"/>
          <a:stretch>
            <a:fillRect/>
          </a:stretch>
        </p:blipFill>
        <p:spPr>
          <a:xfrm>
            <a:off x="480060" y="1897718"/>
            <a:ext cx="5815201" cy="1574954"/>
          </a:xfrm>
          <a:prstGeom prst="rect">
            <a:avLst/>
          </a:prstGeom>
        </p:spPr>
      </p:pic>
      <p:cxnSp>
        <p:nvCxnSpPr>
          <p:cNvPr id="8" name="Straight Arrow Connector 7">
            <a:extLst>
              <a:ext uri="{FF2B5EF4-FFF2-40B4-BE49-F238E27FC236}">
                <a16:creationId xmlns:a16="http://schemas.microsoft.com/office/drawing/2014/main" id="{D74F9ED0-760A-4418-8985-5BFA796740D7}"/>
              </a:ext>
            </a:extLst>
          </p:cNvPr>
          <p:cNvCxnSpPr/>
          <p:nvPr/>
        </p:nvCxnSpPr>
        <p:spPr>
          <a:xfrm flipH="1" flipV="1">
            <a:off x="3781425" y="2473236"/>
            <a:ext cx="3772713" cy="627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0D1176C-797C-4A4A-AFCA-13EEEB0F2DE1}"/>
              </a:ext>
            </a:extLst>
          </p:cNvPr>
          <p:cNvPicPr>
            <a:picLocks noChangeAspect="1"/>
          </p:cNvPicPr>
          <p:nvPr/>
        </p:nvPicPr>
        <p:blipFill>
          <a:blip r:embed="rId4"/>
          <a:stretch>
            <a:fillRect/>
          </a:stretch>
        </p:blipFill>
        <p:spPr>
          <a:xfrm>
            <a:off x="480059" y="3745509"/>
            <a:ext cx="5815201" cy="1724504"/>
          </a:xfrm>
          <a:prstGeom prst="rect">
            <a:avLst/>
          </a:prstGeom>
        </p:spPr>
      </p:pic>
      <p:cxnSp>
        <p:nvCxnSpPr>
          <p:cNvPr id="11" name="Straight Arrow Connector 10">
            <a:extLst>
              <a:ext uri="{FF2B5EF4-FFF2-40B4-BE49-F238E27FC236}">
                <a16:creationId xmlns:a16="http://schemas.microsoft.com/office/drawing/2014/main" id="{5D62A142-B847-4202-936B-872D82B77A0D}"/>
              </a:ext>
            </a:extLst>
          </p:cNvPr>
          <p:cNvCxnSpPr/>
          <p:nvPr/>
        </p:nvCxnSpPr>
        <p:spPr>
          <a:xfrm flipH="1" flipV="1">
            <a:off x="4038600" y="3981450"/>
            <a:ext cx="5014913" cy="223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136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3202E104-33C9-4D5E-B30A-90B3AFC0E1C2}"/>
              </a:ext>
            </a:extLst>
          </p:cNvPr>
          <p:cNvSpPr>
            <a:spLocks noGrp="1"/>
          </p:cNvSpPr>
          <p:nvPr>
            <p:ph type="title"/>
          </p:nvPr>
        </p:nvSpPr>
        <p:spPr>
          <a:xfrm>
            <a:off x="1451580" y="804520"/>
            <a:ext cx="4176511" cy="1049235"/>
          </a:xfrm>
        </p:spPr>
        <p:txBody>
          <a:bodyPr vert="horz" lIns="91440" tIns="45720" rIns="91440" bIns="45720" rtlCol="0" anchor="t">
            <a:normAutofit/>
          </a:bodyPr>
          <a:lstStyle/>
          <a:p>
            <a:r>
              <a:rPr lang="en-US" sz="3000"/>
              <a:t>Enrollment report review - Imports</a:t>
            </a:r>
          </a:p>
        </p:txBody>
      </p:sp>
      <p:sp>
        <p:nvSpPr>
          <p:cNvPr id="6" name="Slide Number Placeholder 5">
            <a:extLst>
              <a:ext uri="{FF2B5EF4-FFF2-40B4-BE49-F238E27FC236}">
                <a16:creationId xmlns:a16="http://schemas.microsoft.com/office/drawing/2014/main" id="{075846CD-C9CE-4F76-913A-602F956EE3DB}"/>
              </a:ext>
            </a:extLst>
          </p:cNvPr>
          <p:cNvSpPr>
            <a:spLocks noGrp="1"/>
          </p:cNvSpPr>
          <p:nvPr>
            <p:ph type="sldNum" sz="quarter" idx="12"/>
          </p:nvPr>
        </p:nvSpPr>
        <p:spPr>
          <a:xfrm>
            <a:off x="480060" y="798973"/>
            <a:ext cx="811019" cy="503578"/>
          </a:xfrm>
        </p:spPr>
        <p:txBody>
          <a:bodyPr vert="horz" lIns="91440" tIns="45720" rIns="91440" bIns="45720" rtlCol="0" anchor="t">
            <a:normAutofit/>
          </a:bodyPr>
          <a:lstStyle/>
          <a:p>
            <a:pPr>
              <a:lnSpc>
                <a:spcPct val="90000"/>
              </a:lnSpc>
              <a:spcAft>
                <a:spcPts val="600"/>
              </a:spcAft>
            </a:pPr>
            <a:fld id="{4FAB73BC-B049-4115-A692-8D63A059BFB8}" type="slidenum">
              <a:rPr lang="en-US" smtClean="0"/>
              <a:pPr>
                <a:lnSpc>
                  <a:spcPct val="90000"/>
                </a:lnSpc>
                <a:spcAft>
                  <a:spcPts val="600"/>
                </a:spcAft>
              </a:pPr>
              <a:t>6</a:t>
            </a:fld>
            <a:endParaRPr lang="en-US"/>
          </a:p>
        </p:txBody>
      </p:sp>
      <p:sp>
        <p:nvSpPr>
          <p:cNvPr id="25" name="Rectangle 24">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Content Placeholder 3">
            <a:extLst>
              <a:ext uri="{FF2B5EF4-FFF2-40B4-BE49-F238E27FC236}">
                <a16:creationId xmlns:a16="http://schemas.microsoft.com/office/drawing/2014/main" id="{7821D26C-3EFE-4F42-829D-7E70E0D289D8}"/>
              </a:ext>
            </a:extLst>
          </p:cNvPr>
          <p:cNvSpPr>
            <a:spLocks noGrp="1"/>
          </p:cNvSpPr>
          <p:nvPr>
            <p:ph sz="half" idx="2"/>
          </p:nvPr>
        </p:nvSpPr>
        <p:spPr>
          <a:xfrm>
            <a:off x="1451581" y="2015732"/>
            <a:ext cx="4172212" cy="3450613"/>
          </a:xfrm>
        </p:spPr>
        <p:txBody>
          <a:bodyPr vert="horz" lIns="91440" tIns="45720" rIns="91440" bIns="45720" rtlCol="0" anchor="t">
            <a:normAutofit/>
          </a:bodyPr>
          <a:lstStyle/>
          <a:p>
            <a:pPr>
              <a:lnSpc>
                <a:spcPct val="110000"/>
              </a:lnSpc>
            </a:pPr>
            <a:r>
              <a:rPr lang="en-US" sz="1900"/>
              <a:t>Print your Enrollment Report </a:t>
            </a:r>
          </a:p>
          <a:p>
            <a:pPr>
              <a:lnSpc>
                <a:spcPct val="110000"/>
              </a:lnSpc>
            </a:pPr>
            <a:r>
              <a:rPr lang="en-US" sz="1900"/>
              <a:t>Confirm with the Registrar’s Office all students successfully completed the Fall semester and are enrolled full-time for the Winter/Spring semester</a:t>
            </a:r>
          </a:p>
          <a:p>
            <a:pPr>
              <a:lnSpc>
                <a:spcPct val="110000"/>
              </a:lnSpc>
            </a:pPr>
            <a:r>
              <a:rPr lang="en-US" sz="1900"/>
              <a:t>If not update the student’s Expiration date (refer to slide 4 or 7)</a:t>
            </a:r>
          </a:p>
          <a:p>
            <a:pPr>
              <a:lnSpc>
                <a:spcPct val="110000"/>
              </a:lnSpc>
            </a:pPr>
            <a:r>
              <a:rPr lang="en-US" sz="1900"/>
              <a:t>If the student NEVER enrolled for AY 18-19 contact Janet</a:t>
            </a:r>
          </a:p>
        </p:txBody>
      </p:sp>
      <p:pic>
        <p:nvPicPr>
          <p:cNvPr id="8" name="Content Placeholder 7">
            <a:extLst>
              <a:ext uri="{FF2B5EF4-FFF2-40B4-BE49-F238E27FC236}">
                <a16:creationId xmlns:a16="http://schemas.microsoft.com/office/drawing/2014/main" id="{E08268E4-4FBC-4B16-9477-342E1BDCD29B}"/>
              </a:ext>
            </a:extLst>
          </p:cNvPr>
          <p:cNvPicPr>
            <a:picLocks noGrp="1" noChangeAspect="1"/>
          </p:cNvPicPr>
          <p:nvPr>
            <p:ph sz="half" idx="1"/>
          </p:nvPr>
        </p:nvPicPr>
        <p:blipFill>
          <a:blip r:embed="rId4"/>
          <a:stretch>
            <a:fillRect/>
          </a:stretch>
        </p:blipFill>
        <p:spPr>
          <a:xfrm>
            <a:off x="6094411" y="1803686"/>
            <a:ext cx="5762644" cy="2471879"/>
          </a:xfrm>
          <a:prstGeom prst="rect">
            <a:avLst/>
          </a:prstGeom>
        </p:spPr>
      </p:pic>
      <p:sp>
        <p:nvSpPr>
          <p:cNvPr id="5" name="Date Placeholder 4">
            <a:extLst>
              <a:ext uri="{FF2B5EF4-FFF2-40B4-BE49-F238E27FC236}">
                <a16:creationId xmlns:a16="http://schemas.microsoft.com/office/drawing/2014/main" id="{7A79C875-92EE-4E23-9442-BBFBA15CFB1A}"/>
              </a:ext>
            </a:extLst>
          </p:cNvPr>
          <p:cNvSpPr>
            <a:spLocks noGrp="1"/>
          </p:cNvSpPr>
          <p:nvPr>
            <p:ph type="dt" sz="half" idx="10"/>
          </p:nvPr>
        </p:nvSpPr>
        <p:spPr>
          <a:xfrm>
            <a:off x="1451581" y="5477468"/>
            <a:ext cx="4172212" cy="309201"/>
          </a:xfrm>
        </p:spPr>
        <p:txBody>
          <a:bodyPr vert="horz" lIns="91440" tIns="45720" rIns="91440" bIns="45720" rtlCol="0" anchor="ctr">
            <a:normAutofit/>
          </a:bodyPr>
          <a:lstStyle/>
          <a:p>
            <a:pPr algn="l">
              <a:spcAft>
                <a:spcPts val="600"/>
              </a:spcAft>
            </a:pPr>
            <a:fld id="{0A295F8E-1A36-4629-8F26-5F44687EC50D}" type="datetime1">
              <a:rPr lang="en-US" smtClean="0"/>
              <a:pPr algn="l">
                <a:spcAft>
                  <a:spcPts val="600"/>
                </a:spcAft>
              </a:pPr>
              <a:t>1/19/2019</a:t>
            </a:fld>
            <a:endParaRPr lang="en-US"/>
          </a:p>
        </p:txBody>
      </p:sp>
      <p:pic>
        <p:nvPicPr>
          <p:cNvPr id="27" name="Picture 26">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4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8D1AA-463E-414A-ADB0-FDA71418E4BD}"/>
              </a:ext>
            </a:extLst>
          </p:cNvPr>
          <p:cNvSpPr>
            <a:spLocks noGrp="1"/>
          </p:cNvSpPr>
          <p:nvPr>
            <p:ph type="title"/>
          </p:nvPr>
        </p:nvSpPr>
        <p:spPr/>
        <p:txBody>
          <a:bodyPr/>
          <a:lstStyle/>
          <a:p>
            <a:r>
              <a:rPr lang="en-US" dirty="0"/>
              <a:t>Enrollment Report Review - imports</a:t>
            </a:r>
          </a:p>
        </p:txBody>
      </p:sp>
      <p:sp>
        <p:nvSpPr>
          <p:cNvPr id="4" name="Content Placeholder 3">
            <a:extLst>
              <a:ext uri="{FF2B5EF4-FFF2-40B4-BE49-F238E27FC236}">
                <a16:creationId xmlns:a16="http://schemas.microsoft.com/office/drawing/2014/main" id="{BC1FEBD6-348F-4539-8459-C53A92589788}"/>
              </a:ext>
            </a:extLst>
          </p:cNvPr>
          <p:cNvSpPr>
            <a:spLocks noGrp="1"/>
          </p:cNvSpPr>
          <p:nvPr>
            <p:ph sz="half" idx="2"/>
          </p:nvPr>
        </p:nvSpPr>
        <p:spPr/>
        <p:txBody>
          <a:bodyPr/>
          <a:lstStyle/>
          <a:p>
            <a:r>
              <a:rPr lang="en-US" dirty="0"/>
              <a:t>The Registrar informs you that Jackie Smith is no longer enrolled at your school</a:t>
            </a:r>
          </a:p>
          <a:p>
            <a:r>
              <a:rPr lang="en-US" dirty="0"/>
              <a:t>Inside your Enrollment  Report, click on Jackie’s name, then again, now, scroll to the bottom of Jackie’s record and select Drop at the END of LAST semester to update her record</a:t>
            </a:r>
          </a:p>
        </p:txBody>
      </p:sp>
      <p:sp>
        <p:nvSpPr>
          <p:cNvPr id="5" name="Date Placeholder 4">
            <a:extLst>
              <a:ext uri="{FF2B5EF4-FFF2-40B4-BE49-F238E27FC236}">
                <a16:creationId xmlns:a16="http://schemas.microsoft.com/office/drawing/2014/main" id="{F8FEF519-0915-4E13-85AB-DC7D069D6BC5}"/>
              </a:ext>
            </a:extLst>
          </p:cNvPr>
          <p:cNvSpPr>
            <a:spLocks noGrp="1"/>
          </p:cNvSpPr>
          <p:nvPr>
            <p:ph type="dt" sz="half" idx="10"/>
          </p:nvPr>
        </p:nvSpPr>
        <p:spPr/>
        <p:txBody>
          <a:bodyPr/>
          <a:lstStyle/>
          <a:p>
            <a:fld id="{0A295F8E-1A36-4629-8F26-5F44687EC50D}" type="datetime1">
              <a:rPr lang="en-US" smtClean="0"/>
              <a:t>1/19/2019</a:t>
            </a:fld>
            <a:endParaRPr lang="en-US" dirty="0"/>
          </a:p>
        </p:txBody>
      </p:sp>
      <p:sp>
        <p:nvSpPr>
          <p:cNvPr id="6" name="Slide Number Placeholder 5">
            <a:extLst>
              <a:ext uri="{FF2B5EF4-FFF2-40B4-BE49-F238E27FC236}">
                <a16:creationId xmlns:a16="http://schemas.microsoft.com/office/drawing/2014/main" id="{E7B0DF01-2123-4A76-AAC0-2406ACB6BD15}"/>
              </a:ext>
            </a:extLst>
          </p:cNvPr>
          <p:cNvSpPr>
            <a:spLocks noGrp="1"/>
          </p:cNvSpPr>
          <p:nvPr>
            <p:ph type="sldNum" sz="quarter" idx="12"/>
          </p:nvPr>
        </p:nvSpPr>
        <p:spPr/>
        <p:txBody>
          <a:bodyPr/>
          <a:lstStyle/>
          <a:p>
            <a:fld id="{4FAB73BC-B049-4115-A692-8D63A059BFB8}" type="slidenum">
              <a:rPr lang="en-US" smtClean="0"/>
              <a:pPr/>
              <a:t>7</a:t>
            </a:fld>
            <a:endParaRPr lang="en-US" dirty="0"/>
          </a:p>
        </p:txBody>
      </p:sp>
      <p:pic>
        <p:nvPicPr>
          <p:cNvPr id="8" name="Picture 7">
            <a:extLst>
              <a:ext uri="{FF2B5EF4-FFF2-40B4-BE49-F238E27FC236}">
                <a16:creationId xmlns:a16="http://schemas.microsoft.com/office/drawing/2014/main" id="{EAB792BD-DDCD-4184-B5C8-54E06594C0EF}"/>
              </a:ext>
            </a:extLst>
          </p:cNvPr>
          <p:cNvPicPr>
            <a:picLocks noChangeAspect="1"/>
          </p:cNvPicPr>
          <p:nvPr/>
        </p:nvPicPr>
        <p:blipFill>
          <a:blip r:embed="rId3"/>
          <a:stretch>
            <a:fillRect/>
          </a:stretch>
        </p:blipFill>
        <p:spPr>
          <a:xfrm>
            <a:off x="1537967" y="3349750"/>
            <a:ext cx="4645152" cy="2049078"/>
          </a:xfrm>
          <a:prstGeom prst="rect">
            <a:avLst/>
          </a:prstGeom>
        </p:spPr>
      </p:pic>
      <p:cxnSp>
        <p:nvCxnSpPr>
          <p:cNvPr id="10" name="Straight Arrow Connector 9">
            <a:extLst>
              <a:ext uri="{FF2B5EF4-FFF2-40B4-BE49-F238E27FC236}">
                <a16:creationId xmlns:a16="http://schemas.microsoft.com/office/drawing/2014/main" id="{75F5049F-16FE-460F-9DBB-BB112D90332B}"/>
              </a:ext>
            </a:extLst>
          </p:cNvPr>
          <p:cNvCxnSpPr>
            <a:cxnSpLocks/>
          </p:cNvCxnSpPr>
          <p:nvPr/>
        </p:nvCxnSpPr>
        <p:spPr>
          <a:xfrm flipH="1">
            <a:off x="4763589" y="4650377"/>
            <a:ext cx="4389120" cy="531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Content Placeholder 10">
            <a:extLst>
              <a:ext uri="{FF2B5EF4-FFF2-40B4-BE49-F238E27FC236}">
                <a16:creationId xmlns:a16="http://schemas.microsoft.com/office/drawing/2014/main" id="{9FFEAE34-F127-4B11-B7D5-228AB27A3F0A}"/>
              </a:ext>
            </a:extLst>
          </p:cNvPr>
          <p:cNvPicPr>
            <a:picLocks noGrp="1" noChangeAspect="1"/>
          </p:cNvPicPr>
          <p:nvPr>
            <p:ph sz="half" idx="1"/>
          </p:nvPr>
        </p:nvPicPr>
        <p:blipFill>
          <a:blip r:embed="rId4"/>
          <a:stretch>
            <a:fillRect/>
          </a:stretch>
        </p:blipFill>
        <p:spPr>
          <a:xfrm>
            <a:off x="1449217" y="1976437"/>
            <a:ext cx="4645025" cy="1261070"/>
          </a:xfrm>
          <a:prstGeom prst="rect">
            <a:avLst/>
          </a:prstGeom>
        </p:spPr>
      </p:pic>
    </p:spTree>
    <p:extLst>
      <p:ext uri="{BB962C8B-B14F-4D97-AF65-F5344CB8AC3E}">
        <p14:creationId xmlns:p14="http://schemas.microsoft.com/office/powerpoint/2010/main" val="739293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3" name="Rectangle 22">
            <a:extLst>
              <a:ext uri="{FF2B5EF4-FFF2-40B4-BE49-F238E27FC236}">
                <a16:creationId xmlns:a16="http://schemas.microsoft.com/office/drawing/2014/main" id="{C7157C7B-5BD6-404A-9073-673C1198E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44BC347-8964-476D-89D3-92BAE6D56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27" name="Straight Connector 26">
            <a:extLst>
              <a:ext uri="{FF2B5EF4-FFF2-40B4-BE49-F238E27FC236}">
                <a16:creationId xmlns:a16="http://schemas.microsoft.com/office/drawing/2014/main" id="{A528BB2E-BE2B-416D-A6B3-28D6574248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4183161"/>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9D9020A-D90D-4E8F-8F62-C890003876B8}"/>
              </a:ext>
            </a:extLst>
          </p:cNvPr>
          <p:cNvSpPr>
            <a:spLocks noGrp="1"/>
          </p:cNvSpPr>
          <p:nvPr>
            <p:ph type="title"/>
          </p:nvPr>
        </p:nvSpPr>
        <p:spPr>
          <a:xfrm>
            <a:off x="1451581" y="2082800"/>
            <a:ext cx="3272094" cy="2085578"/>
          </a:xfrm>
        </p:spPr>
        <p:txBody>
          <a:bodyPr vert="horz" lIns="91440" tIns="45720" rIns="91440" bIns="45720" rtlCol="0" anchor="b">
            <a:normAutofit/>
          </a:bodyPr>
          <a:lstStyle/>
          <a:p>
            <a:r>
              <a:rPr lang="en-US" dirty="0"/>
              <a:t>Enrollment  report review - imports</a:t>
            </a:r>
          </a:p>
        </p:txBody>
      </p:sp>
      <p:sp>
        <p:nvSpPr>
          <p:cNvPr id="5" name="Date Placeholder 4">
            <a:extLst>
              <a:ext uri="{FF2B5EF4-FFF2-40B4-BE49-F238E27FC236}">
                <a16:creationId xmlns:a16="http://schemas.microsoft.com/office/drawing/2014/main" id="{8124FC02-5D1D-4E73-A76A-37CD928622FD}"/>
              </a:ext>
            </a:extLst>
          </p:cNvPr>
          <p:cNvSpPr>
            <a:spLocks noGrp="1"/>
          </p:cNvSpPr>
          <p:nvPr>
            <p:ph type="dt" sz="half" idx="10"/>
          </p:nvPr>
        </p:nvSpPr>
        <p:spPr>
          <a:xfrm>
            <a:off x="7554138" y="330370"/>
            <a:ext cx="3500715" cy="309201"/>
          </a:xfrm>
        </p:spPr>
        <p:txBody>
          <a:bodyPr vert="horz" lIns="91440" tIns="45720" rIns="91440" bIns="45720" rtlCol="0" anchor="ctr">
            <a:normAutofit/>
          </a:bodyPr>
          <a:lstStyle/>
          <a:p>
            <a:pPr>
              <a:spcAft>
                <a:spcPts val="600"/>
              </a:spcAft>
            </a:pPr>
            <a:fld id="{0A295F8E-1A36-4629-8F26-5F44687EC50D}" type="datetime1">
              <a:rPr lang="en-US" smtClean="0"/>
              <a:pPr>
                <a:spcAft>
                  <a:spcPts val="600"/>
                </a:spcAft>
              </a:pPr>
              <a:t>1/19/2019</a:t>
            </a:fld>
            <a:endParaRPr lang="en-US"/>
          </a:p>
        </p:txBody>
      </p:sp>
      <p:sp>
        <p:nvSpPr>
          <p:cNvPr id="6" name="Slide Number Placeholder 5">
            <a:extLst>
              <a:ext uri="{FF2B5EF4-FFF2-40B4-BE49-F238E27FC236}">
                <a16:creationId xmlns:a16="http://schemas.microsoft.com/office/drawing/2014/main" id="{A8EA8AC6-9BD3-49E6-9E32-03E370740EFE}"/>
              </a:ext>
            </a:extLst>
          </p:cNvPr>
          <p:cNvSpPr>
            <a:spLocks noGrp="1"/>
          </p:cNvSpPr>
          <p:nvPr>
            <p:ph type="sldNum" sz="quarter" idx="12"/>
          </p:nvPr>
        </p:nvSpPr>
        <p:spPr>
          <a:xfrm>
            <a:off x="480060" y="798973"/>
            <a:ext cx="811019" cy="503578"/>
          </a:xfrm>
        </p:spPr>
        <p:txBody>
          <a:bodyPr vert="horz" lIns="91440" tIns="45720" rIns="91440" bIns="45720" rtlCol="0" anchor="t">
            <a:normAutofit/>
          </a:bodyPr>
          <a:lstStyle/>
          <a:p>
            <a:pPr>
              <a:lnSpc>
                <a:spcPct val="90000"/>
              </a:lnSpc>
              <a:spcAft>
                <a:spcPts val="600"/>
              </a:spcAft>
            </a:pPr>
            <a:fld id="{4FAB73BC-B049-4115-A692-8D63A059BFB8}" type="slidenum">
              <a:rPr lang="en-US" smtClean="0"/>
              <a:pPr>
                <a:lnSpc>
                  <a:spcPct val="90000"/>
                </a:lnSpc>
                <a:spcAft>
                  <a:spcPts val="600"/>
                </a:spcAft>
              </a:pPr>
              <a:t>8</a:t>
            </a:fld>
            <a:endParaRPr lang="en-US"/>
          </a:p>
        </p:txBody>
      </p:sp>
      <p:sp>
        <p:nvSpPr>
          <p:cNvPr id="4" name="Content Placeholder 3">
            <a:extLst>
              <a:ext uri="{FF2B5EF4-FFF2-40B4-BE49-F238E27FC236}">
                <a16:creationId xmlns:a16="http://schemas.microsoft.com/office/drawing/2014/main" id="{95E413ED-A56B-4C1D-99D1-FCCDB3DF5604}"/>
              </a:ext>
            </a:extLst>
          </p:cNvPr>
          <p:cNvSpPr>
            <a:spLocks noGrp="1"/>
          </p:cNvSpPr>
          <p:nvPr>
            <p:ph sz="half" idx="2"/>
          </p:nvPr>
        </p:nvSpPr>
        <p:spPr>
          <a:xfrm>
            <a:off x="5040223" y="798974"/>
            <a:ext cx="6014631" cy="2544048"/>
          </a:xfrm>
        </p:spPr>
        <p:txBody>
          <a:bodyPr vert="horz" lIns="91440" tIns="45720" rIns="91440" bIns="45720" rtlCol="0" anchor="t">
            <a:normAutofit fontScale="92500" lnSpcReduction="10000"/>
          </a:bodyPr>
          <a:lstStyle/>
          <a:p>
            <a:r>
              <a:rPr lang="en-US" dirty="0"/>
              <a:t>Return to your Enrollment Report and review Jackie’s record.  Her expiration date is updated and her remaining semesters are 0</a:t>
            </a:r>
          </a:p>
          <a:p>
            <a:r>
              <a:rPr lang="en-US" dirty="0"/>
              <a:t>Emails launched updating the EXPORT TELO of the change.  NOTE:  All emails come from </a:t>
            </a:r>
            <a:r>
              <a:rPr lang="en-US" dirty="0" err="1"/>
              <a:t>NOREPLY@tuitionexchange</a:t>
            </a:r>
            <a:r>
              <a:rPr lang="en-US" dirty="0"/>
              <a:t>. org</a:t>
            </a:r>
          </a:p>
          <a:p>
            <a:pPr lvl="1"/>
            <a:r>
              <a:rPr lang="en-US" dirty="0"/>
              <a:t>Please make sure the email is added to your SAFE list.</a:t>
            </a:r>
          </a:p>
        </p:txBody>
      </p:sp>
      <p:pic>
        <p:nvPicPr>
          <p:cNvPr id="10" name="Content Placeholder 9">
            <a:extLst>
              <a:ext uri="{FF2B5EF4-FFF2-40B4-BE49-F238E27FC236}">
                <a16:creationId xmlns:a16="http://schemas.microsoft.com/office/drawing/2014/main" id="{A35F98FF-BBFE-41C3-93A8-3ACE1945F869}"/>
              </a:ext>
            </a:extLst>
          </p:cNvPr>
          <p:cNvPicPr>
            <a:picLocks noGrp="1" noChangeAspect="1"/>
          </p:cNvPicPr>
          <p:nvPr>
            <p:ph sz="half" idx="1"/>
          </p:nvPr>
        </p:nvPicPr>
        <p:blipFill>
          <a:blip r:embed="rId4"/>
          <a:stretch>
            <a:fillRect/>
          </a:stretch>
        </p:blipFill>
        <p:spPr>
          <a:xfrm>
            <a:off x="5102259" y="3928986"/>
            <a:ext cx="6664361" cy="1456477"/>
          </a:xfrm>
          <a:prstGeom prst="rect">
            <a:avLst/>
          </a:prstGeom>
        </p:spPr>
      </p:pic>
      <p:pic>
        <p:nvPicPr>
          <p:cNvPr id="29" name="Picture 28">
            <a:extLst>
              <a:ext uri="{FF2B5EF4-FFF2-40B4-BE49-F238E27FC236}">
                <a16:creationId xmlns:a16="http://schemas.microsoft.com/office/drawing/2014/main" id="{5970D13F-8358-42A9-9237-91B5B4DDA4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06BFB317-A03A-48CB-B03E-4504961FA0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5">
            <p14:nvContentPartPr>
              <p14:cNvPr id="11" name="Ink 10">
                <a:extLst>
                  <a:ext uri="{FF2B5EF4-FFF2-40B4-BE49-F238E27FC236}">
                    <a16:creationId xmlns:a16="http://schemas.microsoft.com/office/drawing/2014/main" id="{8DC8BA90-48C0-43B6-8D3C-E5CE3168ED34}"/>
                  </a:ext>
                </a:extLst>
              </p14:cNvPr>
              <p14:cNvContentPartPr/>
              <p14:nvPr/>
            </p14:nvContentPartPr>
            <p14:xfrm>
              <a:off x="9273181" y="4345006"/>
              <a:ext cx="2806920" cy="1241640"/>
            </p14:xfrm>
          </p:contentPart>
        </mc:Choice>
        <mc:Fallback>
          <p:pic>
            <p:nvPicPr>
              <p:cNvPr id="11" name="Ink 10">
                <a:extLst>
                  <a:ext uri="{FF2B5EF4-FFF2-40B4-BE49-F238E27FC236}">
                    <a16:creationId xmlns:a16="http://schemas.microsoft.com/office/drawing/2014/main" id="{8DC8BA90-48C0-43B6-8D3C-E5CE3168ED34}"/>
                  </a:ext>
                </a:extLst>
              </p:cNvPr>
              <p:cNvPicPr/>
              <p:nvPr/>
            </p:nvPicPr>
            <p:blipFill>
              <a:blip r:embed="rId6"/>
              <a:stretch>
                <a:fillRect/>
              </a:stretch>
            </p:blipFill>
            <p:spPr>
              <a:xfrm>
                <a:off x="9264541" y="4336366"/>
                <a:ext cx="2824560" cy="1259280"/>
              </a:xfrm>
              <a:prstGeom prst="rect">
                <a:avLst/>
              </a:prstGeom>
            </p:spPr>
          </p:pic>
        </mc:Fallback>
      </mc:AlternateContent>
    </p:spTree>
    <p:extLst>
      <p:ext uri="{BB962C8B-B14F-4D97-AF65-F5344CB8AC3E}">
        <p14:creationId xmlns:p14="http://schemas.microsoft.com/office/powerpoint/2010/main" val="368502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912FC-A47C-4492-BA15-76F7352D1F86}"/>
              </a:ext>
            </a:extLst>
          </p:cNvPr>
          <p:cNvSpPr>
            <a:spLocks noGrp="1"/>
          </p:cNvSpPr>
          <p:nvPr>
            <p:ph type="title"/>
          </p:nvPr>
        </p:nvSpPr>
        <p:spPr/>
        <p:txBody>
          <a:bodyPr/>
          <a:lstStyle/>
          <a:p>
            <a:r>
              <a:rPr lang="en-US" dirty="0"/>
              <a:t>Enrollment report review - exports</a:t>
            </a:r>
          </a:p>
        </p:txBody>
      </p:sp>
      <p:pic>
        <p:nvPicPr>
          <p:cNvPr id="7" name="Content Placeholder 6">
            <a:extLst>
              <a:ext uri="{FF2B5EF4-FFF2-40B4-BE49-F238E27FC236}">
                <a16:creationId xmlns:a16="http://schemas.microsoft.com/office/drawing/2014/main" id="{1E85695B-2CE2-4337-AC28-C7B31E9EDB14}"/>
              </a:ext>
            </a:extLst>
          </p:cNvPr>
          <p:cNvPicPr>
            <a:picLocks noGrp="1" noChangeAspect="1"/>
          </p:cNvPicPr>
          <p:nvPr>
            <p:ph sz="half" idx="1"/>
          </p:nvPr>
        </p:nvPicPr>
        <p:blipFill>
          <a:blip r:embed="rId3"/>
          <a:stretch>
            <a:fillRect/>
          </a:stretch>
        </p:blipFill>
        <p:spPr>
          <a:xfrm>
            <a:off x="1607009" y="2017343"/>
            <a:ext cx="4645025" cy="2842040"/>
          </a:xfrm>
          <a:prstGeom prst="rect">
            <a:avLst/>
          </a:prstGeom>
        </p:spPr>
      </p:pic>
      <p:sp>
        <p:nvSpPr>
          <p:cNvPr id="4" name="Content Placeholder 3">
            <a:extLst>
              <a:ext uri="{FF2B5EF4-FFF2-40B4-BE49-F238E27FC236}">
                <a16:creationId xmlns:a16="http://schemas.microsoft.com/office/drawing/2014/main" id="{D2677374-9E60-4467-B32A-48DE04E8C964}"/>
              </a:ext>
            </a:extLst>
          </p:cNvPr>
          <p:cNvSpPr>
            <a:spLocks noGrp="1"/>
          </p:cNvSpPr>
          <p:nvPr>
            <p:ph sz="half" idx="2"/>
          </p:nvPr>
        </p:nvSpPr>
        <p:spPr/>
        <p:txBody>
          <a:bodyPr>
            <a:normAutofit fontScale="85000" lnSpcReduction="10000"/>
          </a:bodyPr>
          <a:lstStyle/>
          <a:p>
            <a:r>
              <a:rPr lang="en-US" dirty="0"/>
              <a:t>Confirm with Human Resources all employees retain their eligibility</a:t>
            </a:r>
          </a:p>
          <a:p>
            <a:r>
              <a:rPr lang="en-US" dirty="0"/>
              <a:t>If not update the student’s Expiration date (see slide 4) AND notify the Import school TELO immediately</a:t>
            </a:r>
          </a:p>
          <a:p>
            <a:r>
              <a:rPr lang="en-US" dirty="0"/>
              <a:t>Emails launch to the IMPORT TELO with information on the update. NOTE:  All emails come from NOREPLY@tuitionexchange.org</a:t>
            </a:r>
          </a:p>
          <a:p>
            <a:pPr lvl="1"/>
            <a:r>
              <a:rPr lang="en-US" dirty="0"/>
              <a:t>Please make sure the email is added to your SAFE list.</a:t>
            </a:r>
          </a:p>
          <a:p>
            <a:endParaRPr lang="en-US" dirty="0"/>
          </a:p>
          <a:p>
            <a:endParaRPr lang="en-US" dirty="0"/>
          </a:p>
        </p:txBody>
      </p:sp>
      <p:sp>
        <p:nvSpPr>
          <p:cNvPr id="5" name="Date Placeholder 4">
            <a:extLst>
              <a:ext uri="{FF2B5EF4-FFF2-40B4-BE49-F238E27FC236}">
                <a16:creationId xmlns:a16="http://schemas.microsoft.com/office/drawing/2014/main" id="{CF1BCA55-652D-41E1-BD86-1C418788B63D}"/>
              </a:ext>
            </a:extLst>
          </p:cNvPr>
          <p:cNvSpPr>
            <a:spLocks noGrp="1"/>
          </p:cNvSpPr>
          <p:nvPr>
            <p:ph type="dt" sz="half" idx="10"/>
          </p:nvPr>
        </p:nvSpPr>
        <p:spPr/>
        <p:txBody>
          <a:bodyPr/>
          <a:lstStyle/>
          <a:p>
            <a:fld id="{0A295F8E-1A36-4629-8F26-5F44687EC50D}" type="datetime1">
              <a:rPr lang="en-US" smtClean="0"/>
              <a:t>1/19/2019</a:t>
            </a:fld>
            <a:endParaRPr lang="en-US" dirty="0"/>
          </a:p>
        </p:txBody>
      </p:sp>
      <p:sp>
        <p:nvSpPr>
          <p:cNvPr id="6" name="Slide Number Placeholder 5">
            <a:extLst>
              <a:ext uri="{FF2B5EF4-FFF2-40B4-BE49-F238E27FC236}">
                <a16:creationId xmlns:a16="http://schemas.microsoft.com/office/drawing/2014/main" id="{66AEF217-FAF9-4EF4-8A67-0624B1C7EE26}"/>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3351475637"/>
      </p:ext>
    </p:extLst>
  </p:cSld>
  <p:clrMapOvr>
    <a:masterClrMapping/>
  </p:clrMapOvr>
</p:sld>
</file>

<file path=ppt/theme/theme1.xml><?xml version="1.0" encoding="utf-8"?>
<a:theme xmlns:a="http://schemas.openxmlformats.org/drawingml/2006/main" name="Galler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1869</Words>
  <Application>Microsoft Office PowerPoint</Application>
  <PresentationFormat>Widescreen</PresentationFormat>
  <Paragraphs>287</Paragraphs>
  <Slides>35</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Gill Sans MT</vt:lpstr>
      <vt:lpstr>Gallery</vt:lpstr>
      <vt:lpstr> 2018-19 TE recipient review 2019-20 approval and processing reminders TE reports te central updates  </vt:lpstr>
      <vt:lpstr>Today’s focus</vt:lpstr>
      <vt:lpstr>Enrollment Report Review</vt:lpstr>
      <vt:lpstr>2018-19 Enrollment Report Review</vt:lpstr>
      <vt:lpstr>Enrollment Report Review</vt:lpstr>
      <vt:lpstr>Enrollment report review - Imports</vt:lpstr>
      <vt:lpstr>Enrollment Report Review - imports</vt:lpstr>
      <vt:lpstr>Enrollment  report review - imports</vt:lpstr>
      <vt:lpstr>Enrollment report review - exports</vt:lpstr>
      <vt:lpstr>Enrollment  Report Review</vt:lpstr>
      <vt:lpstr>Enrollment Report Review</vt:lpstr>
      <vt:lpstr>Enrollment Report Review </vt:lpstr>
      <vt:lpstr>Enrollment Report Review</vt:lpstr>
      <vt:lpstr>Enrollment Report upcoming reminders</vt:lpstr>
      <vt:lpstr>2019-20 Application process</vt:lpstr>
      <vt:lpstr>2019-20 recertification process – exports</vt:lpstr>
      <vt:lpstr>2018-19 recertification process - exports</vt:lpstr>
      <vt:lpstr>2019-20 recertification process - exports</vt:lpstr>
      <vt:lpstr>2019-20 recertification process – export email notifications</vt:lpstr>
      <vt:lpstr>2019-20 recertification process</vt:lpstr>
      <vt:lpstr>2019-20 recertification process - imports</vt:lpstr>
      <vt:lpstr>2019-20 recertification process - imports</vt:lpstr>
      <vt:lpstr>2019-20 recertification process - imports</vt:lpstr>
      <vt:lpstr>2019-20 Application process – new student</vt:lpstr>
      <vt:lpstr>2019-20 application process – new student</vt:lpstr>
      <vt:lpstr>2019-20 application process - import</vt:lpstr>
      <vt:lpstr>2019-20 application process – import </vt:lpstr>
      <vt:lpstr>2011-20 application process – email communication</vt:lpstr>
      <vt:lpstr>Telo report options</vt:lpstr>
      <vt:lpstr>Telo report imports/exports</vt:lpstr>
      <vt:lpstr>TELO Report Options</vt:lpstr>
      <vt:lpstr>TE Central updates</vt:lpstr>
      <vt:lpstr>Te Central updates</vt:lpstr>
      <vt:lpstr>Te central updates</vt:lpstr>
      <vt:lpstr>Let’s 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2018-19 TE recipient review 2019-20 approval and processing reminders TE reports te central updates  </dc:title>
  <dc:creator>Janet Dodson</dc:creator>
  <cp:lastModifiedBy>Janet Dodson</cp:lastModifiedBy>
  <cp:revision>2</cp:revision>
  <dcterms:created xsi:type="dcterms:W3CDTF">2019-01-20T00:44:36Z</dcterms:created>
  <dcterms:modified xsi:type="dcterms:W3CDTF">2019-01-20T00:51:40Z</dcterms:modified>
</cp:coreProperties>
</file>