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4" r:id="rId4"/>
  </p:sldMasterIdLst>
  <p:notesMasterIdLst>
    <p:notesMasterId r:id="rId44"/>
  </p:notesMasterIdLst>
  <p:handoutMasterIdLst>
    <p:handoutMasterId r:id="rId45"/>
  </p:handoutMasterIdLst>
  <p:sldIdLst>
    <p:sldId id="256" r:id="rId5"/>
    <p:sldId id="300" r:id="rId6"/>
    <p:sldId id="301" r:id="rId7"/>
    <p:sldId id="274" r:id="rId8"/>
    <p:sldId id="306" r:id="rId9"/>
    <p:sldId id="319" r:id="rId10"/>
    <p:sldId id="307" r:id="rId11"/>
    <p:sldId id="312" r:id="rId12"/>
    <p:sldId id="308" r:id="rId13"/>
    <p:sldId id="265" r:id="rId14"/>
    <p:sldId id="310" r:id="rId15"/>
    <p:sldId id="323" r:id="rId16"/>
    <p:sldId id="311" r:id="rId17"/>
    <p:sldId id="309" r:id="rId18"/>
    <p:sldId id="337" r:id="rId19"/>
    <p:sldId id="315" r:id="rId20"/>
    <p:sldId id="275" r:id="rId21"/>
    <p:sldId id="332" r:id="rId22"/>
    <p:sldId id="333" r:id="rId23"/>
    <p:sldId id="334" r:id="rId24"/>
    <p:sldId id="335" r:id="rId25"/>
    <p:sldId id="303" r:id="rId26"/>
    <p:sldId id="261" r:id="rId27"/>
    <p:sldId id="313" r:id="rId28"/>
    <p:sldId id="314" r:id="rId29"/>
    <p:sldId id="330" r:id="rId30"/>
    <p:sldId id="338" r:id="rId31"/>
    <p:sldId id="324" r:id="rId32"/>
    <p:sldId id="329" r:id="rId33"/>
    <p:sldId id="304" r:id="rId34"/>
    <p:sldId id="327" r:id="rId35"/>
    <p:sldId id="305" r:id="rId36"/>
    <p:sldId id="331" r:id="rId37"/>
    <p:sldId id="318" r:id="rId38"/>
    <p:sldId id="316" r:id="rId39"/>
    <p:sldId id="320" r:id="rId40"/>
    <p:sldId id="317" r:id="rId41"/>
    <p:sldId id="322" r:id="rId42"/>
    <p:sldId id="284" r:id="rId4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598"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sorterViewPr>
    <p:cViewPr>
      <p:scale>
        <a:sx n="72" d="100"/>
        <a:sy n="72" d="100"/>
      </p:scale>
      <p:origin x="0" y="0"/>
    </p:cViewPr>
  </p:sorterViewPr>
  <p:notesViewPr>
    <p:cSldViewPr snapToGrid="0">
      <p:cViewPr varScale="1">
        <p:scale>
          <a:sx n="82" d="100"/>
          <a:sy n="82" d="100"/>
        </p:scale>
        <p:origin x="389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2000" b="0" dirty="0">
              <a:solidFill>
                <a:schemeClr val="accent3"/>
              </a:solidFill>
              <a:latin typeface="Open Sans" panose="020B0606030504020204" pitchFamily="34" charset="0"/>
              <a:ea typeface="Open Sans" panose="020B0606030504020204" pitchFamily="34" charset="0"/>
              <a:cs typeface="Open Sans" panose="020B0606030504020204" pitchFamily="34" charset="0"/>
            </a:rPr>
            <a:t>Primary TELO</a:t>
          </a:r>
          <a:br>
            <a:rPr lang="en-US" sz="1600" dirty="0">
              <a:solidFill>
                <a:sysClr val="windowText" lastClr="000000"/>
              </a:solidFill>
            </a:rPr>
          </a:br>
          <a:endParaRPr lang="en-US" sz="1600" b="0" dirty="0">
            <a:solidFill>
              <a:sysClr val="windowText" lastClr="000000"/>
            </a:solidFill>
            <a:latin typeface="+mn-lt"/>
          </a:endParaRP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2000" b="0" dirty="0">
              <a:solidFill>
                <a:schemeClr val="accent3"/>
              </a:solidFill>
              <a:latin typeface="Open Sans" panose="020B0606030504020204" pitchFamily="34" charset="0"/>
              <a:ea typeface="Open Sans" panose="020B0606030504020204" pitchFamily="34" charset="0"/>
              <a:cs typeface="Open Sans" panose="020B0606030504020204" pitchFamily="34" charset="0"/>
            </a:rPr>
            <a:t>Backup TELO</a:t>
          </a:r>
          <a:br>
            <a:rPr lang="en-US" sz="2000" dirty="0">
              <a:solidFill>
                <a:schemeClr val="tx1"/>
              </a:solidFill>
            </a:rPr>
          </a:br>
          <a:endParaRPr lang="en-US" sz="2000" b="0" dirty="0">
            <a:solidFill>
              <a:schemeClr val="tx1"/>
            </a:solidFill>
            <a:latin typeface="+mn-lt"/>
          </a:endParaRP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000" b="0" dirty="0">
              <a:solidFill>
                <a:schemeClr val="accent3"/>
              </a:solidFill>
              <a:latin typeface="Open Sans" panose="020B0606030504020204" pitchFamily="34" charset="0"/>
              <a:ea typeface="Open Sans" panose="020B0606030504020204" pitchFamily="34" charset="0"/>
              <a:cs typeface="Open Sans" panose="020B0606030504020204" pitchFamily="34" charset="0"/>
            </a:rPr>
            <a:t>Student</a:t>
          </a:r>
          <a:endParaRPr lang="en-US" sz="16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000" b="0" dirty="0">
              <a:solidFill>
                <a:schemeClr val="accent3"/>
              </a:solidFill>
              <a:latin typeface="Open Sans" panose="020B0606030504020204" pitchFamily="34" charset="0"/>
              <a:ea typeface="Open Sans" panose="020B0606030504020204" pitchFamily="34" charset="0"/>
              <a:cs typeface="Open Sans" panose="020B0606030504020204" pitchFamily="34" charset="0"/>
            </a:rPr>
            <a:t>Employee</a:t>
          </a:r>
          <a:br>
            <a:rPr lang="en-US" sz="2000" dirty="0">
              <a:solidFill>
                <a:schemeClr val="tx1"/>
              </a:solidFill>
            </a:rPr>
          </a:br>
          <a:endParaRPr lang="en-US" sz="2000" b="0" dirty="0">
            <a:solidFill>
              <a:schemeClr val="tx1"/>
            </a:solidFill>
            <a:latin typeface="+mn-lt"/>
          </a:endParaRP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23193" custScaleY="123193"/>
      <dgm:spPr>
        <a:prstGeom prst="rect">
          <a:avLst/>
        </a:prstGeom>
        <a:blipFill dpi="0"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shot"/>
        </a:ext>
      </dgm:extLst>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ScaleX="123193" custScaleY="123193"/>
      <dgm:spPr>
        <a:prstGeom prst="rect">
          <a:avLst/>
        </a:prstGeom>
        <a:blipFill dpi="0"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shot"/>
        </a:ext>
      </dgm:extLst>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ScaleX="123193" custScaleY="123193"/>
      <dgm:spPr>
        <a:prstGeom prst="rect">
          <a:avLst/>
        </a:prstGeom>
        <a:blipFill dpi="0" rotWithShape="1">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shot"/>
        </a:ext>
      </dgm:extLst>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17872">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23193" custScaleY="123193"/>
      <dgm:spPr>
        <a:prstGeom prst="rect">
          <a:avLst/>
        </a:prstGeom>
        <a:blipFill dpi="0" rotWithShape="1">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a:noFill/>
        </a:ln>
      </dgm:spPr>
      <dgm:extLst>
        <a:ext uri="{E40237B7-FDA0-4F09-8148-C483321AD2D9}">
          <dgm14:cNvPr xmlns:dgm14="http://schemas.microsoft.com/office/drawing/2010/diagram" id="0" name="" descr="team member headshot"/>
        </a:ext>
      </dgm:extLst>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17872">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DD35D-9765-4E5F-95CE-DA45F3637BF5}" type="doc">
      <dgm:prSet loTypeId="urn:microsoft.com/office/officeart/2016/7/layout/RoundedRectangleTimeline#2" loCatId="other" qsTypeId="urn:microsoft.com/office/officeart/2005/8/quickstyle/simple1" qsCatId="simple" csTypeId="urn:microsoft.com/office/officeart/2005/8/colors/colorful5" csCatId="colorful" phldr="1"/>
      <dgm:spPr/>
      <dgm:t>
        <a:bodyPr/>
        <a:lstStyle/>
        <a:p>
          <a:endParaRPr lang="en-US"/>
        </a:p>
      </dgm:t>
    </dgm:pt>
    <dgm:pt modelId="{25E771E7-8CF7-4491-9507-55BFE693DC7B}">
      <dgm:prSet phldrT="[Text]"/>
      <dgm:spPr>
        <a:solidFill>
          <a:schemeClr val="accent1"/>
        </a:solidFill>
        <a:ln w="19050">
          <a:noFill/>
        </a:ln>
      </dgm:spPr>
      <dgm:t>
        <a:bodyPr/>
        <a:lstStyle/>
        <a:p>
          <a:r>
            <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rPr>
            <a:t>Export TELO</a:t>
          </a:r>
        </a:p>
      </dgm:t>
    </dgm:pt>
    <dgm:pt modelId="{D34FC0B2-1D9D-47C1-B680-27EF2E97D428}" type="parTrans" cxnId="{E01FE584-0925-4BC0-9383-A1E85DE458FD}">
      <dgm:prSet/>
      <dgm:spPr/>
      <dgm:t>
        <a:bodyPr/>
        <a:lstStyle/>
        <a:p>
          <a:endParaRPr lang="en-US"/>
        </a:p>
      </dgm:t>
    </dgm:pt>
    <dgm:pt modelId="{B3CFB133-9C4F-4A0A-888D-0CEC78FFDFFC}" type="sibTrans" cxnId="{E01FE584-0925-4BC0-9383-A1E85DE458FD}">
      <dgm:prSet/>
      <dgm:spPr/>
      <dgm:t>
        <a:bodyPr/>
        <a:lstStyle/>
        <a:p>
          <a:endParaRPr lang="en-US"/>
        </a:p>
      </dgm:t>
    </dgm:pt>
    <dgm:pt modelId="{EB81D1D4-3A06-49A6-9CBB-2A11D66B1783}">
      <dgm:prSet phldrT="[Text]" custT="1"/>
      <dgm:spPr/>
      <dgm:t>
        <a:bodyPr/>
        <a:lstStyle/>
        <a:p>
          <a:pPr>
            <a:lnSpc>
              <a:spcPct val="10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Employees informed via lunch and learns, HR announcements &amp; other notification avenues</a:t>
          </a:r>
        </a:p>
      </dgm:t>
    </dgm:pt>
    <dgm:pt modelId="{721F31C1-C769-40A8-9C34-A74470BAB532}" type="parTrans" cxnId="{5E008CC8-B8C6-4B46-94B0-C60406121E38}">
      <dgm:prSet/>
      <dgm:spPr/>
      <dgm:t>
        <a:bodyPr/>
        <a:lstStyle/>
        <a:p>
          <a:endParaRPr lang="en-US"/>
        </a:p>
      </dgm:t>
    </dgm:pt>
    <dgm:pt modelId="{0519A5BA-BBEC-4C39-9FFD-05D4C020199E}" type="sibTrans" cxnId="{5E008CC8-B8C6-4B46-94B0-C60406121E38}">
      <dgm:prSet/>
      <dgm:spPr/>
      <dgm:t>
        <a:bodyPr/>
        <a:lstStyle/>
        <a:p>
          <a:endParaRPr lang="en-US"/>
        </a:p>
      </dgm:t>
    </dgm:pt>
    <dgm:pt modelId="{D76BB3CF-DF5A-41FB-B6A4-25743CF1642F}">
      <dgm:prSet phldrT="[Text]"/>
      <dgm:spPr>
        <a:solidFill>
          <a:schemeClr val="accent1">
            <a:alpha val="20000"/>
          </a:schemeClr>
        </a:solidFill>
        <a:ln w="19050">
          <a:noFill/>
        </a:ln>
      </dgm:spPr>
      <dgm:t>
        <a:bodyPr/>
        <a:lstStyle/>
        <a:p>
          <a:r>
            <a:rPr lang="en-US" dirty="0">
              <a:solidFill>
                <a:schemeClr val="tx1"/>
              </a:solidFill>
            </a:rPr>
            <a:t>Family </a:t>
          </a:r>
        </a:p>
      </dgm:t>
    </dgm:pt>
    <dgm:pt modelId="{5DD1E055-F36A-4363-9BA1-453D18F6AA18}" type="parTrans" cxnId="{8422E397-A2A7-4656-BDD0-A5DEE35EA0FC}">
      <dgm:prSet/>
      <dgm:spPr/>
      <dgm:t>
        <a:bodyPr/>
        <a:lstStyle/>
        <a:p>
          <a:endParaRPr lang="en-US"/>
        </a:p>
      </dgm:t>
    </dgm:pt>
    <dgm:pt modelId="{24234FDB-132A-43EF-B90D-1D285BFF51D4}" type="sibTrans" cxnId="{8422E397-A2A7-4656-BDD0-A5DEE35EA0FC}">
      <dgm:prSet/>
      <dgm:spPr/>
      <dgm:t>
        <a:bodyPr/>
        <a:lstStyle/>
        <a:p>
          <a:endParaRPr lang="en-US"/>
        </a:p>
      </dgm:t>
    </dgm:pt>
    <dgm:pt modelId="{3F378E98-4217-47A9-8134-DE6C3ABFE041}">
      <dgm:prSet phldrT="[Text]" custT="1"/>
      <dgm:spPr/>
      <dgm:t>
        <a:bodyPr/>
        <a:lstStyle/>
        <a:p>
          <a:pPr>
            <a:lnSpc>
              <a:spcPct val="100000"/>
            </a:lnSpc>
            <a:buFont typeface="Arial" panose="020B0604020202020204" pitchFamily="34" charset="0"/>
            <a:buChar char="•"/>
          </a:pPr>
          <a:r>
            <a:rPr lang="en-US" sz="1400" b="0" i="0" dirty="0">
              <a:latin typeface="Open Sans" panose="020B0606030504020204" pitchFamily="34" charset="0"/>
              <a:ea typeface="Open Sans" panose="020B0606030504020204" pitchFamily="34" charset="0"/>
              <a:cs typeface="Open Sans" panose="020B0606030504020204" pitchFamily="34" charset="0"/>
            </a:rPr>
            <a:t>Fami</a:t>
          </a:r>
          <a:r>
            <a:rPr lang="en-US" sz="14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t>lies</a:t>
          </a:r>
          <a:r>
            <a:rPr lang="en-US" sz="1400" b="0" i="0" dirty="0">
              <a:latin typeface="Open Sans" panose="020B0606030504020204" pitchFamily="34" charset="0"/>
              <a:ea typeface="Open Sans" panose="020B0606030504020204" pitchFamily="34" charset="0"/>
              <a:cs typeface="Open Sans" panose="020B0606030504020204" pitchFamily="34" charset="0"/>
            </a:rPr>
            <a:t> explore the TE website. The family section includes membership lists, individual school requirements, and application deadlines </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48653CFB-283F-4824-B87B-943F5C5E7841}" type="parTrans" cxnId="{E2F6ED9C-E6CA-4E7F-B747-37A284E29D24}">
      <dgm:prSet/>
      <dgm:spPr/>
      <dgm:t>
        <a:bodyPr/>
        <a:lstStyle/>
        <a:p>
          <a:endParaRPr lang="en-US"/>
        </a:p>
      </dgm:t>
    </dgm:pt>
    <dgm:pt modelId="{0638CE31-017E-4421-AF9D-A58647C395DF}" type="sibTrans" cxnId="{E2F6ED9C-E6CA-4E7F-B747-37A284E29D24}">
      <dgm:prSet/>
      <dgm:spPr/>
      <dgm:t>
        <a:bodyPr/>
        <a:lstStyle/>
        <a:p>
          <a:endParaRPr lang="en-US"/>
        </a:p>
      </dgm:t>
    </dgm:pt>
    <dgm:pt modelId="{8F3B4B19-33F4-47AC-BE4E-B66181ED98B4}">
      <dgm:prSet phldrT="[Text]"/>
      <dgm:spPr>
        <a:solidFill>
          <a:schemeClr val="accent3"/>
        </a:solidFill>
        <a:ln w="19050">
          <a:noFill/>
        </a:ln>
      </dgm:spPr>
      <dgm:t>
        <a:bodyPr/>
        <a:lstStyle/>
        <a:p>
          <a:r>
            <a:rPr lang="en-US" dirty="0">
              <a:solidFill>
                <a:schemeClr val="tx1"/>
              </a:solidFill>
            </a:rPr>
            <a:t>Import TELO</a:t>
          </a:r>
        </a:p>
      </dgm:t>
    </dgm:pt>
    <dgm:pt modelId="{D56FE0BA-AE10-413D-B7E3-CD20C3731D50}" type="parTrans" cxnId="{E9FED118-8FC1-46A3-BD00-F94098ECD6A4}">
      <dgm:prSet/>
      <dgm:spPr/>
      <dgm:t>
        <a:bodyPr/>
        <a:lstStyle/>
        <a:p>
          <a:endParaRPr lang="en-US"/>
        </a:p>
      </dgm:t>
    </dgm:pt>
    <dgm:pt modelId="{2C34AF2B-9D07-4B75-9E74-1C680AB14CF6}" type="sibTrans" cxnId="{E9FED118-8FC1-46A3-BD00-F94098ECD6A4}">
      <dgm:prSet/>
      <dgm:spPr/>
      <dgm:t>
        <a:bodyPr/>
        <a:lstStyle/>
        <a:p>
          <a:endParaRPr lang="en-US"/>
        </a:p>
      </dgm:t>
    </dgm:pt>
    <dgm:pt modelId="{0AFF4C1B-302C-42EF-B59F-97CDC2799D17}">
      <dgm:prSet phldrT="[Text]" custT="1"/>
      <dgm:spPr/>
      <dgm:t>
        <a:bodyPr/>
        <a:lstStyle/>
        <a:p>
          <a:pPr>
            <a:lnSpc>
              <a:spcPct val="100000"/>
            </a:lnSpc>
            <a:buFont typeface="Arial" panose="020B0604020202020204" pitchFamily="34" charset="0"/>
            <a:buChar char="•"/>
          </a:pPr>
          <a:r>
            <a:rPr lang="en-US" sz="1400" b="0" i="0" dirty="0">
              <a:latin typeface="Open Sans" panose="020B0606030504020204" pitchFamily="34" charset="0"/>
              <a:ea typeface="Open Sans" panose="020B0606030504020204" pitchFamily="34" charset="0"/>
              <a:cs typeface="Open Sans" panose="020B0606030504020204" pitchFamily="34" charset="0"/>
            </a:rPr>
            <a:t>Campus officials are reminded of your school’s participation. Keep Admission</a:t>
          </a:r>
          <a:r>
            <a:rPr lang="en-US" sz="1400" b="0" i="0"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r>
            <a:rPr lang="en-US" sz="1400" b="0" i="0" dirty="0">
              <a:latin typeface="Open Sans" panose="020B0606030504020204" pitchFamily="34" charset="0"/>
              <a:ea typeface="Open Sans" panose="020B0606030504020204" pitchFamily="34" charset="0"/>
              <a:cs typeface="Open Sans" panose="020B0606030504020204" pitchFamily="34" charset="0"/>
            </a:rPr>
            <a:t> and Financial Aid personnel in the know!</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0EBE8459-BB53-4FEB-9003-4D3795F4559C}" type="parTrans" cxnId="{C23B5F60-F074-45B8-BB09-18AD4152539D}">
      <dgm:prSet/>
      <dgm:spPr/>
      <dgm:t>
        <a:bodyPr/>
        <a:lstStyle/>
        <a:p>
          <a:endParaRPr lang="en-US"/>
        </a:p>
      </dgm:t>
    </dgm:pt>
    <dgm:pt modelId="{6755B5A7-26F9-4D2F-8EA9-DCC4A05B07D9}" type="sibTrans" cxnId="{C23B5F60-F074-45B8-BB09-18AD4152539D}">
      <dgm:prSet/>
      <dgm:spPr/>
      <dgm:t>
        <a:bodyPr/>
        <a:lstStyle/>
        <a:p>
          <a:endParaRPr lang="en-US"/>
        </a:p>
      </dgm:t>
    </dgm:pt>
    <dgm:pt modelId="{80CB43E4-C30F-4DCA-A3E9-D12FA78CE0FB}">
      <dgm:prSet/>
      <dgm:spPr>
        <a:solidFill>
          <a:schemeClr val="accent3">
            <a:alpha val="20000"/>
          </a:schemeClr>
        </a:solidFill>
        <a:ln w="19050">
          <a:noFill/>
        </a:ln>
      </dgm:spPr>
      <dgm:t>
        <a:bodyPr/>
        <a:lstStyle/>
        <a:p>
          <a:r>
            <a:rPr lang="en-US" dirty="0">
              <a:solidFill>
                <a:schemeClr val="tx1"/>
              </a:solidFill>
            </a:rPr>
            <a:t>Student</a:t>
          </a:r>
        </a:p>
      </dgm:t>
    </dgm:pt>
    <dgm:pt modelId="{22BA2624-35EA-49E9-BC2A-8019555F56F6}" type="sibTrans" cxnId="{E3C761DA-B59A-4658-B3C8-B73D008958C7}">
      <dgm:prSet/>
      <dgm:spPr/>
      <dgm:t>
        <a:bodyPr/>
        <a:lstStyle/>
        <a:p>
          <a:endParaRPr lang="en-US"/>
        </a:p>
      </dgm:t>
    </dgm:pt>
    <dgm:pt modelId="{662CF9D0-9536-4AC8-90CC-1A9C062F4327}" type="parTrans" cxnId="{E3C761DA-B59A-4658-B3C8-B73D008958C7}">
      <dgm:prSet/>
      <dgm:spPr/>
      <dgm:t>
        <a:bodyPr/>
        <a:lstStyle/>
        <a:p>
          <a:endParaRPr lang="en-US"/>
        </a:p>
      </dgm:t>
    </dgm:pt>
    <dgm:pt modelId="{6C230327-1904-47CB-BB1D-FD9D9F4A90BF}">
      <dgm:prSet/>
      <dgm:spPr>
        <a:solidFill>
          <a:schemeClr val="bg1">
            <a:lumMod val="85000"/>
          </a:schemeClr>
        </a:solidFill>
        <a:ln w="19050">
          <a:noFill/>
        </a:ln>
      </dgm:spPr>
      <dgm:t>
        <a:bodyPr/>
        <a:lstStyle/>
        <a:p>
          <a:r>
            <a:rPr lang="en-US" dirty="0">
              <a:solidFill>
                <a:schemeClr val="tx1"/>
              </a:solidFill>
            </a:rPr>
            <a:t>Admissions &amp; FA</a:t>
          </a:r>
        </a:p>
      </dgm:t>
    </dgm:pt>
    <dgm:pt modelId="{383C96B1-5630-4111-BDC2-DC9415E1D3B9}" type="sibTrans" cxnId="{DF2D3747-AF1D-43CC-ACD2-1C81B945A006}">
      <dgm:prSet/>
      <dgm:spPr/>
      <dgm:t>
        <a:bodyPr/>
        <a:lstStyle/>
        <a:p>
          <a:endParaRPr lang="en-US"/>
        </a:p>
      </dgm:t>
    </dgm:pt>
    <dgm:pt modelId="{F5865BF2-099D-45F3-9F9F-E9048C52D1A9}" type="parTrans" cxnId="{DF2D3747-AF1D-43CC-ACD2-1C81B945A006}">
      <dgm:prSet/>
      <dgm:spPr/>
      <dgm:t>
        <a:bodyPr/>
        <a:lstStyle/>
        <a:p>
          <a:endParaRPr lang="en-US"/>
        </a:p>
      </dgm:t>
    </dgm:pt>
    <dgm:pt modelId="{E7DB8C28-3728-493B-A3D7-1FE9EFE7E4C2}">
      <dgm:prSet custT="1"/>
      <dgm:spPr/>
      <dgm:t>
        <a:bodyPr/>
        <a:lstStyle/>
        <a:p>
          <a:pPr>
            <a:lnSpc>
              <a:spcPct val="100000"/>
            </a:lnSpc>
            <a:buFont typeface="Arial" panose="020B0604020202020204" pitchFamily="34" charset="0"/>
            <a:buChar char="•"/>
          </a:pPr>
          <a:r>
            <a:rPr lang="en-US" sz="1400" b="0" i="0" dirty="0">
              <a:latin typeface="Open Sans" panose="020B0606030504020204" pitchFamily="34" charset="0"/>
              <a:ea typeface="Open Sans" panose="020B0606030504020204" pitchFamily="34" charset="0"/>
              <a:cs typeface="Open Sans" panose="020B0606030504020204" pitchFamily="34" charset="0"/>
            </a:rPr>
            <a:t>Students must apply for admission and be admissible to be considered for Tuition Exchange </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86C82348-62AC-47C0-A4F1-60BF58B70325}" type="parTrans" cxnId="{5D5F46B2-925E-4A4E-A867-A220894EC4FD}">
      <dgm:prSet/>
      <dgm:spPr/>
      <dgm:t>
        <a:bodyPr/>
        <a:lstStyle/>
        <a:p>
          <a:endParaRPr lang="en-US"/>
        </a:p>
      </dgm:t>
    </dgm:pt>
    <dgm:pt modelId="{5399BFCE-FDB4-4666-81C7-DC36EB3DA553}" type="sibTrans" cxnId="{5D5F46B2-925E-4A4E-A867-A220894EC4FD}">
      <dgm:prSet/>
      <dgm:spPr/>
      <dgm:t>
        <a:bodyPr/>
        <a:lstStyle/>
        <a:p>
          <a:endParaRPr lang="en-US"/>
        </a:p>
      </dgm:t>
    </dgm:pt>
    <dgm:pt modelId="{3AA5C518-6101-47DE-A504-F7F8D31BAC0F}">
      <dgm:prSet custT="1"/>
      <dgm:spPr/>
      <dgm:t>
        <a:bodyPr/>
        <a:lstStyle/>
        <a:p>
          <a:pPr>
            <a:lnSpc>
              <a:spcPct val="100000"/>
            </a:lnSpc>
            <a:buFont typeface="Arial" panose="020B0604020202020204" pitchFamily="34" charset="0"/>
            <a:buChar char="•"/>
          </a:pPr>
          <a:r>
            <a:rPr lang="en-US" sz="1400" dirty="0">
              <a:latin typeface="Open Sans" panose="020B0606030504020204" pitchFamily="34" charset="0"/>
              <a:ea typeface="Open Sans" panose="020B0606030504020204" pitchFamily="34" charset="0"/>
              <a:cs typeface="Open Sans" panose="020B0606030504020204" pitchFamily="34" charset="0"/>
            </a:rPr>
            <a:t>Import TELO needs to be diligent in sharing Import information details with Admission</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r>
            <a:rPr lang="en-US" sz="1400" dirty="0">
              <a:latin typeface="Open Sans" panose="020B0606030504020204" pitchFamily="34" charset="0"/>
              <a:ea typeface="Open Sans" panose="020B0606030504020204" pitchFamily="34" charset="0"/>
              <a:cs typeface="Open Sans" panose="020B0606030504020204" pitchFamily="34" charset="0"/>
            </a:rPr>
            <a:t> and Financial Aid </a:t>
          </a:r>
        </a:p>
      </dgm:t>
    </dgm:pt>
    <dgm:pt modelId="{C33DEA67-DC41-4FD7-BAF1-1EBBE63C3B81}" type="parTrans" cxnId="{3A57B4D5-27C4-4372-954B-03F42D8D5B74}">
      <dgm:prSet/>
      <dgm:spPr/>
      <dgm:t>
        <a:bodyPr/>
        <a:lstStyle/>
        <a:p>
          <a:endParaRPr lang="en-US"/>
        </a:p>
      </dgm:t>
    </dgm:pt>
    <dgm:pt modelId="{84ADADB6-F501-44B3-B426-011C7C46A020}" type="sibTrans" cxnId="{3A57B4D5-27C4-4372-954B-03F42D8D5B74}">
      <dgm:prSet/>
      <dgm:spPr/>
      <dgm:t>
        <a:bodyPr/>
        <a:lstStyle/>
        <a:p>
          <a:endParaRPr lang="en-US"/>
        </a:p>
      </dgm:t>
    </dgm:pt>
    <dgm:pt modelId="{FE888CE1-9F15-40DF-9718-C8B432B3BB83}" type="pres">
      <dgm:prSet presAssocID="{013DD35D-9765-4E5F-95CE-DA45F3637BF5}" presName="Name0" presStyleCnt="0">
        <dgm:presLayoutVars>
          <dgm:chMax/>
          <dgm:chPref/>
          <dgm:dir/>
          <dgm:animLvl val="lvl"/>
        </dgm:presLayoutVars>
      </dgm:prSet>
      <dgm:spPr/>
    </dgm:pt>
    <dgm:pt modelId="{6874F8A9-3A6A-4A68-8589-D9ADA9A8F39A}" type="pres">
      <dgm:prSet presAssocID="{25E771E7-8CF7-4491-9507-55BFE693DC7B}" presName="composite" presStyleCnt="0"/>
      <dgm:spPr/>
    </dgm:pt>
    <dgm:pt modelId="{CE8822BE-640B-46A0-B366-1477F5768BB1}" type="pres">
      <dgm:prSet presAssocID="{25E771E7-8CF7-4491-9507-55BFE693DC7B}" presName="Parent1" presStyleLbl="alignNode1" presStyleIdx="0" presStyleCnt="5">
        <dgm:presLayoutVars>
          <dgm:chMax val="1"/>
          <dgm:chPref val="1"/>
          <dgm:bulletEnabled val="1"/>
        </dgm:presLayoutVars>
      </dgm:prSet>
      <dgm:spPr>
        <a:prstGeom prst="rect">
          <a:avLst/>
        </a:prstGeom>
      </dgm:spPr>
    </dgm:pt>
    <dgm:pt modelId="{A27629C2-87D9-4163-9365-FC275ADC4CA0}" type="pres">
      <dgm:prSet presAssocID="{25E771E7-8CF7-4491-9507-55BFE693DC7B}" presName="Childtext1" presStyleLbl="revTx" presStyleIdx="0" presStyleCnt="5">
        <dgm:presLayoutVars>
          <dgm:bulletEnabled val="1"/>
        </dgm:presLayoutVars>
      </dgm:prSet>
      <dgm:spPr/>
    </dgm:pt>
    <dgm:pt modelId="{38893DF2-F8BF-45A3-9200-4CD8C329334E}" type="pres">
      <dgm:prSet presAssocID="{25E771E7-8CF7-4491-9507-55BFE693DC7B}" presName="ConnectLine" presStyleLbl="callout" presStyleIdx="0"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5A62AEC3-EC27-4AFA-B56B-79326645CDDC}" type="pres">
      <dgm:prSet presAssocID="{25E771E7-8CF7-4491-9507-55BFE693DC7B}" presName="ConnectLineEnd" presStyleLbl="lnNode1" presStyleIdx="0" presStyleCnt="5" custLinFactNeighborX="3223" custLinFactNeighborY="91360"/>
      <dgm:spPr>
        <a:solidFill>
          <a:schemeClr val="tx1"/>
        </a:solidFill>
        <a:ln>
          <a:noFill/>
        </a:ln>
      </dgm:spPr>
    </dgm:pt>
    <dgm:pt modelId="{DE94FAC5-5D77-48EB-8174-64F26CA894F0}" type="pres">
      <dgm:prSet presAssocID="{25E771E7-8CF7-4491-9507-55BFE693DC7B}" presName="EmptyPane" presStyleCnt="0"/>
      <dgm:spPr/>
    </dgm:pt>
    <dgm:pt modelId="{0E593029-E077-4B3E-A24D-4E079F1D5E67}" type="pres">
      <dgm:prSet presAssocID="{B3CFB133-9C4F-4A0A-888D-0CEC78FFDFFC}" presName="spaceBetweenRectangles" presStyleCnt="0"/>
      <dgm:spPr/>
    </dgm:pt>
    <dgm:pt modelId="{52AB05C6-3304-49EF-BFAD-870AB53E640E}" type="pres">
      <dgm:prSet presAssocID="{D76BB3CF-DF5A-41FB-B6A4-25743CF1642F}" presName="composite" presStyleCnt="0"/>
      <dgm:spPr/>
    </dgm:pt>
    <dgm:pt modelId="{9C14E56E-28F6-4BF9-9EDF-2769E1A89A07}" type="pres">
      <dgm:prSet presAssocID="{D76BB3CF-DF5A-41FB-B6A4-25743CF1642F}" presName="Parent1" presStyleLbl="alignNode1" presStyleIdx="1" presStyleCnt="5">
        <dgm:presLayoutVars>
          <dgm:chMax val="1"/>
          <dgm:chPref val="1"/>
          <dgm:bulletEnabled val="1"/>
        </dgm:presLayoutVars>
      </dgm:prSet>
      <dgm:spPr>
        <a:prstGeom prst="rect">
          <a:avLst/>
        </a:prstGeom>
      </dgm:spPr>
    </dgm:pt>
    <dgm:pt modelId="{381C85ED-02C3-43BB-AB7D-DF18967DB45A}" type="pres">
      <dgm:prSet presAssocID="{D76BB3CF-DF5A-41FB-B6A4-25743CF1642F}" presName="Childtext1" presStyleLbl="revTx" presStyleIdx="1" presStyleCnt="5" custScaleX="94456">
        <dgm:presLayoutVars>
          <dgm:bulletEnabled val="1"/>
        </dgm:presLayoutVars>
      </dgm:prSet>
      <dgm:spPr/>
    </dgm:pt>
    <dgm:pt modelId="{F51F39F5-A989-488C-BFD6-69D558D451E8}" type="pres">
      <dgm:prSet presAssocID="{D76BB3CF-DF5A-41FB-B6A4-25743CF1642F}" presName="ConnectLine" presStyleLbl="callout" presStyleIdx="1"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A5349257-4327-4545-9142-153EF70CC757}" type="pres">
      <dgm:prSet presAssocID="{D76BB3CF-DF5A-41FB-B6A4-25743CF1642F}" presName="ConnectLineEnd" presStyleLbl="lnNode1" presStyleIdx="1" presStyleCnt="5" custLinFactNeighborX="534" custLinFactNeighborY="-46769"/>
      <dgm:spPr>
        <a:solidFill>
          <a:schemeClr val="tx1"/>
        </a:solidFill>
        <a:ln>
          <a:noFill/>
        </a:ln>
      </dgm:spPr>
    </dgm:pt>
    <dgm:pt modelId="{3F5B546C-1579-4E01-8611-2E18328B1B42}" type="pres">
      <dgm:prSet presAssocID="{D76BB3CF-DF5A-41FB-B6A4-25743CF1642F}" presName="EmptyPane" presStyleCnt="0"/>
      <dgm:spPr/>
    </dgm:pt>
    <dgm:pt modelId="{8FB68658-1BA4-41EF-AB95-76A3ACDE8DDD}" type="pres">
      <dgm:prSet presAssocID="{24234FDB-132A-43EF-B90D-1D285BFF51D4}" presName="spaceBetweenRectangles" presStyleCnt="0"/>
      <dgm:spPr/>
    </dgm:pt>
    <dgm:pt modelId="{EDB63637-6388-460A-9080-8C19D1551DAE}" type="pres">
      <dgm:prSet presAssocID="{8F3B4B19-33F4-47AC-BE4E-B66181ED98B4}" presName="composite" presStyleCnt="0"/>
      <dgm:spPr/>
    </dgm:pt>
    <dgm:pt modelId="{72DD609F-4804-4D65-8014-4ECA3F2307C5}" type="pres">
      <dgm:prSet presAssocID="{8F3B4B19-33F4-47AC-BE4E-B66181ED98B4}" presName="Parent1" presStyleLbl="alignNode1" presStyleIdx="2" presStyleCnt="5">
        <dgm:presLayoutVars>
          <dgm:chMax val="1"/>
          <dgm:chPref val="1"/>
          <dgm:bulletEnabled val="1"/>
        </dgm:presLayoutVars>
      </dgm:prSet>
      <dgm:spPr>
        <a:prstGeom prst="rect">
          <a:avLst/>
        </a:prstGeom>
      </dgm:spPr>
    </dgm:pt>
    <dgm:pt modelId="{AB0282E3-1216-4CDB-AC5F-106C1EEEB95A}" type="pres">
      <dgm:prSet presAssocID="{8F3B4B19-33F4-47AC-BE4E-B66181ED98B4}" presName="Childtext1" presStyleLbl="revTx" presStyleIdx="2" presStyleCnt="5">
        <dgm:presLayoutVars>
          <dgm:bulletEnabled val="1"/>
        </dgm:presLayoutVars>
      </dgm:prSet>
      <dgm:spPr/>
    </dgm:pt>
    <dgm:pt modelId="{0D377583-EAA6-47CC-B504-762FB6EBAB9C}" type="pres">
      <dgm:prSet presAssocID="{8F3B4B19-33F4-47AC-BE4E-B66181ED98B4}" presName="ConnectLine" presStyleLbl="callout" presStyleIdx="2"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72321D10-9092-4E81-9AD7-ACA033236CC0}" type="pres">
      <dgm:prSet presAssocID="{8F3B4B19-33F4-47AC-BE4E-B66181ED98B4}" presName="ConnectLineEnd" presStyleLbl="lnNode1" presStyleIdx="2" presStyleCnt="5" custLinFactNeighborX="2690" custLinFactNeighborY="91360"/>
      <dgm:spPr>
        <a:solidFill>
          <a:schemeClr val="tx1"/>
        </a:solidFill>
        <a:ln>
          <a:noFill/>
        </a:ln>
      </dgm:spPr>
    </dgm:pt>
    <dgm:pt modelId="{5112F4EE-10B9-493B-9CCF-BDBDDB5CD939}" type="pres">
      <dgm:prSet presAssocID="{8F3B4B19-33F4-47AC-BE4E-B66181ED98B4}" presName="EmptyPane" presStyleCnt="0"/>
      <dgm:spPr/>
    </dgm:pt>
    <dgm:pt modelId="{696DFD6D-4BE8-4B4E-AC75-92702E2B3720}" type="pres">
      <dgm:prSet presAssocID="{2C34AF2B-9D07-4B75-9E74-1C680AB14CF6}" presName="spaceBetweenRectangles" presStyleCnt="0"/>
      <dgm:spPr/>
    </dgm:pt>
    <dgm:pt modelId="{D3935727-4804-47D5-A672-62CC82B7DD7A}" type="pres">
      <dgm:prSet presAssocID="{80CB43E4-C30F-4DCA-A3E9-D12FA78CE0FB}" presName="composite" presStyleCnt="0"/>
      <dgm:spPr/>
    </dgm:pt>
    <dgm:pt modelId="{95553EDF-C46A-491F-99E2-89CCFA971EC7}" type="pres">
      <dgm:prSet presAssocID="{80CB43E4-C30F-4DCA-A3E9-D12FA78CE0FB}" presName="Parent1" presStyleLbl="alignNode1" presStyleIdx="3" presStyleCnt="5">
        <dgm:presLayoutVars>
          <dgm:chMax val="1"/>
          <dgm:chPref val="1"/>
          <dgm:bulletEnabled val="1"/>
        </dgm:presLayoutVars>
      </dgm:prSet>
      <dgm:spPr>
        <a:prstGeom prst="rect">
          <a:avLst/>
        </a:prstGeom>
      </dgm:spPr>
    </dgm:pt>
    <dgm:pt modelId="{5A57A077-9B08-4866-8C21-35D61D6745A2}" type="pres">
      <dgm:prSet presAssocID="{80CB43E4-C30F-4DCA-A3E9-D12FA78CE0FB}" presName="Childtext1" presStyleLbl="revTx" presStyleIdx="3" presStyleCnt="5">
        <dgm:presLayoutVars>
          <dgm:bulletEnabled val="1"/>
        </dgm:presLayoutVars>
      </dgm:prSet>
      <dgm:spPr/>
    </dgm:pt>
    <dgm:pt modelId="{3F96C175-FC65-44B4-B1A3-BD3686077937}" type="pres">
      <dgm:prSet presAssocID="{80CB43E4-C30F-4DCA-A3E9-D12FA78CE0FB}" presName="ConnectLine" presStyleLbl="callout" presStyleIdx="3"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E150CCC3-D56D-4BD2-8570-DF61526015EB}" type="pres">
      <dgm:prSet presAssocID="{80CB43E4-C30F-4DCA-A3E9-D12FA78CE0FB}" presName="ConnectLineEnd" presStyleLbl="lnNode1" presStyleIdx="3" presStyleCnt="5" custLinFactNeighborY="-91360"/>
      <dgm:spPr>
        <a:solidFill>
          <a:schemeClr val="tx1"/>
        </a:solidFill>
        <a:ln>
          <a:noFill/>
        </a:ln>
      </dgm:spPr>
    </dgm:pt>
    <dgm:pt modelId="{2DA77722-C5DF-4186-8BFA-F2D3DF1A03FC}" type="pres">
      <dgm:prSet presAssocID="{80CB43E4-C30F-4DCA-A3E9-D12FA78CE0FB}" presName="EmptyPane" presStyleCnt="0"/>
      <dgm:spPr/>
    </dgm:pt>
    <dgm:pt modelId="{CBEA0876-8BC1-42BC-AF5C-0E14ABA10196}" type="pres">
      <dgm:prSet presAssocID="{22BA2624-35EA-49E9-BC2A-8019555F56F6}" presName="spaceBetweenRectangles" presStyleCnt="0"/>
      <dgm:spPr/>
    </dgm:pt>
    <dgm:pt modelId="{1DA78AF2-980C-44A2-9853-DCCDDA44A286}" type="pres">
      <dgm:prSet presAssocID="{6C230327-1904-47CB-BB1D-FD9D9F4A90BF}" presName="composite" presStyleCnt="0"/>
      <dgm:spPr/>
    </dgm:pt>
    <dgm:pt modelId="{48C9FB51-D66D-4F14-8DE5-0A719732E7B6}" type="pres">
      <dgm:prSet presAssocID="{6C230327-1904-47CB-BB1D-FD9D9F4A90BF}" presName="Parent1" presStyleLbl="alignNode1" presStyleIdx="4" presStyleCnt="5">
        <dgm:presLayoutVars>
          <dgm:chMax val="1"/>
          <dgm:chPref val="1"/>
          <dgm:bulletEnabled val="1"/>
        </dgm:presLayoutVars>
      </dgm:prSet>
      <dgm:spPr>
        <a:prstGeom prst="rect">
          <a:avLst/>
        </a:prstGeom>
      </dgm:spPr>
    </dgm:pt>
    <dgm:pt modelId="{CB726486-3B5A-47F8-90E4-EC34C8ADB385}" type="pres">
      <dgm:prSet presAssocID="{6C230327-1904-47CB-BB1D-FD9D9F4A90BF}" presName="Childtext1" presStyleLbl="revTx" presStyleIdx="4" presStyleCnt="5">
        <dgm:presLayoutVars>
          <dgm:bulletEnabled val="1"/>
        </dgm:presLayoutVars>
      </dgm:prSet>
      <dgm:spPr/>
    </dgm:pt>
    <dgm:pt modelId="{5012A99F-560A-4636-953C-5F263876E566}" type="pres">
      <dgm:prSet presAssocID="{6C230327-1904-47CB-BB1D-FD9D9F4A90BF}" presName="ConnectLine" presStyleLbl="callout" presStyleIdx="4" presStyleCnt="5"/>
      <dgm:spPr>
        <a:solidFill>
          <a:schemeClr val="accent5">
            <a:hueOff val="0"/>
            <a:satOff val="0"/>
            <a:lumOff val="0"/>
            <a:alphaOff val="0"/>
          </a:schemeClr>
        </a:solidFill>
        <a:ln w="12700" cap="flat" cmpd="sng" algn="ctr">
          <a:solidFill>
            <a:schemeClr val="tx1"/>
          </a:solidFill>
          <a:prstDash val="solid"/>
          <a:miter lim="800000"/>
        </a:ln>
        <a:effectLst/>
      </dgm:spPr>
    </dgm:pt>
    <dgm:pt modelId="{456F09DE-8CFF-414A-A967-17AF417A13B8}" type="pres">
      <dgm:prSet presAssocID="{6C230327-1904-47CB-BB1D-FD9D9F4A90BF}" presName="ConnectLineEnd" presStyleLbl="lnNode1" presStyleIdx="4" presStyleCnt="5" custLinFactNeighborX="533" custLinFactNeighborY="91362"/>
      <dgm:spPr>
        <a:solidFill>
          <a:schemeClr val="tx1"/>
        </a:solidFill>
        <a:ln>
          <a:noFill/>
        </a:ln>
      </dgm:spPr>
    </dgm:pt>
    <dgm:pt modelId="{C11A432F-80B7-4941-B5AB-3A959DC1769B}" type="pres">
      <dgm:prSet presAssocID="{6C230327-1904-47CB-BB1D-FD9D9F4A90BF}" presName="EmptyPane" presStyleCnt="0"/>
      <dgm:spPr/>
    </dgm:pt>
  </dgm:ptLst>
  <dgm:cxnLst>
    <dgm:cxn modelId="{4B4BB302-6D68-46A1-83BF-ED4715D62D4C}" type="presOf" srcId="{EB81D1D4-3A06-49A6-9CBB-2A11D66B1783}" destId="{A27629C2-87D9-4163-9365-FC275ADC4CA0}" srcOrd="0" destOrd="0" presId="urn:microsoft.com/office/officeart/2016/7/layout/RoundedRectangleTimeline#2"/>
    <dgm:cxn modelId="{228B2C11-3273-4EA1-9A09-3B22B82AED13}" type="presOf" srcId="{80CB43E4-C30F-4DCA-A3E9-D12FA78CE0FB}" destId="{95553EDF-C46A-491F-99E2-89CCFA971EC7}" srcOrd="0" destOrd="0" presId="urn:microsoft.com/office/officeart/2016/7/layout/RoundedRectangleTimeline#2"/>
    <dgm:cxn modelId="{E9FED118-8FC1-46A3-BD00-F94098ECD6A4}" srcId="{013DD35D-9765-4E5F-95CE-DA45F3637BF5}" destId="{8F3B4B19-33F4-47AC-BE4E-B66181ED98B4}" srcOrd="2" destOrd="0" parTransId="{D56FE0BA-AE10-413D-B7E3-CD20C3731D50}" sibTransId="{2C34AF2B-9D07-4B75-9E74-1C680AB14CF6}"/>
    <dgm:cxn modelId="{DD176C1E-CFBD-428E-9AE1-BC44A205AE40}" type="presOf" srcId="{D76BB3CF-DF5A-41FB-B6A4-25743CF1642F}" destId="{9C14E56E-28F6-4BF9-9EDF-2769E1A89A07}" srcOrd="0" destOrd="0" presId="urn:microsoft.com/office/officeart/2016/7/layout/RoundedRectangleTimeline#2"/>
    <dgm:cxn modelId="{EBCB5D36-831A-4B97-8581-6B725E361406}" type="presOf" srcId="{3F378E98-4217-47A9-8134-DE6C3ABFE041}" destId="{381C85ED-02C3-43BB-AB7D-DF18967DB45A}" srcOrd="0" destOrd="0" presId="urn:microsoft.com/office/officeart/2016/7/layout/RoundedRectangleTimeline#2"/>
    <dgm:cxn modelId="{C23B5F60-F074-45B8-BB09-18AD4152539D}" srcId="{8F3B4B19-33F4-47AC-BE4E-B66181ED98B4}" destId="{0AFF4C1B-302C-42EF-B59F-97CDC2799D17}" srcOrd="0" destOrd="0" parTransId="{0EBE8459-BB53-4FEB-9003-4D3795F4559C}" sibTransId="{6755B5A7-26F9-4D2F-8EA9-DCC4A05B07D9}"/>
    <dgm:cxn modelId="{711C1C47-1ACD-4CF6-94A3-A65870CD9388}" type="presOf" srcId="{0AFF4C1B-302C-42EF-B59F-97CDC2799D17}" destId="{AB0282E3-1216-4CDB-AC5F-106C1EEEB95A}" srcOrd="0" destOrd="0" presId="urn:microsoft.com/office/officeart/2016/7/layout/RoundedRectangleTimeline#2"/>
    <dgm:cxn modelId="{DF2D3747-AF1D-43CC-ACD2-1C81B945A006}" srcId="{013DD35D-9765-4E5F-95CE-DA45F3637BF5}" destId="{6C230327-1904-47CB-BB1D-FD9D9F4A90BF}" srcOrd="4" destOrd="0" parTransId="{F5865BF2-099D-45F3-9F9F-E9048C52D1A9}" sibTransId="{383C96B1-5630-4111-BDC2-DC9415E1D3B9}"/>
    <dgm:cxn modelId="{21261374-9143-4E6D-8DCE-83DDD5AC4B67}" type="presOf" srcId="{013DD35D-9765-4E5F-95CE-DA45F3637BF5}" destId="{FE888CE1-9F15-40DF-9718-C8B432B3BB83}" srcOrd="0" destOrd="0" presId="urn:microsoft.com/office/officeart/2016/7/layout/RoundedRectangleTimeline#2"/>
    <dgm:cxn modelId="{E01FE584-0925-4BC0-9383-A1E85DE458FD}" srcId="{013DD35D-9765-4E5F-95CE-DA45F3637BF5}" destId="{25E771E7-8CF7-4491-9507-55BFE693DC7B}" srcOrd="0" destOrd="0" parTransId="{D34FC0B2-1D9D-47C1-B680-27EF2E97D428}" sibTransId="{B3CFB133-9C4F-4A0A-888D-0CEC78FFDFFC}"/>
    <dgm:cxn modelId="{8422E397-A2A7-4656-BDD0-A5DEE35EA0FC}" srcId="{013DD35D-9765-4E5F-95CE-DA45F3637BF5}" destId="{D76BB3CF-DF5A-41FB-B6A4-25743CF1642F}" srcOrd="1" destOrd="0" parTransId="{5DD1E055-F36A-4363-9BA1-453D18F6AA18}" sibTransId="{24234FDB-132A-43EF-B90D-1D285BFF51D4}"/>
    <dgm:cxn modelId="{E2F6ED9C-E6CA-4E7F-B747-37A284E29D24}" srcId="{D76BB3CF-DF5A-41FB-B6A4-25743CF1642F}" destId="{3F378E98-4217-47A9-8134-DE6C3ABFE041}" srcOrd="0" destOrd="0" parTransId="{48653CFB-283F-4824-B87B-943F5C5E7841}" sibTransId="{0638CE31-017E-4421-AF9D-A58647C395DF}"/>
    <dgm:cxn modelId="{5D5F46B2-925E-4A4E-A867-A220894EC4FD}" srcId="{80CB43E4-C30F-4DCA-A3E9-D12FA78CE0FB}" destId="{E7DB8C28-3728-493B-A3D7-1FE9EFE7E4C2}" srcOrd="0" destOrd="0" parTransId="{86C82348-62AC-47C0-A4F1-60BF58B70325}" sibTransId="{5399BFCE-FDB4-4666-81C7-DC36EB3DA553}"/>
    <dgm:cxn modelId="{B33573B8-E645-4B6E-AE47-CE400B7EDF67}" type="presOf" srcId="{E7DB8C28-3728-493B-A3D7-1FE9EFE7E4C2}" destId="{5A57A077-9B08-4866-8C21-35D61D6745A2}" srcOrd="0" destOrd="0" presId="urn:microsoft.com/office/officeart/2016/7/layout/RoundedRectangleTimeline#2"/>
    <dgm:cxn modelId="{5E008CC8-B8C6-4B46-94B0-C60406121E38}" srcId="{25E771E7-8CF7-4491-9507-55BFE693DC7B}" destId="{EB81D1D4-3A06-49A6-9CBB-2A11D66B1783}" srcOrd="0" destOrd="0" parTransId="{721F31C1-C769-40A8-9C34-A74470BAB532}" sibTransId="{0519A5BA-BBEC-4C39-9FFD-05D4C020199E}"/>
    <dgm:cxn modelId="{87049AD0-EF56-4F12-B68B-4F804DB2FAC5}" type="presOf" srcId="{3AA5C518-6101-47DE-A504-F7F8D31BAC0F}" destId="{CB726486-3B5A-47F8-90E4-EC34C8ADB385}" srcOrd="0" destOrd="0" presId="urn:microsoft.com/office/officeart/2016/7/layout/RoundedRectangleTimeline#2"/>
    <dgm:cxn modelId="{3A57B4D5-27C4-4372-954B-03F42D8D5B74}" srcId="{6C230327-1904-47CB-BB1D-FD9D9F4A90BF}" destId="{3AA5C518-6101-47DE-A504-F7F8D31BAC0F}" srcOrd="0" destOrd="0" parTransId="{C33DEA67-DC41-4FD7-BAF1-1EBBE63C3B81}" sibTransId="{84ADADB6-F501-44B3-B426-011C7C46A020}"/>
    <dgm:cxn modelId="{E3C761DA-B59A-4658-B3C8-B73D008958C7}" srcId="{013DD35D-9765-4E5F-95CE-DA45F3637BF5}" destId="{80CB43E4-C30F-4DCA-A3E9-D12FA78CE0FB}" srcOrd="3" destOrd="0" parTransId="{662CF9D0-9536-4AC8-90CC-1A9C062F4327}" sibTransId="{22BA2624-35EA-49E9-BC2A-8019555F56F6}"/>
    <dgm:cxn modelId="{EA8FB9DF-9BAE-4A95-B103-E2C437B47283}" type="presOf" srcId="{6C230327-1904-47CB-BB1D-FD9D9F4A90BF}" destId="{48C9FB51-D66D-4F14-8DE5-0A719732E7B6}" srcOrd="0" destOrd="0" presId="urn:microsoft.com/office/officeart/2016/7/layout/RoundedRectangleTimeline#2"/>
    <dgm:cxn modelId="{B14070EC-DA7C-4009-A5A9-F052CAFA2F3C}" type="presOf" srcId="{8F3B4B19-33F4-47AC-BE4E-B66181ED98B4}" destId="{72DD609F-4804-4D65-8014-4ECA3F2307C5}" srcOrd="0" destOrd="0" presId="urn:microsoft.com/office/officeart/2016/7/layout/RoundedRectangleTimeline#2"/>
    <dgm:cxn modelId="{39CDAEED-F285-4C54-8872-33295545F6FC}" type="presOf" srcId="{25E771E7-8CF7-4491-9507-55BFE693DC7B}" destId="{CE8822BE-640B-46A0-B366-1477F5768BB1}" srcOrd="0" destOrd="0" presId="urn:microsoft.com/office/officeart/2016/7/layout/RoundedRectangleTimeline#2"/>
    <dgm:cxn modelId="{01FC7409-7708-4BFA-A7AE-16D7A758A727}" type="presParOf" srcId="{FE888CE1-9F15-40DF-9718-C8B432B3BB83}" destId="{6874F8A9-3A6A-4A68-8589-D9ADA9A8F39A}" srcOrd="0" destOrd="0" presId="urn:microsoft.com/office/officeart/2016/7/layout/RoundedRectangleTimeline#2"/>
    <dgm:cxn modelId="{77B08A10-9A98-4737-849B-A280A76CE09F}" type="presParOf" srcId="{6874F8A9-3A6A-4A68-8589-D9ADA9A8F39A}" destId="{CE8822BE-640B-46A0-B366-1477F5768BB1}" srcOrd="0" destOrd="0" presId="urn:microsoft.com/office/officeart/2016/7/layout/RoundedRectangleTimeline#2"/>
    <dgm:cxn modelId="{7807E95C-B84C-495B-A82F-AA9F3D77EB7D}" type="presParOf" srcId="{6874F8A9-3A6A-4A68-8589-D9ADA9A8F39A}" destId="{A27629C2-87D9-4163-9365-FC275ADC4CA0}" srcOrd="1" destOrd="0" presId="urn:microsoft.com/office/officeart/2016/7/layout/RoundedRectangleTimeline#2"/>
    <dgm:cxn modelId="{EC1A7FF3-2639-45F6-9099-8FE642B21929}" type="presParOf" srcId="{6874F8A9-3A6A-4A68-8589-D9ADA9A8F39A}" destId="{38893DF2-F8BF-45A3-9200-4CD8C329334E}" srcOrd="2" destOrd="0" presId="urn:microsoft.com/office/officeart/2016/7/layout/RoundedRectangleTimeline#2"/>
    <dgm:cxn modelId="{0CDA36A1-EB7C-4F99-87EF-6775CCE066FF}" type="presParOf" srcId="{6874F8A9-3A6A-4A68-8589-D9ADA9A8F39A}" destId="{5A62AEC3-EC27-4AFA-B56B-79326645CDDC}" srcOrd="3" destOrd="0" presId="urn:microsoft.com/office/officeart/2016/7/layout/RoundedRectangleTimeline#2"/>
    <dgm:cxn modelId="{4A620BCC-2924-47A2-8605-9CF08F838A1C}" type="presParOf" srcId="{6874F8A9-3A6A-4A68-8589-D9ADA9A8F39A}" destId="{DE94FAC5-5D77-48EB-8174-64F26CA894F0}" srcOrd="4" destOrd="0" presId="urn:microsoft.com/office/officeart/2016/7/layout/RoundedRectangleTimeline#2"/>
    <dgm:cxn modelId="{4C65EE4B-2F5C-416A-9A22-810488863EF4}" type="presParOf" srcId="{FE888CE1-9F15-40DF-9718-C8B432B3BB83}" destId="{0E593029-E077-4B3E-A24D-4E079F1D5E67}" srcOrd="1" destOrd="0" presId="urn:microsoft.com/office/officeart/2016/7/layout/RoundedRectangleTimeline#2"/>
    <dgm:cxn modelId="{EB4139CE-64F9-44CD-9149-B7C861E9EFFD}" type="presParOf" srcId="{FE888CE1-9F15-40DF-9718-C8B432B3BB83}" destId="{52AB05C6-3304-49EF-BFAD-870AB53E640E}" srcOrd="2" destOrd="0" presId="urn:microsoft.com/office/officeart/2016/7/layout/RoundedRectangleTimeline#2"/>
    <dgm:cxn modelId="{19F14B82-9A7C-4ED5-99E0-4B2DBBAB1431}" type="presParOf" srcId="{52AB05C6-3304-49EF-BFAD-870AB53E640E}" destId="{9C14E56E-28F6-4BF9-9EDF-2769E1A89A07}" srcOrd="0" destOrd="0" presId="urn:microsoft.com/office/officeart/2016/7/layout/RoundedRectangleTimeline#2"/>
    <dgm:cxn modelId="{92E4743A-67BF-43F3-B0A4-184D64B3844F}" type="presParOf" srcId="{52AB05C6-3304-49EF-BFAD-870AB53E640E}" destId="{381C85ED-02C3-43BB-AB7D-DF18967DB45A}" srcOrd="1" destOrd="0" presId="urn:microsoft.com/office/officeart/2016/7/layout/RoundedRectangleTimeline#2"/>
    <dgm:cxn modelId="{BC706060-D7D1-4C93-8EFC-D8D7122C0B8C}" type="presParOf" srcId="{52AB05C6-3304-49EF-BFAD-870AB53E640E}" destId="{F51F39F5-A989-488C-BFD6-69D558D451E8}" srcOrd="2" destOrd="0" presId="urn:microsoft.com/office/officeart/2016/7/layout/RoundedRectangleTimeline#2"/>
    <dgm:cxn modelId="{2659A907-F1C8-4D1A-9855-31D63C76062C}" type="presParOf" srcId="{52AB05C6-3304-49EF-BFAD-870AB53E640E}" destId="{A5349257-4327-4545-9142-153EF70CC757}" srcOrd="3" destOrd="0" presId="urn:microsoft.com/office/officeart/2016/7/layout/RoundedRectangleTimeline#2"/>
    <dgm:cxn modelId="{F032016B-316B-45AB-BF73-C7884C400283}" type="presParOf" srcId="{52AB05C6-3304-49EF-BFAD-870AB53E640E}" destId="{3F5B546C-1579-4E01-8611-2E18328B1B42}" srcOrd="4" destOrd="0" presId="urn:microsoft.com/office/officeart/2016/7/layout/RoundedRectangleTimeline#2"/>
    <dgm:cxn modelId="{D4CAE4CA-C879-43ED-A030-19EB31CBBCBD}" type="presParOf" srcId="{FE888CE1-9F15-40DF-9718-C8B432B3BB83}" destId="{8FB68658-1BA4-41EF-AB95-76A3ACDE8DDD}" srcOrd="3" destOrd="0" presId="urn:microsoft.com/office/officeart/2016/7/layout/RoundedRectangleTimeline#2"/>
    <dgm:cxn modelId="{6AFAD720-BD65-4AD8-A03B-5B1F2F71B97E}" type="presParOf" srcId="{FE888CE1-9F15-40DF-9718-C8B432B3BB83}" destId="{EDB63637-6388-460A-9080-8C19D1551DAE}" srcOrd="4" destOrd="0" presId="urn:microsoft.com/office/officeart/2016/7/layout/RoundedRectangleTimeline#2"/>
    <dgm:cxn modelId="{3798603C-642E-4D22-9A0F-E957F6638D47}" type="presParOf" srcId="{EDB63637-6388-460A-9080-8C19D1551DAE}" destId="{72DD609F-4804-4D65-8014-4ECA3F2307C5}" srcOrd="0" destOrd="0" presId="urn:microsoft.com/office/officeart/2016/7/layout/RoundedRectangleTimeline#2"/>
    <dgm:cxn modelId="{8D48B4E4-4EC4-4E39-9366-F0E104684733}" type="presParOf" srcId="{EDB63637-6388-460A-9080-8C19D1551DAE}" destId="{AB0282E3-1216-4CDB-AC5F-106C1EEEB95A}" srcOrd="1" destOrd="0" presId="urn:microsoft.com/office/officeart/2016/7/layout/RoundedRectangleTimeline#2"/>
    <dgm:cxn modelId="{14D85B8D-6059-4646-BF8A-6D157A0EB161}" type="presParOf" srcId="{EDB63637-6388-460A-9080-8C19D1551DAE}" destId="{0D377583-EAA6-47CC-B504-762FB6EBAB9C}" srcOrd="2" destOrd="0" presId="urn:microsoft.com/office/officeart/2016/7/layout/RoundedRectangleTimeline#2"/>
    <dgm:cxn modelId="{7552110D-125C-4CBB-9179-3BA48D235A22}" type="presParOf" srcId="{EDB63637-6388-460A-9080-8C19D1551DAE}" destId="{72321D10-9092-4E81-9AD7-ACA033236CC0}" srcOrd="3" destOrd="0" presId="urn:microsoft.com/office/officeart/2016/7/layout/RoundedRectangleTimeline#2"/>
    <dgm:cxn modelId="{AB8518D2-7101-4023-BA16-E59A660E7ABB}" type="presParOf" srcId="{EDB63637-6388-460A-9080-8C19D1551DAE}" destId="{5112F4EE-10B9-493B-9CCF-BDBDDB5CD939}" srcOrd="4" destOrd="0" presId="urn:microsoft.com/office/officeart/2016/7/layout/RoundedRectangleTimeline#2"/>
    <dgm:cxn modelId="{EFE2D36F-9260-42E3-8AD4-DC3C24F8DC8B}" type="presParOf" srcId="{FE888CE1-9F15-40DF-9718-C8B432B3BB83}" destId="{696DFD6D-4BE8-4B4E-AC75-92702E2B3720}" srcOrd="5" destOrd="0" presId="urn:microsoft.com/office/officeart/2016/7/layout/RoundedRectangleTimeline#2"/>
    <dgm:cxn modelId="{475CFBD6-9306-4954-93A5-28E9998FD9FC}" type="presParOf" srcId="{FE888CE1-9F15-40DF-9718-C8B432B3BB83}" destId="{D3935727-4804-47D5-A672-62CC82B7DD7A}" srcOrd="6" destOrd="0" presId="urn:microsoft.com/office/officeart/2016/7/layout/RoundedRectangleTimeline#2"/>
    <dgm:cxn modelId="{62FE4F95-AD3D-4E21-9428-D7AFDBDA824B}" type="presParOf" srcId="{D3935727-4804-47D5-A672-62CC82B7DD7A}" destId="{95553EDF-C46A-491F-99E2-89CCFA971EC7}" srcOrd="0" destOrd="0" presId="urn:microsoft.com/office/officeart/2016/7/layout/RoundedRectangleTimeline#2"/>
    <dgm:cxn modelId="{C204284B-1D02-4ABD-842E-8D53D8B8B81E}" type="presParOf" srcId="{D3935727-4804-47D5-A672-62CC82B7DD7A}" destId="{5A57A077-9B08-4866-8C21-35D61D6745A2}" srcOrd="1" destOrd="0" presId="urn:microsoft.com/office/officeart/2016/7/layout/RoundedRectangleTimeline#2"/>
    <dgm:cxn modelId="{410B6006-9605-4FEF-9FCE-1A8B9B58669B}" type="presParOf" srcId="{D3935727-4804-47D5-A672-62CC82B7DD7A}" destId="{3F96C175-FC65-44B4-B1A3-BD3686077937}" srcOrd="2" destOrd="0" presId="urn:microsoft.com/office/officeart/2016/7/layout/RoundedRectangleTimeline#2"/>
    <dgm:cxn modelId="{4C3DE9F4-8B9F-453D-8198-48605D9B02E8}" type="presParOf" srcId="{D3935727-4804-47D5-A672-62CC82B7DD7A}" destId="{E150CCC3-D56D-4BD2-8570-DF61526015EB}" srcOrd="3" destOrd="0" presId="urn:microsoft.com/office/officeart/2016/7/layout/RoundedRectangleTimeline#2"/>
    <dgm:cxn modelId="{769D07BA-BC8C-488C-8512-DF3DB46D4CA8}" type="presParOf" srcId="{D3935727-4804-47D5-A672-62CC82B7DD7A}" destId="{2DA77722-C5DF-4186-8BFA-F2D3DF1A03FC}" srcOrd="4" destOrd="0" presId="urn:microsoft.com/office/officeart/2016/7/layout/RoundedRectangleTimeline#2"/>
    <dgm:cxn modelId="{A2CF3D3A-EA1B-4E5C-9F20-53D5F50F1374}" type="presParOf" srcId="{FE888CE1-9F15-40DF-9718-C8B432B3BB83}" destId="{CBEA0876-8BC1-42BC-AF5C-0E14ABA10196}" srcOrd="7" destOrd="0" presId="urn:microsoft.com/office/officeart/2016/7/layout/RoundedRectangleTimeline#2"/>
    <dgm:cxn modelId="{3C1191EA-DA37-47C3-BC03-29926FD788E9}" type="presParOf" srcId="{FE888CE1-9F15-40DF-9718-C8B432B3BB83}" destId="{1DA78AF2-980C-44A2-9853-DCCDDA44A286}" srcOrd="8" destOrd="0" presId="urn:microsoft.com/office/officeart/2016/7/layout/RoundedRectangleTimeline#2"/>
    <dgm:cxn modelId="{1E78AFCB-5468-43FB-8603-C205A3BDDC26}" type="presParOf" srcId="{1DA78AF2-980C-44A2-9853-DCCDDA44A286}" destId="{48C9FB51-D66D-4F14-8DE5-0A719732E7B6}" srcOrd="0" destOrd="0" presId="urn:microsoft.com/office/officeart/2016/7/layout/RoundedRectangleTimeline#2"/>
    <dgm:cxn modelId="{585FE02D-8310-49BD-ADF0-50E8430D6148}" type="presParOf" srcId="{1DA78AF2-980C-44A2-9853-DCCDDA44A286}" destId="{CB726486-3B5A-47F8-90E4-EC34C8ADB385}" srcOrd="1" destOrd="0" presId="urn:microsoft.com/office/officeart/2016/7/layout/RoundedRectangleTimeline#2"/>
    <dgm:cxn modelId="{023548DD-82F5-497B-8274-6186E134547B}" type="presParOf" srcId="{1DA78AF2-980C-44A2-9853-DCCDDA44A286}" destId="{5012A99F-560A-4636-953C-5F263876E566}" srcOrd="2" destOrd="0" presId="urn:microsoft.com/office/officeart/2016/7/layout/RoundedRectangleTimeline#2"/>
    <dgm:cxn modelId="{C49A1876-0E71-438B-8124-191AC7F4831A}" type="presParOf" srcId="{1DA78AF2-980C-44A2-9853-DCCDDA44A286}" destId="{456F09DE-8CFF-414A-A967-17AF417A13B8}" srcOrd="3" destOrd="0" presId="urn:microsoft.com/office/officeart/2016/7/layout/RoundedRectangleTimeline#2"/>
    <dgm:cxn modelId="{4EDCB2D0-6E09-4CAB-9DD1-52CEA2B6D3CF}" type="presParOf" srcId="{1DA78AF2-980C-44A2-9853-DCCDDA44A286}" destId="{C11A432F-80B7-4941-B5AB-3A959DC1769B}" srcOrd="4" destOrd="0" presId="urn:microsoft.com/office/officeart/2016/7/layout/RoundedRectangleTimelin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499751" y="418263"/>
          <a:ext cx="1918833" cy="1918833"/>
        </a:xfrm>
        <a:prstGeom prst="rect">
          <a:avLst/>
        </a:prstGeom>
        <a:blipFill dpi="0"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508884" y="2460773"/>
          <a:ext cx="1900568" cy="358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3"/>
              </a:solidFill>
              <a:latin typeface="Open Sans" panose="020B0606030504020204" pitchFamily="34" charset="0"/>
              <a:ea typeface="Open Sans" panose="020B0606030504020204" pitchFamily="34" charset="0"/>
              <a:cs typeface="Open Sans" panose="020B0606030504020204" pitchFamily="34" charset="0"/>
            </a:rPr>
            <a:t>Primary TELO</a:t>
          </a:r>
          <a:br>
            <a:rPr lang="en-US" sz="1600" kern="1200" dirty="0">
              <a:solidFill>
                <a:sysClr val="windowText" lastClr="000000"/>
              </a:solidFill>
            </a:rPr>
          </a:br>
          <a:endParaRPr lang="en-US" sz="1600" b="0" kern="1200" dirty="0">
            <a:solidFill>
              <a:sysClr val="windowText" lastClr="000000"/>
            </a:solidFill>
            <a:latin typeface="+mn-lt"/>
          </a:endParaRPr>
        </a:p>
      </dsp:txBody>
      <dsp:txXfrm>
        <a:off x="508884" y="2460773"/>
        <a:ext cx="1900568" cy="358692"/>
      </dsp:txXfrm>
    </dsp:sp>
    <dsp:sp modelId="{7D166BBB-55AF-452C-B9A0-94A1EE55FF4F}">
      <dsp:nvSpPr>
        <dsp:cNvPr id="0" name=""/>
        <dsp:cNvSpPr/>
      </dsp:nvSpPr>
      <dsp:spPr>
        <a:xfrm>
          <a:off x="508884" y="2803400"/>
          <a:ext cx="1900568" cy="444362"/>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a:off x="2751184" y="418263"/>
          <a:ext cx="1918833" cy="1918833"/>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2760317" y="2460773"/>
          <a:ext cx="1900568" cy="358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3"/>
              </a:solidFill>
              <a:latin typeface="Open Sans" panose="020B0606030504020204" pitchFamily="34" charset="0"/>
              <a:ea typeface="Open Sans" panose="020B0606030504020204" pitchFamily="34" charset="0"/>
              <a:cs typeface="Open Sans" panose="020B0606030504020204" pitchFamily="34" charset="0"/>
            </a:rPr>
            <a:t>Backup TELO</a:t>
          </a:r>
          <a:br>
            <a:rPr lang="en-US" sz="2000" kern="1200" dirty="0">
              <a:solidFill>
                <a:schemeClr val="tx1"/>
              </a:solidFill>
            </a:rPr>
          </a:br>
          <a:endParaRPr lang="en-US" sz="2000" b="0" kern="1200" dirty="0">
            <a:solidFill>
              <a:schemeClr val="tx1"/>
            </a:solidFill>
            <a:latin typeface="+mn-lt"/>
          </a:endParaRPr>
        </a:p>
      </dsp:txBody>
      <dsp:txXfrm>
        <a:off x="2760317" y="2460773"/>
        <a:ext cx="1900568" cy="358692"/>
      </dsp:txXfrm>
    </dsp:sp>
    <dsp:sp modelId="{1223E777-77CB-4A9A-BF21-12B513842696}">
      <dsp:nvSpPr>
        <dsp:cNvPr id="0" name=""/>
        <dsp:cNvSpPr/>
      </dsp:nvSpPr>
      <dsp:spPr>
        <a:xfrm>
          <a:off x="2760317" y="2803400"/>
          <a:ext cx="1900568" cy="444362"/>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a:off x="5002618" y="418263"/>
          <a:ext cx="1918833" cy="1918833"/>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val="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011751" y="2460773"/>
          <a:ext cx="1900568" cy="358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3"/>
              </a:solidFill>
              <a:latin typeface="Open Sans" panose="020B0606030504020204" pitchFamily="34" charset="0"/>
              <a:ea typeface="Open Sans" panose="020B0606030504020204" pitchFamily="34" charset="0"/>
              <a:cs typeface="Open Sans" panose="020B0606030504020204" pitchFamily="34" charset="0"/>
            </a:rPr>
            <a:t>Student</a:t>
          </a:r>
          <a:endParaRPr lang="en-US" sz="1600" b="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dsp:txBody>
      <dsp:txXfrm>
        <a:off x="5011751" y="2460773"/>
        <a:ext cx="1900568" cy="358692"/>
      </dsp:txXfrm>
    </dsp:sp>
    <dsp:sp modelId="{EE420F84-477D-4635-BEF8-66426E9A259D}">
      <dsp:nvSpPr>
        <dsp:cNvPr id="0" name=""/>
        <dsp:cNvSpPr/>
      </dsp:nvSpPr>
      <dsp:spPr>
        <a:xfrm>
          <a:off x="5279750" y="2157896"/>
          <a:ext cx="1900568" cy="444362"/>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7254051" y="418263"/>
          <a:ext cx="1918833" cy="1918833"/>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7263184" y="2460773"/>
          <a:ext cx="1900568" cy="358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0" kern="1200" dirty="0">
              <a:solidFill>
                <a:schemeClr val="accent3"/>
              </a:solidFill>
              <a:latin typeface="Open Sans" panose="020B0606030504020204" pitchFamily="34" charset="0"/>
              <a:ea typeface="Open Sans" panose="020B0606030504020204" pitchFamily="34" charset="0"/>
              <a:cs typeface="Open Sans" panose="020B0606030504020204" pitchFamily="34" charset="0"/>
            </a:rPr>
            <a:t>Employee</a:t>
          </a:r>
          <a:br>
            <a:rPr lang="en-US" sz="2000" kern="1200" dirty="0">
              <a:solidFill>
                <a:schemeClr val="tx1"/>
              </a:solidFill>
            </a:rPr>
          </a:br>
          <a:endParaRPr lang="en-US" sz="2000" b="0" kern="1200" dirty="0">
            <a:solidFill>
              <a:schemeClr val="tx1"/>
            </a:solidFill>
            <a:latin typeface="+mn-lt"/>
          </a:endParaRPr>
        </a:p>
      </dsp:txBody>
      <dsp:txXfrm>
        <a:off x="7263184" y="2460773"/>
        <a:ext cx="1900568" cy="358692"/>
      </dsp:txXfrm>
    </dsp:sp>
    <dsp:sp modelId="{5A7600AF-A34B-4D03-B3D6-B3C760AE8E06}">
      <dsp:nvSpPr>
        <dsp:cNvPr id="0" name=""/>
        <dsp:cNvSpPr/>
      </dsp:nvSpPr>
      <dsp:spPr>
        <a:xfrm>
          <a:off x="7297755" y="2771352"/>
          <a:ext cx="1900568" cy="444362"/>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822BE-640B-46A0-B366-1477F5768BB1}">
      <dsp:nvSpPr>
        <dsp:cNvPr id="0" name=""/>
        <dsp:cNvSpPr/>
      </dsp:nvSpPr>
      <dsp:spPr>
        <a:xfrm rot="16200000">
          <a:off x="1288923" y="1080301"/>
          <a:ext cx="394017" cy="1779571"/>
        </a:xfrm>
        <a:prstGeom prst="rect">
          <a:avLst/>
        </a:prstGeom>
        <a:solidFill>
          <a:schemeClr val="accent1"/>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90" tIns="0" rIns="31390" bIns="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Export TELO</a:t>
          </a:r>
        </a:p>
      </dsp:txBody>
      <dsp:txXfrm rot="5400000">
        <a:off x="596146" y="1773078"/>
        <a:ext cx="1779571" cy="394017"/>
      </dsp:txXfrm>
    </dsp:sp>
    <dsp:sp modelId="{A27629C2-87D9-4163-9365-FC275ADC4CA0}">
      <dsp:nvSpPr>
        <dsp:cNvPr id="0" name=""/>
        <dsp:cNvSpPr/>
      </dsp:nvSpPr>
      <dsp:spPr>
        <a:xfrm>
          <a:off x="2956" y="0"/>
          <a:ext cx="2965952"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316" tIns="24325" rIns="52316" bIns="24325" numCol="1" spcCol="1270" anchor="b"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Employees informed via lunch and learns, HR announcements &amp; other notification avenues</a:t>
          </a:r>
        </a:p>
      </dsp:txBody>
      <dsp:txXfrm>
        <a:off x="2956" y="0"/>
        <a:ext cx="2965952" cy="1379061"/>
      </dsp:txXfrm>
    </dsp:sp>
    <dsp:sp modelId="{38893DF2-F8BF-45A3-9200-4CD8C329334E}">
      <dsp:nvSpPr>
        <dsp:cNvPr id="0" name=""/>
        <dsp:cNvSpPr/>
      </dsp:nvSpPr>
      <dsp:spPr>
        <a:xfrm>
          <a:off x="1485932" y="1457864"/>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5A62AEC3-EC27-4AFA-B56B-79326645CDDC}">
      <dsp:nvSpPr>
        <dsp:cNvPr id="0" name=""/>
        <dsp:cNvSpPr/>
      </dsp:nvSpPr>
      <dsp:spPr>
        <a:xfrm>
          <a:off x="1449070" y="1451056"/>
          <a:ext cx="78803" cy="78803"/>
        </a:xfrm>
        <a:prstGeom prst="ellipse">
          <a:avLst/>
        </a:prstGeom>
        <a:solidFill>
          <a:schemeClr val="tx1"/>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C14E56E-28F6-4BF9-9EDF-2769E1A89A07}">
      <dsp:nvSpPr>
        <dsp:cNvPr id="0" name=""/>
        <dsp:cNvSpPr/>
      </dsp:nvSpPr>
      <dsp:spPr>
        <a:xfrm>
          <a:off x="2375717" y="1773078"/>
          <a:ext cx="1779571" cy="394017"/>
        </a:xfrm>
        <a:prstGeom prst="rect">
          <a:avLst/>
        </a:prstGeom>
        <a:solidFill>
          <a:schemeClr val="accent1">
            <a:alpha val="2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90" tIns="0" rIns="31390" bIns="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chemeClr val="tx1"/>
              </a:solidFill>
            </a:rPr>
            <a:t>Family </a:t>
          </a:r>
        </a:p>
      </dsp:txBody>
      <dsp:txXfrm>
        <a:off x="2375717" y="1773078"/>
        <a:ext cx="1779571" cy="394017"/>
      </dsp:txXfrm>
    </dsp:sp>
    <dsp:sp modelId="{381C85ED-02C3-43BB-AB7D-DF18967DB45A}">
      <dsp:nvSpPr>
        <dsp:cNvPr id="0" name=""/>
        <dsp:cNvSpPr/>
      </dsp:nvSpPr>
      <dsp:spPr>
        <a:xfrm>
          <a:off x="1864743" y="2561113"/>
          <a:ext cx="2801519"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316" tIns="24325" rIns="52316" bIns="24325" numCol="1" spcCol="1270" anchor="t"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b="0" i="0" kern="1200" dirty="0">
              <a:latin typeface="Open Sans" panose="020B0606030504020204" pitchFamily="34" charset="0"/>
              <a:ea typeface="Open Sans" panose="020B0606030504020204" pitchFamily="34" charset="0"/>
              <a:cs typeface="Open Sans" panose="020B0606030504020204" pitchFamily="34" charset="0"/>
            </a:rPr>
            <a:t>Fami</a:t>
          </a:r>
          <a:r>
            <a:rPr lang="en-US" sz="14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lies</a:t>
          </a:r>
          <a:r>
            <a:rPr lang="en-US" sz="1400" b="0" i="0" kern="1200" dirty="0">
              <a:latin typeface="Open Sans" panose="020B0606030504020204" pitchFamily="34" charset="0"/>
              <a:ea typeface="Open Sans" panose="020B0606030504020204" pitchFamily="34" charset="0"/>
              <a:cs typeface="Open Sans" panose="020B0606030504020204" pitchFamily="34" charset="0"/>
            </a:rPr>
            <a:t> explore the TE website. The family section includes membership lists, individual school requirements, and application deadlines </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864743" y="2561113"/>
        <a:ext cx="2801519" cy="1379061"/>
      </dsp:txXfrm>
    </dsp:sp>
    <dsp:sp modelId="{F51F39F5-A989-488C-BFD6-69D558D451E8}">
      <dsp:nvSpPr>
        <dsp:cNvPr id="0" name=""/>
        <dsp:cNvSpPr/>
      </dsp:nvSpPr>
      <dsp:spPr>
        <a:xfrm>
          <a:off x="3265503" y="2167096"/>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349257-4327-4545-9142-153EF70CC757}">
      <dsp:nvSpPr>
        <dsp:cNvPr id="0" name=""/>
        <dsp:cNvSpPr/>
      </dsp:nvSpPr>
      <dsp:spPr>
        <a:xfrm>
          <a:off x="3226522" y="2445454"/>
          <a:ext cx="78803" cy="78803"/>
        </a:xfrm>
        <a:prstGeom prst="ellipse">
          <a:avLst/>
        </a:prstGeom>
        <a:solidFill>
          <a:schemeClr val="tx1"/>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DD609F-4804-4D65-8014-4ECA3F2307C5}">
      <dsp:nvSpPr>
        <dsp:cNvPr id="0" name=""/>
        <dsp:cNvSpPr/>
      </dsp:nvSpPr>
      <dsp:spPr>
        <a:xfrm>
          <a:off x="4155289" y="1773078"/>
          <a:ext cx="1779571" cy="394017"/>
        </a:xfrm>
        <a:prstGeom prst="rect">
          <a:avLst/>
        </a:prstGeom>
        <a:solidFill>
          <a:schemeClr val="accent3"/>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90" tIns="0" rIns="31390" bIns="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chemeClr val="tx1"/>
              </a:solidFill>
            </a:rPr>
            <a:t>Import TELO</a:t>
          </a:r>
        </a:p>
      </dsp:txBody>
      <dsp:txXfrm>
        <a:off x="4155289" y="1773078"/>
        <a:ext cx="1779571" cy="394017"/>
      </dsp:txXfrm>
    </dsp:sp>
    <dsp:sp modelId="{AB0282E3-1216-4CDB-AC5F-106C1EEEB95A}">
      <dsp:nvSpPr>
        <dsp:cNvPr id="0" name=""/>
        <dsp:cNvSpPr/>
      </dsp:nvSpPr>
      <dsp:spPr>
        <a:xfrm>
          <a:off x="3562098" y="0"/>
          <a:ext cx="2965952"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316" tIns="24325" rIns="52316" bIns="24325" numCol="1" spcCol="1270" anchor="b"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b="0" i="0" kern="1200" dirty="0">
              <a:latin typeface="Open Sans" panose="020B0606030504020204" pitchFamily="34" charset="0"/>
              <a:ea typeface="Open Sans" panose="020B0606030504020204" pitchFamily="34" charset="0"/>
              <a:cs typeface="Open Sans" panose="020B0606030504020204" pitchFamily="34" charset="0"/>
            </a:rPr>
            <a:t>Campus officials are reminded of your school’s participation. Keep Admission</a:t>
          </a:r>
          <a:r>
            <a:rPr lang="en-US" sz="1400" b="0" i="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r>
            <a:rPr lang="en-US" sz="1400" b="0" i="0" kern="1200" dirty="0">
              <a:latin typeface="Open Sans" panose="020B0606030504020204" pitchFamily="34" charset="0"/>
              <a:ea typeface="Open Sans" panose="020B0606030504020204" pitchFamily="34" charset="0"/>
              <a:cs typeface="Open Sans" panose="020B0606030504020204" pitchFamily="34" charset="0"/>
            </a:rPr>
            <a:t> and Financial Aid personnel in the know!</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562098" y="0"/>
        <a:ext cx="2965952" cy="1379061"/>
      </dsp:txXfrm>
    </dsp:sp>
    <dsp:sp modelId="{0D377583-EAA6-47CC-B504-762FB6EBAB9C}">
      <dsp:nvSpPr>
        <dsp:cNvPr id="0" name=""/>
        <dsp:cNvSpPr/>
      </dsp:nvSpPr>
      <dsp:spPr>
        <a:xfrm>
          <a:off x="5045075" y="1457864"/>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2321D10-9092-4E81-9AD7-ACA033236CC0}">
      <dsp:nvSpPr>
        <dsp:cNvPr id="0" name=""/>
        <dsp:cNvSpPr/>
      </dsp:nvSpPr>
      <dsp:spPr>
        <a:xfrm>
          <a:off x="5007793" y="1451056"/>
          <a:ext cx="78803" cy="78803"/>
        </a:xfrm>
        <a:prstGeom prst="ellipse">
          <a:avLst/>
        </a:prstGeom>
        <a:solidFill>
          <a:schemeClr val="tx1"/>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5553EDF-C46A-491F-99E2-89CCFA971EC7}">
      <dsp:nvSpPr>
        <dsp:cNvPr id="0" name=""/>
        <dsp:cNvSpPr/>
      </dsp:nvSpPr>
      <dsp:spPr>
        <a:xfrm>
          <a:off x="5934860" y="1773078"/>
          <a:ext cx="1779571" cy="394017"/>
        </a:xfrm>
        <a:prstGeom prst="rect">
          <a:avLst/>
        </a:prstGeom>
        <a:solidFill>
          <a:schemeClr val="accent3">
            <a:alpha val="20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90" tIns="0" rIns="31390" bIns="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chemeClr val="tx1"/>
              </a:solidFill>
            </a:rPr>
            <a:t>Student</a:t>
          </a:r>
        </a:p>
      </dsp:txBody>
      <dsp:txXfrm>
        <a:off x="5934860" y="1773078"/>
        <a:ext cx="1779571" cy="394017"/>
      </dsp:txXfrm>
    </dsp:sp>
    <dsp:sp modelId="{5A57A077-9B08-4866-8C21-35D61D6745A2}">
      <dsp:nvSpPr>
        <dsp:cNvPr id="0" name=""/>
        <dsp:cNvSpPr/>
      </dsp:nvSpPr>
      <dsp:spPr>
        <a:xfrm>
          <a:off x="5341670" y="2561113"/>
          <a:ext cx="2965952"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316" tIns="24325" rIns="52316" bIns="24325" numCol="1" spcCol="1270" anchor="t"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b="0" i="0" kern="1200" dirty="0">
              <a:latin typeface="Open Sans" panose="020B0606030504020204" pitchFamily="34" charset="0"/>
              <a:ea typeface="Open Sans" panose="020B0606030504020204" pitchFamily="34" charset="0"/>
              <a:cs typeface="Open Sans" panose="020B0606030504020204" pitchFamily="34" charset="0"/>
            </a:rPr>
            <a:t>Students must apply for admission and be admissible to be considered for Tuition Exchange </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5341670" y="2561113"/>
        <a:ext cx="2965952" cy="1379061"/>
      </dsp:txXfrm>
    </dsp:sp>
    <dsp:sp modelId="{3F96C175-FC65-44B4-B1A3-BD3686077937}">
      <dsp:nvSpPr>
        <dsp:cNvPr id="0" name=""/>
        <dsp:cNvSpPr/>
      </dsp:nvSpPr>
      <dsp:spPr>
        <a:xfrm>
          <a:off x="6824646" y="2167096"/>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E150CCC3-D56D-4BD2-8570-DF61526015EB}">
      <dsp:nvSpPr>
        <dsp:cNvPr id="0" name=""/>
        <dsp:cNvSpPr/>
      </dsp:nvSpPr>
      <dsp:spPr>
        <a:xfrm>
          <a:off x="6785244" y="2410315"/>
          <a:ext cx="78803" cy="78803"/>
        </a:xfrm>
        <a:prstGeom prst="ellipse">
          <a:avLst/>
        </a:prstGeom>
        <a:solidFill>
          <a:schemeClr val="tx1"/>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8C9FB51-D66D-4F14-8DE5-0A719732E7B6}">
      <dsp:nvSpPr>
        <dsp:cNvPr id="0" name=""/>
        <dsp:cNvSpPr/>
      </dsp:nvSpPr>
      <dsp:spPr>
        <a:xfrm rot="5400000">
          <a:off x="8407209" y="1080301"/>
          <a:ext cx="394017" cy="1779571"/>
        </a:xfrm>
        <a:prstGeom prst="rect">
          <a:avLst/>
        </a:prstGeom>
        <a:solidFill>
          <a:schemeClr val="bg1">
            <a:lumMod val="85000"/>
          </a:schemeClr>
        </a:solid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390" tIns="0" rIns="31390" bIns="0" numCol="1" spcCol="1270" anchor="ctr" anchorCtr="1">
          <a:noAutofit/>
        </a:bodyPr>
        <a:lstStyle/>
        <a:p>
          <a:pPr marL="0" lvl="0" indent="0" algn="ctr" defTabSz="800100">
            <a:lnSpc>
              <a:spcPct val="90000"/>
            </a:lnSpc>
            <a:spcBef>
              <a:spcPct val="0"/>
            </a:spcBef>
            <a:spcAft>
              <a:spcPct val="35000"/>
            </a:spcAft>
            <a:buNone/>
          </a:pPr>
          <a:r>
            <a:rPr lang="en-US" sz="1800" kern="1200" dirty="0">
              <a:solidFill>
                <a:schemeClr val="tx1"/>
              </a:solidFill>
            </a:rPr>
            <a:t>Admissions &amp; FA</a:t>
          </a:r>
        </a:p>
      </dsp:txBody>
      <dsp:txXfrm rot="-5400000">
        <a:off x="7714432" y="1773078"/>
        <a:ext cx="1779571" cy="394017"/>
      </dsp:txXfrm>
    </dsp:sp>
    <dsp:sp modelId="{CB726486-3B5A-47F8-90E4-EC34C8ADB385}">
      <dsp:nvSpPr>
        <dsp:cNvPr id="0" name=""/>
        <dsp:cNvSpPr/>
      </dsp:nvSpPr>
      <dsp:spPr>
        <a:xfrm>
          <a:off x="7121241" y="0"/>
          <a:ext cx="2965952" cy="1379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316" tIns="24325" rIns="52316" bIns="24325" numCol="1" spcCol="1270" anchor="b" anchorCtr="1">
          <a:noAutofit/>
        </a:bodyPr>
        <a:lstStyle/>
        <a:p>
          <a:pPr marL="0" lvl="0" indent="0" algn="ctr" defTabSz="622300">
            <a:lnSpc>
              <a:spcPct val="100000"/>
            </a:lnSpc>
            <a:spcBef>
              <a:spcPct val="0"/>
            </a:spcBef>
            <a:spcAft>
              <a:spcPct val="35000"/>
            </a:spcAft>
            <a:buFont typeface="Arial" panose="020B0604020202020204" pitchFamily="34" charset="0"/>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Import TELO needs to be diligent in sharing Import information details with Admission</a:t>
          </a:r>
          <a:r>
            <a:rPr lang="en-US"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a:t>
          </a:r>
          <a:r>
            <a:rPr lang="en-US" sz="1400" kern="1200" dirty="0">
              <a:latin typeface="Open Sans" panose="020B0606030504020204" pitchFamily="34" charset="0"/>
              <a:ea typeface="Open Sans" panose="020B0606030504020204" pitchFamily="34" charset="0"/>
              <a:cs typeface="Open Sans" panose="020B0606030504020204" pitchFamily="34" charset="0"/>
            </a:rPr>
            <a:t> and Financial Aid </a:t>
          </a:r>
        </a:p>
      </dsp:txBody>
      <dsp:txXfrm>
        <a:off x="7121241" y="0"/>
        <a:ext cx="2965952" cy="1379061"/>
      </dsp:txXfrm>
    </dsp:sp>
    <dsp:sp modelId="{5012A99F-560A-4636-953C-5F263876E566}">
      <dsp:nvSpPr>
        <dsp:cNvPr id="0" name=""/>
        <dsp:cNvSpPr/>
      </dsp:nvSpPr>
      <dsp:spPr>
        <a:xfrm>
          <a:off x="8604217" y="1457864"/>
          <a:ext cx="0" cy="315214"/>
        </a:xfrm>
        <a:prstGeom prst="lin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456F09DE-8CFF-414A-A967-17AF417A13B8}">
      <dsp:nvSpPr>
        <dsp:cNvPr id="0" name=""/>
        <dsp:cNvSpPr/>
      </dsp:nvSpPr>
      <dsp:spPr>
        <a:xfrm>
          <a:off x="8565236" y="1451057"/>
          <a:ext cx="78803" cy="78803"/>
        </a:xfrm>
        <a:prstGeom prst="ellipse">
          <a:avLst/>
        </a:prstGeom>
        <a:solidFill>
          <a:schemeClr val="tx1"/>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oundedRectangleTimeline#2">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1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18"/>
      <dgm:constr type="primFontSz" for="des" forName="Childtext1" val="18"/>
      <dgm:constr type="primFontSz" for="des" forName="Childtext1" refType="primFontSz" refFor="des" refForName="Parent1"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95"/>
                  <dgm:constr type="l" for="ch" forName="Parent1" refType="w" fact="0.025"/>
                  <dgm:constr type="r" for="ch" forName="Parent1" refType="w" fact="0.025"/>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ifMoreThanOneNode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else>
            </dgm:choose>
          </dgm:if>
          <dgm:else name="notStartNode1">
            <dgm:choose name="lastOrRemainingNodes1">
              <dgm:if name="lastNode1" axis="self" ptType="node" func="revPos" op="equ" val="1">
                <dgm:choose name="casesForSnakingLogic1">
                  <dgm:if name="oddNode1"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1">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if>
              <dgm:else name="middleRows">
                <dgm:choose name="casesForSnakingLogic2">
                  <dgm:if name="oddNode2" axis="self" ptType="node" func="posOdd" op="equ" val="1">
                    <dgm:constrLst>
                      <dgm:constr type="w" for="ch" forName="Childtext1" refType="w"/>
                      <dgm:constr type="h" for="ch" forName="Childtext1" refType="h" fact="0.35"/>
                      <dgm:constr type="w" for="ch" forName="ConnectLineEnd" refType="h" fact="0.02"/>
                      <dgm:constr type="h" for="ch" forName="ConnectLineEnd" refType="h" fact="0.02"/>
                      <dgm:constr type="t" for="ch" forName="ConnectLineEnd" refType="h" fact="0.35"/>
                      <dgm:constr type="ctrX" for="ch" forName="ConnectLineEnd" refType="w" fact="0.5"/>
                      <dgm:constr type="w" for="ch" forName="ConnectLine"/>
                      <dgm:constr type="h" for="ch" forName="ConnectLine" refType="h" fact="0.08"/>
                      <dgm:constr type="t" for="ch" forName="ConnectLine" refType="h" fact="0.37"/>
                      <dgm:constr type="ctrX" for="ch" forName="ConnectLine" refType="w" fact="0.5"/>
                      <dgm:constr type="w" for="ch" forName="Parent1" refType="w" fact="0.6"/>
                      <dgm:constr type="l" for="ch" forName="Parent1" refType="w" fact="0.2"/>
                      <dgm:constr type="t" for="ch" forName="Parent1" refType="h" fact="0.45"/>
                      <dgm:constr type="h" for="ch" forName="Parent1" refType="h" fact="0.1"/>
                      <dgm:constr type="w" for="ch" forName="EmptyPane" refType="w"/>
                      <dgm:constr type="t" for="ch" forName="EmptyPane" refType="h" fact="0.55"/>
                      <dgm:constr type="h" for="ch" forName="EmptyPane" refType="h" fact="0.45"/>
                    </dgm:constrLst>
                  </dgm:if>
                  <dgm:else name="evenNode2">
                    <dgm:constrLst>
                      <dgm:constr type="w" for="ch" forName="EmptyPane" refType="w"/>
                      <dgm:constr type="h" for="ch" forName="EmptyPane" refType="h" fact="0.45"/>
                      <dgm:constr type="w" for="ch" forName="Parent1" refType="w" fact="0.6"/>
                      <dgm:constr type="l" for="ch" forName="Parent1" refType="w" fact="0.2"/>
                      <dgm:constr type="t" for="ch" forName="Parent1" refType="h" fact="0.45"/>
                      <dgm:constr type="h" for="ch" forName="Parent1" refType="h" fact="0.1"/>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Childtext1" refType="w"/>
                      <dgm:constr type="h" for="ch" forName="Childtext1" refType="h" fact="0.35"/>
                      <dgm:constr type="t" for="ch" forName="Childtext1" refType="h" fact="0.65"/>
                    </dgm:constrLst>
                  </dgm:else>
                </dgm:choose>
              </dgm:else>
            </dgm:choose>
          </dgm:else>
        </dgm:choose>
        <dgm:layoutNode name="Parent1" styleLbl="alignNode1">
          <dgm:varLst>
            <dgm:chMax val="1"/>
            <dgm:chPref val="1"/>
            <dgm:bulletEnabled val="1"/>
          </dgm:varLst>
          <dgm:alg type="tx">
            <dgm:param type="txAnchorHorz" val="ctr"/>
            <dgm:param type="txAnchorVert" val="mid"/>
            <dgm:param type="parTxRTL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w" fact="0.05"/>
            <dgm:constr type="rMarg" refType="w" fact="0.05"/>
            <dgm:constr type="tMarg"/>
            <dgm:constr type="bMarg"/>
          </dgm:constrLst>
          <dgm:ruleLst>
            <dgm:rule type="primFontSz" val="11" fact="NaN" max="NaN"/>
          </dgm:ruleLst>
        </dgm:layoutNode>
        <dgm:layoutNode name="Childtext1" styleLbl="revTx">
          <dgm:varLst>
            <dgm:bulletEnabled val="1"/>
          </dgm:varLst>
          <dgm:choose name="casesForTxtDirLogic">
            <dgm:if name="Name77" axis="self" ptType="node" func="posOdd" op="equ" val="1">
              <dgm:alg type="tx">
                <dgm:param type="txAnchorVert" val="b"/>
                <dgm:param type="txAnchorHorz" val="ctr"/>
                <dgm:param type="parTxRTLAlign" val="ctr"/>
                <dgm:param type="parTxRTLAlign" val="ctr"/>
              </dgm:alg>
            </dgm:if>
            <dgm:else name="Name88">
              <dgm:alg type="tx">
                <dgm:param type="txAnchorVert" val="t"/>
                <dgm:param type="txAnchorHorz" val="ctr"/>
                <dgm:param type="parTxRTLAlign" val="ctr"/>
                <dgm:param type="parTxRTLAlign" val="ctr"/>
              </dgm:alg>
            </dgm:else>
          </dgm:choose>
          <dgm:shape xmlns:r="http://schemas.openxmlformats.org/officeDocument/2006/relationships" type="rect" r:blip="">
            <dgm:adjLst/>
          </dgm:shape>
          <dgm:presOf axis="ch" ptType="node"/>
          <dgm:constrLst>
            <dgm:constr type="lMarg" refType="w" fact="0.05"/>
            <dgm:constr type="rMarg" refType="w" fact="0.05"/>
            <dgm:constr type="tMarg" refType="h" fact="0.05"/>
            <dgm:constr type="bMarg" refType="h" fact="0.05"/>
          </dgm:constrLst>
          <dgm:ruleLst>
            <dgm:rule type="primFontSz" val="11" fact="NaN" max="NaN"/>
          </dgm:ruleLst>
        </dgm:layoutNode>
        <dgm:layoutNode name="ConnectLine" styleLbl="callout">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6E7890-A031-341F-2A83-9777CA2D0546}"/>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5BD90E3-5D96-2079-5546-BE1189C2D8F2}"/>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3CF3C6C9-E2A3-4283-9871-099EACD62F5F}" type="datetimeFigureOut">
              <a:rPr lang="en-US" smtClean="0"/>
              <a:t>7/10/2023</a:t>
            </a:fld>
            <a:endParaRPr lang="en-US"/>
          </a:p>
        </p:txBody>
      </p:sp>
      <p:sp>
        <p:nvSpPr>
          <p:cNvPr id="4" name="Footer Placeholder 3">
            <a:extLst>
              <a:ext uri="{FF2B5EF4-FFF2-40B4-BE49-F238E27FC236}">
                <a16:creationId xmlns:a16="http://schemas.microsoft.com/office/drawing/2014/main" id="{5D2B20AF-7403-835C-D891-F3D4426CFC12}"/>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A8CC4CA-06D2-35F3-26FB-9226F25F7C02}"/>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122DAB4E-EBFC-4B64-93CC-3323709DFCFC}" type="slidenum">
              <a:rPr lang="en-US" smtClean="0"/>
              <a:t>‹#›</a:t>
            </a:fld>
            <a:endParaRPr lang="en-US"/>
          </a:p>
        </p:txBody>
      </p:sp>
    </p:spTree>
    <p:extLst>
      <p:ext uri="{BB962C8B-B14F-4D97-AF65-F5344CB8AC3E}">
        <p14:creationId xmlns:p14="http://schemas.microsoft.com/office/powerpoint/2010/main" val="9667831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2251CB3-929A-46AA-91E0-510E89CC6168}" type="datetimeFigureOut">
              <a:rPr lang="en-US" smtClean="0"/>
              <a:t>7/10/2023</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3E4E2FE4-6336-4905-8984-1BD411899960}" type="slidenum">
              <a:rPr lang="en-US" smtClean="0"/>
              <a:t>‹#›</a:t>
            </a:fld>
            <a:endParaRPr lang="en-US" dirty="0"/>
          </a:p>
        </p:txBody>
      </p:sp>
    </p:spTree>
    <p:extLst>
      <p:ext uri="{BB962C8B-B14F-4D97-AF65-F5344CB8AC3E}">
        <p14:creationId xmlns:p14="http://schemas.microsoft.com/office/powerpoint/2010/main" val="158931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1</a:t>
            </a:fld>
            <a:endParaRPr lang="en-US" dirty="0"/>
          </a:p>
        </p:txBody>
      </p:sp>
    </p:spTree>
    <p:extLst>
      <p:ext uri="{BB962C8B-B14F-4D97-AF65-F5344CB8AC3E}">
        <p14:creationId xmlns:p14="http://schemas.microsoft.com/office/powerpoint/2010/main" val="719308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11</a:t>
            </a:fld>
            <a:endParaRPr lang="en-US" dirty="0"/>
          </a:p>
        </p:txBody>
      </p:sp>
    </p:spTree>
    <p:extLst>
      <p:ext uri="{BB962C8B-B14F-4D97-AF65-F5344CB8AC3E}">
        <p14:creationId xmlns:p14="http://schemas.microsoft.com/office/powerpoint/2010/main" val="24156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13</a:t>
            </a:fld>
            <a:endParaRPr lang="en-US" dirty="0"/>
          </a:p>
        </p:txBody>
      </p:sp>
    </p:spTree>
    <p:extLst>
      <p:ext uri="{BB962C8B-B14F-4D97-AF65-F5344CB8AC3E}">
        <p14:creationId xmlns:p14="http://schemas.microsoft.com/office/powerpoint/2010/main" val="877449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14</a:t>
            </a:fld>
            <a:endParaRPr lang="en-US" dirty="0"/>
          </a:p>
        </p:txBody>
      </p:sp>
    </p:spTree>
    <p:extLst>
      <p:ext uri="{BB962C8B-B14F-4D97-AF65-F5344CB8AC3E}">
        <p14:creationId xmlns:p14="http://schemas.microsoft.com/office/powerpoint/2010/main" val="360484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16</a:t>
            </a:fld>
            <a:endParaRPr lang="en-US" dirty="0"/>
          </a:p>
        </p:txBody>
      </p:sp>
    </p:spTree>
    <p:extLst>
      <p:ext uri="{BB962C8B-B14F-4D97-AF65-F5344CB8AC3E}">
        <p14:creationId xmlns:p14="http://schemas.microsoft.com/office/powerpoint/2010/main" val="3305373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0BCAE207-564E-47A1-98A5-5E5AE2BB6979}" type="slidenum">
              <a:rPr lang="en-US" smtClean="0"/>
              <a:t>17</a:t>
            </a:fld>
            <a:endParaRPr lang="en-US" dirty="0"/>
          </a:p>
        </p:txBody>
      </p:sp>
    </p:spTree>
    <p:extLst>
      <p:ext uri="{BB962C8B-B14F-4D97-AF65-F5344CB8AC3E}">
        <p14:creationId xmlns:p14="http://schemas.microsoft.com/office/powerpoint/2010/main" val="2372257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1C694-FCB4-4B09-A0E2-0EA21922B48C}" type="slidenum">
              <a:rPr lang="en-US" smtClean="0"/>
              <a:t>22</a:t>
            </a:fld>
            <a:endParaRPr lang="en-US" dirty="0"/>
          </a:p>
        </p:txBody>
      </p:sp>
    </p:spTree>
    <p:extLst>
      <p:ext uri="{BB962C8B-B14F-4D97-AF65-F5344CB8AC3E}">
        <p14:creationId xmlns:p14="http://schemas.microsoft.com/office/powerpoint/2010/main" val="91317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1C694-FCB4-4B09-A0E2-0EA21922B48C}" type="slidenum">
              <a:rPr lang="en-US" smtClean="0"/>
              <a:t>23</a:t>
            </a:fld>
            <a:endParaRPr lang="en-US" dirty="0"/>
          </a:p>
        </p:txBody>
      </p:sp>
    </p:spTree>
    <p:extLst>
      <p:ext uri="{BB962C8B-B14F-4D97-AF65-F5344CB8AC3E}">
        <p14:creationId xmlns:p14="http://schemas.microsoft.com/office/powerpoint/2010/main" val="1740862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24</a:t>
            </a:fld>
            <a:endParaRPr lang="en-US" dirty="0"/>
          </a:p>
        </p:txBody>
      </p:sp>
    </p:spTree>
    <p:extLst>
      <p:ext uri="{BB962C8B-B14F-4D97-AF65-F5344CB8AC3E}">
        <p14:creationId xmlns:p14="http://schemas.microsoft.com/office/powerpoint/2010/main" val="3042738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25</a:t>
            </a:fld>
            <a:endParaRPr lang="en-US" dirty="0"/>
          </a:p>
        </p:txBody>
      </p:sp>
    </p:spTree>
    <p:extLst>
      <p:ext uri="{BB962C8B-B14F-4D97-AF65-F5344CB8AC3E}">
        <p14:creationId xmlns:p14="http://schemas.microsoft.com/office/powerpoint/2010/main" val="276085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26</a:t>
            </a:fld>
            <a:endParaRPr lang="en-US" dirty="0"/>
          </a:p>
        </p:txBody>
      </p:sp>
    </p:spTree>
    <p:extLst>
      <p:ext uri="{BB962C8B-B14F-4D97-AF65-F5344CB8AC3E}">
        <p14:creationId xmlns:p14="http://schemas.microsoft.com/office/powerpoint/2010/main" val="3254843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0BCAE207-564E-47A1-98A5-5E5AE2BB6979}" type="slidenum">
              <a:rPr lang="en-US" smtClean="0"/>
              <a:t>2</a:t>
            </a:fld>
            <a:endParaRPr lang="en-US" dirty="0"/>
          </a:p>
        </p:txBody>
      </p:sp>
    </p:spTree>
    <p:extLst>
      <p:ext uri="{BB962C8B-B14F-4D97-AF65-F5344CB8AC3E}">
        <p14:creationId xmlns:p14="http://schemas.microsoft.com/office/powerpoint/2010/main" val="259841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30</a:t>
            </a:fld>
            <a:endParaRPr lang="en-US" dirty="0"/>
          </a:p>
        </p:txBody>
      </p:sp>
    </p:spTree>
    <p:extLst>
      <p:ext uri="{BB962C8B-B14F-4D97-AF65-F5344CB8AC3E}">
        <p14:creationId xmlns:p14="http://schemas.microsoft.com/office/powerpoint/2010/main" val="2558854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31</a:t>
            </a:fld>
            <a:endParaRPr lang="en-US" dirty="0"/>
          </a:p>
        </p:txBody>
      </p:sp>
    </p:spTree>
    <p:extLst>
      <p:ext uri="{BB962C8B-B14F-4D97-AF65-F5344CB8AC3E}">
        <p14:creationId xmlns:p14="http://schemas.microsoft.com/office/powerpoint/2010/main" val="1171123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A4659E-A7B0-4A2F-BECA-8203412B3401}" type="slidenum">
              <a:rPr lang="en-US" smtClean="0"/>
              <a:t>32</a:t>
            </a:fld>
            <a:endParaRPr lang="en-US" dirty="0"/>
          </a:p>
        </p:txBody>
      </p:sp>
    </p:spTree>
    <p:extLst>
      <p:ext uri="{BB962C8B-B14F-4D97-AF65-F5344CB8AC3E}">
        <p14:creationId xmlns:p14="http://schemas.microsoft.com/office/powerpoint/2010/main" val="2918394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0BCAE207-564E-47A1-98A5-5E5AE2BB6979}" type="slidenum">
              <a:rPr lang="en-US" smtClean="0"/>
              <a:t>39</a:t>
            </a:fld>
            <a:endParaRPr lang="en-US" dirty="0"/>
          </a:p>
        </p:txBody>
      </p:sp>
    </p:spTree>
    <p:extLst>
      <p:ext uri="{BB962C8B-B14F-4D97-AF65-F5344CB8AC3E}">
        <p14:creationId xmlns:p14="http://schemas.microsoft.com/office/powerpoint/2010/main" val="3447041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AF6B84-22F7-4900-A10E-54CE716102EC}" type="slidenum">
              <a:rPr lang="en-US" smtClean="0"/>
              <a:t>3</a:t>
            </a:fld>
            <a:endParaRPr lang="en-US" dirty="0"/>
          </a:p>
        </p:txBody>
      </p:sp>
    </p:spTree>
    <p:extLst>
      <p:ext uri="{BB962C8B-B14F-4D97-AF65-F5344CB8AC3E}">
        <p14:creationId xmlns:p14="http://schemas.microsoft.com/office/powerpoint/2010/main" val="355092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0BCAE207-564E-47A1-98A5-5E5AE2BB6979}" type="slidenum">
              <a:rPr lang="en-US" smtClean="0"/>
              <a:t>4</a:t>
            </a:fld>
            <a:endParaRPr lang="en-US" dirty="0"/>
          </a:p>
        </p:txBody>
      </p:sp>
    </p:spTree>
    <p:extLst>
      <p:ext uri="{BB962C8B-B14F-4D97-AF65-F5344CB8AC3E}">
        <p14:creationId xmlns:p14="http://schemas.microsoft.com/office/powerpoint/2010/main" val="174610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5</a:t>
            </a:fld>
            <a:endParaRPr lang="en-US" dirty="0"/>
          </a:p>
        </p:txBody>
      </p:sp>
    </p:spTree>
    <p:extLst>
      <p:ext uri="{BB962C8B-B14F-4D97-AF65-F5344CB8AC3E}">
        <p14:creationId xmlns:p14="http://schemas.microsoft.com/office/powerpoint/2010/main" val="1854650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7</a:t>
            </a:fld>
            <a:endParaRPr lang="en-US" dirty="0"/>
          </a:p>
        </p:txBody>
      </p:sp>
    </p:spTree>
    <p:extLst>
      <p:ext uri="{BB962C8B-B14F-4D97-AF65-F5344CB8AC3E}">
        <p14:creationId xmlns:p14="http://schemas.microsoft.com/office/powerpoint/2010/main" val="2670701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8</a:t>
            </a:fld>
            <a:endParaRPr lang="en-US" dirty="0"/>
          </a:p>
        </p:txBody>
      </p:sp>
    </p:spTree>
    <p:extLst>
      <p:ext uri="{BB962C8B-B14F-4D97-AF65-F5344CB8AC3E}">
        <p14:creationId xmlns:p14="http://schemas.microsoft.com/office/powerpoint/2010/main" val="126795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4E2FE4-6336-4905-8984-1BD411899960}" type="slidenum">
              <a:rPr lang="en-US" smtClean="0"/>
              <a:t>9</a:t>
            </a:fld>
            <a:endParaRPr lang="en-US" dirty="0"/>
          </a:p>
        </p:txBody>
      </p:sp>
    </p:spTree>
    <p:extLst>
      <p:ext uri="{BB962C8B-B14F-4D97-AF65-F5344CB8AC3E}">
        <p14:creationId xmlns:p14="http://schemas.microsoft.com/office/powerpoint/2010/main" val="142434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11C694-FCB4-4B09-A0E2-0EA21922B48C}" type="slidenum">
              <a:rPr lang="en-US" smtClean="0"/>
              <a:t>10</a:t>
            </a:fld>
            <a:endParaRPr lang="en-US" dirty="0"/>
          </a:p>
        </p:txBody>
      </p:sp>
    </p:spTree>
    <p:extLst>
      <p:ext uri="{BB962C8B-B14F-4D97-AF65-F5344CB8AC3E}">
        <p14:creationId xmlns:p14="http://schemas.microsoft.com/office/powerpoint/2010/main" val="4103377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0522942"/>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6605393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1105871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3852260"/>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098878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0779794"/>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656966"/>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3094696"/>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1773468"/>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alpha val="5000"/>
          </a:schemeClr>
        </a:solidFill>
        <a:effectLst/>
      </p:bgPr>
    </p:bg>
    <p:spTree>
      <p:nvGrpSpPr>
        <p:cNvPr id="1" name=""/>
        <p:cNvGrpSpPr/>
        <p:nvPr/>
      </p:nvGrpSpPr>
      <p:grpSpPr>
        <a:xfrm>
          <a:off x="0" y="0"/>
          <a:ext cx="0" cy="0"/>
          <a:chOff x="0" y="0"/>
          <a:chExt cx="0" cy="0"/>
        </a:xfrm>
      </p:grpSpPr>
      <p:sp>
        <p:nvSpPr>
          <p:cNvPr id="29" name="Title 6">
            <a:extLst>
              <a:ext uri="{FF2B5EF4-FFF2-40B4-BE49-F238E27FC236}">
                <a16:creationId xmlns:a16="http://schemas.microsoft.com/office/drawing/2014/main" id="{E77FA134-921C-43EE-92E3-539725117D51}"/>
              </a:ext>
            </a:extLst>
          </p:cNvPr>
          <p:cNvSpPr>
            <a:spLocks noGrp="1"/>
          </p:cNvSpPr>
          <p:nvPr>
            <p:ph type="ctrTitle"/>
          </p:nvPr>
        </p:nvSpPr>
        <p:spPr>
          <a:xfrm>
            <a:off x="736052" y="4831105"/>
            <a:ext cx="6265486" cy="1075278"/>
          </a:xfrm>
          <a:prstGeom prst="rect">
            <a:avLst/>
          </a:prstGeom>
        </p:spPr>
        <p:txBody>
          <a:bodyPr anchor="t">
            <a:normAutofit/>
          </a:bodyPr>
          <a:lstStyle/>
          <a:p>
            <a:pPr algn="l"/>
            <a:r>
              <a:rPr lang="en-US" sz="4000"/>
              <a:t>Click to edit Master title style</a:t>
            </a:r>
            <a:endParaRPr lang="en-US" sz="4000" dirty="0"/>
          </a:p>
        </p:txBody>
      </p:sp>
      <p:sp>
        <p:nvSpPr>
          <p:cNvPr id="30" name="Subtitle 7">
            <a:extLst>
              <a:ext uri="{FF2B5EF4-FFF2-40B4-BE49-F238E27FC236}">
                <a16:creationId xmlns:a16="http://schemas.microsoft.com/office/drawing/2014/main" id="{17AE8BF6-9AD3-4A75-840F-4781599DF77C}"/>
              </a:ext>
            </a:extLst>
          </p:cNvPr>
          <p:cNvSpPr>
            <a:spLocks noGrp="1"/>
          </p:cNvSpPr>
          <p:nvPr>
            <p:ph type="subTitle" idx="1"/>
          </p:nvPr>
        </p:nvSpPr>
        <p:spPr>
          <a:xfrm>
            <a:off x="7682022" y="4837855"/>
            <a:ext cx="2771933" cy="986000"/>
          </a:xfrm>
          <a:prstGeom prst="rect">
            <a:avLst/>
          </a:prstGeom>
        </p:spPr>
        <p:txBody>
          <a:bodyPr anchor="t">
            <a:normAutofit/>
          </a:bodyPr>
          <a:lstStyle>
            <a:lvl1pPr marL="0" indent="0">
              <a:buNone/>
              <a:defRPr/>
            </a:lvl1pPr>
          </a:lstStyle>
          <a:p>
            <a:pPr algn="l"/>
            <a:r>
              <a:rPr lang="en-US" sz="1800"/>
              <a:t>Click to edit Master subtitle style</a:t>
            </a:r>
            <a:endParaRPr lang="en-US" sz="1800" dirty="0"/>
          </a:p>
        </p:txBody>
      </p:sp>
      <p:sp>
        <p:nvSpPr>
          <p:cNvPr id="24" name="Picture Placeholder 23">
            <a:extLst>
              <a:ext uri="{FF2B5EF4-FFF2-40B4-BE49-F238E27FC236}">
                <a16:creationId xmlns:a16="http://schemas.microsoft.com/office/drawing/2014/main" id="{933070A8-8189-4083-9ED0-E15F99262804}"/>
              </a:ext>
            </a:extLst>
          </p:cNvPr>
          <p:cNvSpPr>
            <a:spLocks noGrp="1"/>
          </p:cNvSpPr>
          <p:nvPr>
            <p:ph type="pic" sz="quarter" idx="13" hasCustomPrompt="1"/>
          </p:nvPr>
        </p:nvSpPr>
        <p:spPr>
          <a:xfrm>
            <a:off x="379094" y="344805"/>
            <a:ext cx="10369604" cy="4154274"/>
          </a:xfrm>
          <a:custGeom>
            <a:avLst/>
            <a:gdLst>
              <a:gd name="connsiteX0" fmla="*/ 0 w 10351056"/>
              <a:gd name="connsiteY0" fmla="*/ 0 h 4167962"/>
              <a:gd name="connsiteX1" fmla="*/ 10351056 w 10351056"/>
              <a:gd name="connsiteY1" fmla="*/ 0 h 4167962"/>
              <a:gd name="connsiteX2" fmla="*/ 10351056 w 10351056"/>
              <a:gd name="connsiteY2" fmla="*/ 4167962 h 4167962"/>
              <a:gd name="connsiteX3" fmla="*/ 0 w 10351056"/>
              <a:gd name="connsiteY3" fmla="*/ 4167962 h 4167962"/>
            </a:gdLst>
            <a:ahLst/>
            <a:cxnLst>
              <a:cxn ang="0">
                <a:pos x="connsiteX0" y="connsiteY0"/>
              </a:cxn>
              <a:cxn ang="0">
                <a:pos x="connsiteX1" y="connsiteY1"/>
              </a:cxn>
              <a:cxn ang="0">
                <a:pos x="connsiteX2" y="connsiteY2"/>
              </a:cxn>
              <a:cxn ang="0">
                <a:pos x="connsiteX3" y="connsiteY3"/>
              </a:cxn>
            </a:cxnLst>
            <a:rect l="l" t="t" r="r" b="b"/>
            <a:pathLst>
              <a:path w="10351056" h="4167962">
                <a:moveTo>
                  <a:pt x="0" y="0"/>
                </a:moveTo>
                <a:lnTo>
                  <a:pt x="10351056" y="0"/>
                </a:lnTo>
                <a:lnTo>
                  <a:pt x="10351056" y="4167962"/>
                </a:lnTo>
                <a:lnTo>
                  <a:pt x="0" y="4167962"/>
                </a:lnTo>
                <a:close/>
              </a:path>
            </a:pathLst>
          </a:custGeom>
          <a:ln w="12700">
            <a:noFill/>
          </a:ln>
        </p:spPr>
        <p:txBody>
          <a:bodyPr wrap="square">
            <a:noAutofit/>
          </a:bodyPr>
          <a:lstStyle>
            <a:lvl1pPr marL="0" indent="0" algn="ctr">
              <a:buNone/>
              <a:defRPr/>
            </a:lvl1pPr>
          </a:lstStyle>
          <a:p>
            <a:r>
              <a:rPr lang="en-US" dirty="0"/>
              <a:t>Insert photo here</a:t>
            </a:r>
          </a:p>
        </p:txBody>
      </p:sp>
      <p:cxnSp>
        <p:nvCxnSpPr>
          <p:cNvPr id="12" name="Straight Connector 11">
            <a:extLst>
              <a:ext uri="{FF2B5EF4-FFF2-40B4-BE49-F238E27FC236}">
                <a16:creationId xmlns:a16="http://schemas.microsoft.com/office/drawing/2014/main" id="{40F51BDE-1EB3-41BB-B5A9-7DAD219A30D3}"/>
              </a:ext>
            </a:extLst>
          </p:cNvPr>
          <p:cNvCxnSpPr>
            <a:cxnSpLocks/>
          </p:cNvCxnSpPr>
          <p:nvPr userDrawn="1"/>
        </p:nvCxnSpPr>
        <p:spPr>
          <a:xfrm>
            <a:off x="7274510" y="4502925"/>
            <a:ext cx="0" cy="15516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F10827-3B8A-4BA2-B6EC-23D5DC894A6B}"/>
              </a:ext>
            </a:extLst>
          </p:cNvPr>
          <p:cNvCxnSpPr>
            <a:cxnSpLocks/>
          </p:cNvCxnSpPr>
          <p:nvPr userDrawn="1"/>
        </p:nvCxnSpPr>
        <p:spPr>
          <a:xfrm>
            <a:off x="367744" y="6047437"/>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2E242F-C9A2-41FB-A4D0-2E91F1957FEE}"/>
              </a:ext>
            </a:extLst>
          </p:cNvPr>
          <p:cNvCxnSpPr>
            <a:cxnSpLocks/>
          </p:cNvCxnSpPr>
          <p:nvPr userDrawn="1"/>
        </p:nvCxnSpPr>
        <p:spPr>
          <a:xfrm>
            <a:off x="10756631"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19351D2-E3C1-4B5E-92DD-953B72A1A5DD}"/>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47DAEB32-E6EB-45FD-95D9-4FD7A15AFA45}"/>
              </a:ext>
            </a:extLst>
          </p:cNvPr>
          <p:cNvCxnSpPr>
            <a:cxnSpLocks/>
          </p:cNvCxnSpPr>
          <p:nvPr userDrawn="1"/>
        </p:nvCxnSpPr>
        <p:spPr>
          <a:xfrm>
            <a:off x="367744" y="4506699"/>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895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1">
            <a:alpha val="5000"/>
          </a:schemeClr>
        </a:solidFill>
        <a:effectLst/>
      </p:bgPr>
    </p:bg>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6E0922C-727E-41DE-A291-8B2532C0B4C5}"/>
              </a:ext>
            </a:extLst>
          </p:cNvPr>
          <p:cNvSpPr>
            <a:spLocks noGrp="1"/>
          </p:cNvSpPr>
          <p:nvPr>
            <p:ph type="title"/>
          </p:nvPr>
        </p:nvSpPr>
        <p:spPr>
          <a:xfrm>
            <a:off x="838199" y="545914"/>
            <a:ext cx="9527275" cy="1241944"/>
          </a:xfrm>
          <a:prstGeom prst="rect">
            <a:avLst/>
          </a:prstGeom>
        </p:spPr>
        <p:txBody>
          <a:bodyPr anchor="ctr">
            <a:normAutofit/>
          </a:bodyPr>
          <a:lstStyle/>
          <a:p>
            <a:r>
              <a:rPr lang="en-US"/>
              <a:t>Click to edit Master title style</a:t>
            </a:r>
            <a:endParaRPr lang="en-US" dirty="0"/>
          </a:p>
        </p:txBody>
      </p:sp>
      <p:sp>
        <p:nvSpPr>
          <p:cNvPr id="12" name="Content Placeholder 7">
            <a:extLst>
              <a:ext uri="{FF2B5EF4-FFF2-40B4-BE49-F238E27FC236}">
                <a16:creationId xmlns:a16="http://schemas.microsoft.com/office/drawing/2014/main" id="{0BA21BC3-D7D6-4CE3-80EE-27EBA4E5D074}"/>
              </a:ext>
            </a:extLst>
          </p:cNvPr>
          <p:cNvSpPr>
            <a:spLocks noGrp="1"/>
          </p:cNvSpPr>
          <p:nvPr>
            <p:ph idx="1"/>
          </p:nvPr>
        </p:nvSpPr>
        <p:spPr>
          <a:xfrm>
            <a:off x="838200" y="2400300"/>
            <a:ext cx="6025116" cy="3352226"/>
          </a:xfrm>
          <a:prstGeom prst="rect">
            <a:avLst/>
          </a:prstGeom>
        </p:spPr>
        <p:txBody>
          <a:bodyPr>
            <a:normAutofit/>
          </a:bodyPr>
          <a:lstStyle>
            <a:lvl1pPr marL="0" indent="0">
              <a:lnSpc>
                <a:spcPct val="100000"/>
              </a:lnSpc>
              <a:buNone/>
              <a:defRPr sz="2000"/>
            </a:lvl1pPr>
          </a:lstStyle>
          <a:p>
            <a:pPr lvl="0"/>
            <a:r>
              <a:rPr lang="en-US"/>
              <a:t>Click to edit Master text styles</a:t>
            </a:r>
          </a:p>
        </p:txBody>
      </p:sp>
      <p:sp>
        <p:nvSpPr>
          <p:cNvPr id="15" name="Date Placeholder 3">
            <a:extLst>
              <a:ext uri="{FF2B5EF4-FFF2-40B4-BE49-F238E27FC236}">
                <a16:creationId xmlns:a16="http://schemas.microsoft.com/office/drawing/2014/main" id="{FC5708CD-5501-430E-B7D6-9831917BAA44}"/>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A89E3341-1391-41FF-BD42-CF2EC021E50F}" type="datetime1">
              <a:rPr lang="en-US" smtClean="0"/>
              <a:t>7/10/2023</a:t>
            </a:fld>
            <a:endParaRPr lang="en-US" dirty="0"/>
          </a:p>
        </p:txBody>
      </p:sp>
      <p:cxnSp>
        <p:nvCxnSpPr>
          <p:cNvPr id="16" name="Straight Connector 15">
            <a:extLst>
              <a:ext uri="{FF2B5EF4-FFF2-40B4-BE49-F238E27FC236}">
                <a16:creationId xmlns:a16="http://schemas.microsoft.com/office/drawing/2014/main" id="{389B3BC8-B948-466C-AF97-12DC1F49F4C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D76934F-0BCD-42BE-8D13-007AA387F75E}"/>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CC4F7C6-EA76-4465-96E2-8136E709C879}"/>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BC92E4-5631-44E1-BB52-402CFAEC8C4C}"/>
              </a:ext>
            </a:extLst>
          </p:cNvPr>
          <p:cNvCxnSpPr>
            <a:cxnSpLocks/>
          </p:cNvCxnSpPr>
          <p:nvPr userDrawn="1"/>
        </p:nvCxnSpPr>
        <p:spPr>
          <a:xfrm>
            <a:off x="367744" y="1914832"/>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Picture Placeholder 21">
            <a:extLst>
              <a:ext uri="{FF2B5EF4-FFF2-40B4-BE49-F238E27FC236}">
                <a16:creationId xmlns:a16="http://schemas.microsoft.com/office/drawing/2014/main" id="{CF136D33-904D-4627-9996-906BEF93C958}"/>
              </a:ext>
            </a:extLst>
          </p:cNvPr>
          <p:cNvSpPr>
            <a:spLocks noGrp="1"/>
          </p:cNvSpPr>
          <p:nvPr>
            <p:ph type="pic" sz="quarter" idx="13" hasCustomPrompt="1"/>
          </p:nvPr>
        </p:nvSpPr>
        <p:spPr>
          <a:xfrm>
            <a:off x="7269480" y="1928306"/>
            <a:ext cx="3465576" cy="4105656"/>
          </a:xfrm>
          <a:prstGeom prst="rect">
            <a:avLst/>
          </a:prstGeom>
          <a:ln w="12700">
            <a:noFill/>
          </a:ln>
        </p:spPr>
        <p:txBody>
          <a:bodyPr/>
          <a:lstStyle>
            <a:lvl1pPr marL="0" indent="0" algn="ctr">
              <a:buNone/>
              <a:defRPr sz="2000"/>
            </a:lvl1pPr>
          </a:lstStyle>
          <a:p>
            <a:r>
              <a:rPr lang="en-US" dirty="0"/>
              <a:t>Insert photo here</a:t>
            </a:r>
          </a:p>
        </p:txBody>
      </p:sp>
      <p:sp>
        <p:nvSpPr>
          <p:cNvPr id="26" name="Footer Placeholder 4">
            <a:extLst>
              <a:ext uri="{FF2B5EF4-FFF2-40B4-BE49-F238E27FC236}">
                <a16:creationId xmlns:a16="http://schemas.microsoft.com/office/drawing/2014/main" id="{D43D922A-C0B9-48C6-809E-CBA3A3EBD20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27" name="Slide Number Placeholder 5">
            <a:extLst>
              <a:ext uri="{FF2B5EF4-FFF2-40B4-BE49-F238E27FC236}">
                <a16:creationId xmlns:a16="http://schemas.microsoft.com/office/drawing/2014/main" id="{30226281-A676-4C1E-8049-52CC25829A3A}"/>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cxnSp>
        <p:nvCxnSpPr>
          <p:cNvPr id="14" name="Straight Connector 13">
            <a:extLst>
              <a:ext uri="{FF2B5EF4-FFF2-40B4-BE49-F238E27FC236}">
                <a16:creationId xmlns:a16="http://schemas.microsoft.com/office/drawing/2014/main" id="{7B71ED17-C1A9-46D5-910E-FDF38A930895}"/>
              </a:ext>
              <a:ext uri="{C183D7F6-B498-43B3-948B-1728B52AA6E4}">
                <adec:decorative xmlns:adec="http://schemas.microsoft.com/office/drawing/2017/decorative" val="1"/>
              </a:ext>
            </a:extLst>
          </p:cNvPr>
          <p:cNvCxnSpPr>
            <a:cxnSpLocks/>
          </p:cNvCxnSpPr>
          <p:nvPr userDrawn="1"/>
        </p:nvCxnSpPr>
        <p:spPr>
          <a:xfrm>
            <a:off x="7258332" y="1928306"/>
            <a:ext cx="0" cy="41191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78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4480307"/>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7BE1DF-0774-41C3-9C97-8D3AD93892AB}"/>
              </a:ext>
              <a:ext uri="{C183D7F6-B498-43B3-948B-1728B52AA6E4}">
                <adec:decorative xmlns:adec="http://schemas.microsoft.com/office/drawing/2017/decorative" val="1"/>
              </a:ext>
            </a:extLst>
          </p:cNvPr>
          <p:cNvSpPr/>
          <p:nvPr userDrawn="1"/>
        </p:nvSpPr>
        <p:spPr>
          <a:xfrm>
            <a:off x="4686300" y="0"/>
            <a:ext cx="75057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641EA2F-8E7F-4936-8937-E05DE1B6D36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BB0744-4032-429E-81B9-1EBE6AFCE458}"/>
              </a:ext>
              <a:ext uri="{C183D7F6-B498-43B3-948B-1728B52AA6E4}">
                <adec:decorative xmlns:adec="http://schemas.microsoft.com/office/drawing/2017/decorative" val="1"/>
              </a:ext>
            </a:extLst>
          </p:cNvPr>
          <p:cNvSpPr/>
          <p:nvPr userDrawn="1"/>
        </p:nvSpPr>
        <p:spPr>
          <a:xfrm>
            <a:off x="5050092" y="334928"/>
            <a:ext cx="6774164"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F04C1EC-8E4D-4E9F-841F-FF2380B7CDAD}"/>
              </a:ext>
            </a:extLst>
          </p:cNvPr>
          <p:cNvSpPr>
            <a:spLocks noGrp="1"/>
          </p:cNvSpPr>
          <p:nvPr>
            <p:ph type="title"/>
          </p:nvPr>
        </p:nvSpPr>
        <p:spPr>
          <a:xfrm>
            <a:off x="5446143" y="633510"/>
            <a:ext cx="4951823" cy="1500079"/>
          </a:xfrm>
          <a:prstGeom prst="rect">
            <a:avLst/>
          </a:prstGeom>
        </p:spPr>
        <p:txBody>
          <a:bodyPr anchor="ct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B402D4F4-E402-4EA2-8CDA-405B9833BC4D}"/>
              </a:ext>
              <a:ext uri="{C183D7F6-B498-43B3-948B-1728B52AA6E4}">
                <adec:decorative xmlns:adec="http://schemas.microsoft.com/office/drawing/2017/decorative" val="1"/>
              </a:ext>
            </a:extLst>
          </p:cNvPr>
          <p:cNvCxnSpPr>
            <a:cxnSpLocks/>
          </p:cNvCxnSpPr>
          <p:nvPr userDrawn="1"/>
        </p:nvCxnSpPr>
        <p:spPr>
          <a:xfrm>
            <a:off x="5050092" y="2400300"/>
            <a:ext cx="569561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74903B-A74C-4D16-86A8-D85D219A7812}"/>
              </a:ext>
              <a:ext uri="{C183D7F6-B498-43B3-948B-1728B52AA6E4}">
                <adec:decorative xmlns:adec="http://schemas.microsoft.com/office/drawing/2017/decorative" val="1"/>
              </a:ext>
            </a:extLst>
          </p:cNvPr>
          <p:cNvCxnSpPr>
            <a:cxnSpLocks/>
          </p:cNvCxnSpPr>
          <p:nvPr userDrawn="1"/>
        </p:nvCxnSpPr>
        <p:spPr>
          <a:xfrm>
            <a:off x="5050092" y="6047437"/>
            <a:ext cx="56986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Picture Placeholder 20">
            <a:extLst>
              <a:ext uri="{FF2B5EF4-FFF2-40B4-BE49-F238E27FC236}">
                <a16:creationId xmlns:a16="http://schemas.microsoft.com/office/drawing/2014/main" id="{7D764FFE-180D-413D-90DD-38B2D8085AE2}"/>
              </a:ext>
            </a:extLst>
          </p:cNvPr>
          <p:cNvSpPr>
            <a:spLocks noGrp="1"/>
          </p:cNvSpPr>
          <p:nvPr>
            <p:ph type="pic" sz="quarter" idx="13" hasCustomPrompt="1"/>
          </p:nvPr>
        </p:nvSpPr>
        <p:spPr>
          <a:xfrm>
            <a:off x="539750" y="400050"/>
            <a:ext cx="3606800" cy="2860675"/>
          </a:xfrm>
          <a:prstGeom prst="rect">
            <a:avLst/>
          </a:prstGeom>
        </p:spPr>
        <p:txBody>
          <a:bodyPr/>
          <a:lstStyle>
            <a:lvl1pPr marL="0" indent="0" algn="ctr">
              <a:buNone/>
              <a:defRPr sz="2000"/>
            </a:lvl1pPr>
          </a:lstStyle>
          <a:p>
            <a:r>
              <a:rPr lang="en-US" dirty="0"/>
              <a:t>Insert photo here</a:t>
            </a:r>
          </a:p>
        </p:txBody>
      </p:sp>
      <p:sp>
        <p:nvSpPr>
          <p:cNvPr id="24" name="Picture Placeholder 20">
            <a:extLst>
              <a:ext uri="{FF2B5EF4-FFF2-40B4-BE49-F238E27FC236}">
                <a16:creationId xmlns:a16="http://schemas.microsoft.com/office/drawing/2014/main" id="{BF014A06-7AE6-44FE-91E3-FEB7684D9BC5}"/>
              </a:ext>
            </a:extLst>
          </p:cNvPr>
          <p:cNvSpPr>
            <a:spLocks noGrp="1"/>
          </p:cNvSpPr>
          <p:nvPr>
            <p:ph type="pic" sz="quarter" idx="14" hasCustomPrompt="1"/>
          </p:nvPr>
        </p:nvSpPr>
        <p:spPr>
          <a:xfrm>
            <a:off x="539750" y="3565525"/>
            <a:ext cx="3606800" cy="2860675"/>
          </a:xfrm>
          <a:prstGeom prst="rect">
            <a:avLst/>
          </a:prstGeom>
        </p:spPr>
        <p:txBody>
          <a:bodyPr/>
          <a:lstStyle>
            <a:lvl1pPr marL="0" indent="0" algn="ctr">
              <a:buNone/>
              <a:defRPr sz="2000"/>
            </a:lvl1pPr>
          </a:lstStyle>
          <a:p>
            <a:r>
              <a:rPr lang="en-US" dirty="0"/>
              <a:t>Insert photo here</a:t>
            </a:r>
          </a:p>
        </p:txBody>
      </p:sp>
      <p:sp>
        <p:nvSpPr>
          <p:cNvPr id="15" name="Content Placeholder 2">
            <a:extLst>
              <a:ext uri="{FF2B5EF4-FFF2-40B4-BE49-F238E27FC236}">
                <a16:creationId xmlns:a16="http://schemas.microsoft.com/office/drawing/2014/main" id="{A083020B-D4FB-4832-A179-A12C19793D99}"/>
              </a:ext>
            </a:extLst>
          </p:cNvPr>
          <p:cNvSpPr>
            <a:spLocks noGrp="1"/>
          </p:cNvSpPr>
          <p:nvPr>
            <p:ph idx="1"/>
          </p:nvPr>
        </p:nvSpPr>
        <p:spPr>
          <a:xfrm>
            <a:off x="5446144" y="2794959"/>
            <a:ext cx="4856441" cy="2877746"/>
          </a:xfrm>
          <a:prstGeom prst="rect">
            <a:avLst/>
          </a:prstGeom>
        </p:spPr>
        <p:txBody>
          <a:bodyPr/>
          <a:lstStyle>
            <a:lvl1pPr marL="0" indent="0">
              <a:lnSpc>
                <a:spcPct val="100000"/>
              </a:lnSpc>
              <a:buNone/>
              <a:defRPr sz="2000"/>
            </a:lvl1pPr>
          </a:lstStyle>
          <a:p>
            <a:pPr lvl="0"/>
            <a:r>
              <a:rPr lang="en-US"/>
              <a:t>Click to edit Master text styles</a:t>
            </a:r>
          </a:p>
        </p:txBody>
      </p:sp>
      <p:sp>
        <p:nvSpPr>
          <p:cNvPr id="26" name="Footer Placeholder 4">
            <a:extLst>
              <a:ext uri="{FF2B5EF4-FFF2-40B4-BE49-F238E27FC236}">
                <a16:creationId xmlns:a16="http://schemas.microsoft.com/office/drawing/2014/main" id="{E4C44237-91BD-4719-B8CD-6872D6B5F83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18" name="Date Placeholder 3">
            <a:extLst>
              <a:ext uri="{FF2B5EF4-FFF2-40B4-BE49-F238E27FC236}">
                <a16:creationId xmlns:a16="http://schemas.microsoft.com/office/drawing/2014/main" id="{CFFD0E8B-3567-4411-BD34-4E23A53056F0}"/>
              </a:ext>
            </a:extLst>
          </p:cNvPr>
          <p:cNvSpPr>
            <a:spLocks noGrp="1"/>
          </p:cNvSpPr>
          <p:nvPr>
            <p:ph type="dt" sz="half" idx="10"/>
          </p:nvPr>
        </p:nvSpPr>
        <p:spPr>
          <a:xfrm>
            <a:off x="5286544" y="6140304"/>
            <a:ext cx="4837555" cy="287075"/>
          </a:xfrm>
          <a:prstGeom prst="rect">
            <a:avLst/>
          </a:prstGeom>
        </p:spPr>
        <p:txBody>
          <a:bodyPr/>
          <a:lstStyle>
            <a:lvl1pPr>
              <a:defRPr sz="1100" spc="300" baseline="0">
                <a:solidFill>
                  <a:schemeClr val="accent1"/>
                </a:solidFill>
              </a:defRPr>
            </a:lvl1pPr>
          </a:lstStyle>
          <a:p>
            <a:fld id="{D77EC3EE-C6AF-4188-8D5F-649A5453502F}" type="datetime1">
              <a:rPr lang="en-US" smtClean="0"/>
              <a:t>7/10/2023</a:t>
            </a:fld>
            <a:endParaRPr lang="en-US" dirty="0"/>
          </a:p>
        </p:txBody>
      </p:sp>
      <p:sp>
        <p:nvSpPr>
          <p:cNvPr id="27" name="Slide Number Placeholder 5">
            <a:extLst>
              <a:ext uri="{FF2B5EF4-FFF2-40B4-BE49-F238E27FC236}">
                <a16:creationId xmlns:a16="http://schemas.microsoft.com/office/drawing/2014/main" id="{13E6DE9C-E7EB-437D-B94C-9A0FCBB918D0}"/>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60391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ction Break">
    <p:bg>
      <p:bgPr>
        <a:solidFill>
          <a:schemeClr val="accent1">
            <a:alpha val="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2EDCA6-1225-4B6A-A472-B6CA4F087E9C}"/>
              </a:ext>
              <a:ext uri="{C183D7F6-B498-43B3-948B-1728B52AA6E4}">
                <adec:decorative xmlns:adec="http://schemas.microsoft.com/office/drawing/2017/decorative" val="1"/>
              </a:ext>
            </a:extLst>
          </p:cNvPr>
          <p:cNvSpPr/>
          <p:nvPr userDrawn="1"/>
        </p:nvSpPr>
        <p:spPr>
          <a:xfrm>
            <a:off x="6794205" y="334928"/>
            <a:ext cx="503004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6">
            <a:extLst>
              <a:ext uri="{FF2B5EF4-FFF2-40B4-BE49-F238E27FC236}">
                <a16:creationId xmlns:a16="http://schemas.microsoft.com/office/drawing/2014/main" id="{8DB24CC9-9982-48F5-AC84-8BC798647341}"/>
              </a:ext>
            </a:extLst>
          </p:cNvPr>
          <p:cNvSpPr>
            <a:spLocks noGrp="1"/>
          </p:cNvSpPr>
          <p:nvPr>
            <p:ph type="ctrTitle"/>
          </p:nvPr>
        </p:nvSpPr>
        <p:spPr>
          <a:xfrm>
            <a:off x="7104444" y="2402613"/>
            <a:ext cx="3282184" cy="3331867"/>
          </a:xfrm>
          <a:prstGeom prst="rect">
            <a:avLst/>
          </a:prstGeom>
        </p:spPr>
        <p:txBody>
          <a:bodyPr anchor="b">
            <a:normAutofit/>
          </a:bodyPr>
          <a:lstStyle/>
          <a:p>
            <a:pPr algn="l"/>
            <a:r>
              <a:rPr lang="en-US" sz="4000"/>
              <a:t>Click to edit Master title style</a:t>
            </a:r>
            <a:endParaRPr lang="en-US" sz="4000" dirty="0"/>
          </a:p>
        </p:txBody>
      </p:sp>
      <p:sp>
        <p:nvSpPr>
          <p:cNvPr id="14" name="Subtitle 7">
            <a:extLst>
              <a:ext uri="{FF2B5EF4-FFF2-40B4-BE49-F238E27FC236}">
                <a16:creationId xmlns:a16="http://schemas.microsoft.com/office/drawing/2014/main" id="{FC99F065-85FB-4119-8563-EBEBA19D89D8}"/>
              </a:ext>
            </a:extLst>
          </p:cNvPr>
          <p:cNvSpPr>
            <a:spLocks noGrp="1"/>
          </p:cNvSpPr>
          <p:nvPr>
            <p:ph type="subTitle" idx="1"/>
          </p:nvPr>
        </p:nvSpPr>
        <p:spPr>
          <a:xfrm>
            <a:off x="7104444" y="703687"/>
            <a:ext cx="3282183" cy="866380"/>
          </a:xfrm>
          <a:prstGeom prst="rect">
            <a:avLst/>
          </a:prstGeom>
        </p:spPr>
        <p:txBody>
          <a:bodyPr anchor="ctr">
            <a:normAutofit/>
          </a:bodyPr>
          <a:lstStyle>
            <a:lvl1pPr marL="0" indent="0">
              <a:lnSpc>
                <a:spcPct val="100000"/>
              </a:lnSpc>
              <a:buNone/>
              <a:defRPr/>
            </a:lvl1pPr>
          </a:lstStyle>
          <a:p>
            <a:pPr algn="l"/>
            <a:r>
              <a:rPr lang="en-US" sz="1800"/>
              <a:t>Click to edit Master subtitle style</a:t>
            </a:r>
            <a:endParaRPr lang="en-US" sz="1800" dirty="0"/>
          </a:p>
        </p:txBody>
      </p:sp>
      <p:sp>
        <p:nvSpPr>
          <p:cNvPr id="24" name="Picture Placeholder 22">
            <a:extLst>
              <a:ext uri="{FF2B5EF4-FFF2-40B4-BE49-F238E27FC236}">
                <a16:creationId xmlns:a16="http://schemas.microsoft.com/office/drawing/2014/main" id="{FF4E34A6-68BF-4D27-92C8-14198687EA10}"/>
              </a:ext>
            </a:extLst>
          </p:cNvPr>
          <p:cNvSpPr>
            <a:spLocks noGrp="1"/>
          </p:cNvSpPr>
          <p:nvPr>
            <p:ph type="pic" sz="quarter" idx="13" hasCustomPrompt="1"/>
          </p:nvPr>
        </p:nvSpPr>
        <p:spPr>
          <a:xfrm>
            <a:off x="0" y="0"/>
            <a:ext cx="6426200" cy="6858000"/>
          </a:xfrm>
          <a:prstGeom prst="rect">
            <a:avLst/>
          </a:prstGeom>
        </p:spPr>
        <p:txBody>
          <a:bodyPr/>
          <a:lstStyle>
            <a:lvl1pPr marL="0" indent="0" algn="ctr">
              <a:buNone/>
              <a:defRPr sz="2000"/>
            </a:lvl1pPr>
          </a:lstStyle>
          <a:p>
            <a:r>
              <a:rPr lang="en-US" dirty="0"/>
              <a:t>Insert photo here</a:t>
            </a:r>
          </a:p>
        </p:txBody>
      </p:sp>
      <p:cxnSp>
        <p:nvCxnSpPr>
          <p:cNvPr id="16" name="Straight Connector 15">
            <a:extLst>
              <a:ext uri="{FF2B5EF4-FFF2-40B4-BE49-F238E27FC236}">
                <a16:creationId xmlns:a16="http://schemas.microsoft.com/office/drawing/2014/main" id="{36E17047-5589-496A-9175-01C0DBED9CF4}"/>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D5E6EB-5885-4136-82DD-79A4C7BC7B75}"/>
              </a:ext>
              <a:ext uri="{C183D7F6-B498-43B3-948B-1728B52AA6E4}">
                <adec:decorative xmlns:adec="http://schemas.microsoft.com/office/drawing/2017/decorative" val="1"/>
              </a:ext>
            </a:extLst>
          </p:cNvPr>
          <p:cNvCxnSpPr>
            <a:cxnSpLocks/>
          </p:cNvCxnSpPr>
          <p:nvPr userDrawn="1"/>
        </p:nvCxnSpPr>
        <p:spPr>
          <a:xfrm>
            <a:off x="6794205" y="1905000"/>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FFDBF2-9C31-41E2-AFC9-6F582160E664}"/>
              </a:ext>
              <a:ext uri="{C183D7F6-B498-43B3-948B-1728B52AA6E4}">
                <adec:decorative xmlns:adec="http://schemas.microsoft.com/office/drawing/2017/decorative" val="1"/>
              </a:ext>
            </a:extLst>
          </p:cNvPr>
          <p:cNvCxnSpPr>
            <a:cxnSpLocks/>
          </p:cNvCxnSpPr>
          <p:nvPr userDrawn="1"/>
        </p:nvCxnSpPr>
        <p:spPr>
          <a:xfrm>
            <a:off x="6794205" y="6047437"/>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428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2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1E4486-AF4A-46B2-83B0-62A7667460B5}"/>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9" name="Rectangle 8">
              <a:extLst>
                <a:ext uri="{FF2B5EF4-FFF2-40B4-BE49-F238E27FC236}">
                  <a16:creationId xmlns:a16="http://schemas.microsoft.com/office/drawing/2014/main" id="{B30B7F1F-E36C-42A8-B580-77359A3E0215}"/>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AF7B0A2-F12F-43A8-A491-2988C24D6C4B}"/>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17A5F0-B72D-4B0B-818C-7169D4E7E06A}"/>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itle 12">
            <a:extLst>
              <a:ext uri="{FF2B5EF4-FFF2-40B4-BE49-F238E27FC236}">
                <a16:creationId xmlns:a16="http://schemas.microsoft.com/office/drawing/2014/main" id="{6F266F4A-AFE2-4AD8-9F2B-0010CE6833C2}"/>
              </a:ext>
            </a:extLst>
          </p:cNvPr>
          <p:cNvSpPr>
            <a:spLocks noGrp="1"/>
          </p:cNvSpPr>
          <p:nvPr>
            <p:ph type="title"/>
          </p:nvPr>
        </p:nvSpPr>
        <p:spPr>
          <a:xfrm>
            <a:off x="837513" y="586798"/>
            <a:ext cx="9396733" cy="1086646"/>
          </a:xfrm>
          <a:prstGeom prst="rect">
            <a:avLst/>
          </a:prstGeom>
        </p:spPr>
        <p:txBody>
          <a:bodyPr anchor="ctr">
            <a:normAutofit/>
          </a:bodyPr>
          <a:lstStyle/>
          <a:p>
            <a:r>
              <a:rPr lang="en-US"/>
              <a:t>Click to edit Master title style</a:t>
            </a:r>
            <a:endParaRPr lang="en-US" dirty="0"/>
          </a:p>
        </p:txBody>
      </p:sp>
      <p:sp>
        <p:nvSpPr>
          <p:cNvPr id="20" name="Text Placeholder 17">
            <a:extLst>
              <a:ext uri="{FF2B5EF4-FFF2-40B4-BE49-F238E27FC236}">
                <a16:creationId xmlns:a16="http://schemas.microsoft.com/office/drawing/2014/main" id="{F18991D3-A38E-4DE7-9D6E-53AA120BE6DC}"/>
              </a:ext>
            </a:extLst>
          </p:cNvPr>
          <p:cNvSpPr>
            <a:spLocks noGrp="1"/>
          </p:cNvSpPr>
          <p:nvPr>
            <p:ph type="body" sz="quarter" idx="15" hasCustomPrompt="1"/>
          </p:nvPr>
        </p:nvSpPr>
        <p:spPr>
          <a:xfrm>
            <a:off x="83751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8" name="Text Placeholder 17">
            <a:extLst>
              <a:ext uri="{FF2B5EF4-FFF2-40B4-BE49-F238E27FC236}">
                <a16:creationId xmlns:a16="http://schemas.microsoft.com/office/drawing/2014/main" id="{1E584473-A091-47EA-978E-81E176D38ACA}"/>
              </a:ext>
            </a:extLst>
          </p:cNvPr>
          <p:cNvSpPr>
            <a:spLocks noGrp="1"/>
          </p:cNvSpPr>
          <p:nvPr>
            <p:ph type="body" sz="quarter" idx="13" hasCustomPrompt="1"/>
          </p:nvPr>
        </p:nvSpPr>
        <p:spPr>
          <a:xfrm>
            <a:off x="838200" y="2338927"/>
            <a:ext cx="4565283" cy="3492908"/>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8EBC4CA9-77BB-4FA9-BB50-D2763CFB285C}"/>
              </a:ext>
            </a:extLst>
          </p:cNvPr>
          <p:cNvSpPr>
            <a:spLocks noGrp="1"/>
          </p:cNvSpPr>
          <p:nvPr>
            <p:ph type="body" sz="quarter" idx="16" hasCustomPrompt="1"/>
          </p:nvPr>
        </p:nvSpPr>
        <p:spPr>
          <a:xfrm>
            <a:off x="566896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9" name="Text Placeholder 17">
            <a:extLst>
              <a:ext uri="{FF2B5EF4-FFF2-40B4-BE49-F238E27FC236}">
                <a16:creationId xmlns:a16="http://schemas.microsoft.com/office/drawing/2014/main" id="{718600FE-3F5C-4372-8219-73FADB4F8D49}"/>
              </a:ext>
            </a:extLst>
          </p:cNvPr>
          <p:cNvSpPr>
            <a:spLocks noGrp="1"/>
          </p:cNvSpPr>
          <p:nvPr>
            <p:ph type="body" sz="quarter" idx="14" hasCustomPrompt="1"/>
          </p:nvPr>
        </p:nvSpPr>
        <p:spPr>
          <a:xfrm>
            <a:off x="5668963" y="2338927"/>
            <a:ext cx="4565283" cy="3492908"/>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62401C58-8FCE-46CB-B066-10B0DA1C467C}"/>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635A06AD-2917-4B0D-A52E-0E93A1666BD6}" type="datetime1">
              <a:rPr lang="en-US" smtClean="0"/>
              <a:t>7/10/2023</a:t>
            </a:fld>
            <a:endParaRPr lang="en-US" dirty="0"/>
          </a:p>
        </p:txBody>
      </p:sp>
      <p:sp>
        <p:nvSpPr>
          <p:cNvPr id="23" name="Footer Placeholder 4">
            <a:extLst>
              <a:ext uri="{FF2B5EF4-FFF2-40B4-BE49-F238E27FC236}">
                <a16:creationId xmlns:a16="http://schemas.microsoft.com/office/drawing/2014/main" id="{602DDEA9-C768-4298-B08D-D1218FE5281C}"/>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24" name="Slide Number Placeholder 5">
            <a:extLst>
              <a:ext uri="{FF2B5EF4-FFF2-40B4-BE49-F238E27FC236}">
                <a16:creationId xmlns:a16="http://schemas.microsoft.com/office/drawing/2014/main" id="{1DA43427-AFA2-4B7D-A54C-E03A0BA37BB4}"/>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189171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am">
    <p:bg>
      <p:bgPr>
        <a:solidFill>
          <a:schemeClr val="accent1">
            <a:alpha val="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userDrawn="1"/>
        </p:nvSpPr>
        <p:spPr>
          <a:xfrm>
            <a:off x="370402" y="334926"/>
            <a:ext cx="10380953" cy="417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838199" y="4801017"/>
            <a:ext cx="9428265" cy="1046560"/>
          </a:xfrm>
          <a:prstGeom prst="rect">
            <a:avLst/>
          </a:prstGeom>
        </p:spPr>
        <p:txBody>
          <a:bodyPr anchor="ctr">
            <a:normAutofit/>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296E1EF7-8C88-414A-8D08-EAFDCD96F1B9}"/>
              </a:ext>
            </a:extLst>
          </p:cNvPr>
          <p:cNvSpPr>
            <a:spLocks noGrp="1"/>
          </p:cNvSpPr>
          <p:nvPr>
            <p:ph sz="quarter" idx="13"/>
          </p:nvPr>
        </p:nvSpPr>
        <p:spPr>
          <a:xfrm>
            <a:off x="715963" y="733425"/>
            <a:ext cx="9672637" cy="3462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E6925E92-D4D6-4DF4-9671-15EBBF583CA4}" type="datetime1">
              <a:rPr lang="en-US" smtClean="0"/>
              <a:t>7/10/2023</a:t>
            </a:fld>
            <a:endParaRPr lang="en-US" dirty="0"/>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68236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alpha val="5000"/>
          </a:schemeClr>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743B0E5-41F6-44A3-8E2A-28BC3ED8DD13}"/>
              </a:ext>
            </a:extLst>
          </p:cNvPr>
          <p:cNvSpPr>
            <a:spLocks noGrp="1"/>
          </p:cNvSpPr>
          <p:nvPr>
            <p:ph type="pic" sz="quarter" idx="10" hasCustomPrompt="1"/>
          </p:nvPr>
        </p:nvSpPr>
        <p:spPr>
          <a:xfrm>
            <a:off x="0" y="0"/>
            <a:ext cx="12192000" cy="6858000"/>
          </a:xfrm>
          <a:prstGeom prst="rect">
            <a:avLst/>
          </a:prstGeom>
          <a:noFill/>
        </p:spPr>
        <p:txBody>
          <a:bodyPr/>
          <a:lstStyle>
            <a:lvl1pPr marL="0" indent="0" algn="ctr">
              <a:buNone/>
              <a:defRPr/>
            </a:lvl1pPr>
          </a:lstStyle>
          <a:p>
            <a:r>
              <a:rPr lang="en-US" dirty="0"/>
              <a:t>Insert photo here</a:t>
            </a:r>
          </a:p>
        </p:txBody>
      </p:sp>
      <p:sp>
        <p:nvSpPr>
          <p:cNvPr id="12" name="Title 1">
            <a:extLst>
              <a:ext uri="{FF2B5EF4-FFF2-40B4-BE49-F238E27FC236}">
                <a16:creationId xmlns:a16="http://schemas.microsoft.com/office/drawing/2014/main" id="{34B22C98-8755-4B60-9158-1AFC81BF0F7D}"/>
              </a:ext>
            </a:extLst>
          </p:cNvPr>
          <p:cNvSpPr>
            <a:spLocks noGrp="1"/>
          </p:cNvSpPr>
          <p:nvPr>
            <p:ph type="ctrTitle"/>
          </p:nvPr>
        </p:nvSpPr>
        <p:spPr>
          <a:xfrm>
            <a:off x="7580671" y="723672"/>
            <a:ext cx="2915296" cy="3884668"/>
          </a:xfrm>
          <a:prstGeom prst="rect">
            <a:avLst/>
          </a:prstGeom>
        </p:spPr>
        <p:txBody>
          <a:bodyPr anchor="t">
            <a:normAutofit/>
          </a:bodyPr>
          <a:lstStyle>
            <a:lvl1pPr>
              <a:lnSpc>
                <a:spcPct val="100000"/>
              </a:lnSpc>
              <a:defRPr>
                <a:solidFill>
                  <a:schemeClr val="tx1"/>
                </a:solidFill>
                <a:effectLst>
                  <a:outerShdw blurRad="50800" dist="38100" dir="2700000" algn="tl" rotWithShape="0">
                    <a:prstClr val="black">
                      <a:alpha val="40000"/>
                    </a:prstClr>
                  </a:outerShdw>
                </a:effectLst>
              </a:defRPr>
            </a:lvl1pPr>
          </a:lstStyle>
          <a:p>
            <a:pPr algn="l"/>
            <a:r>
              <a:rPr lang="en-US" sz="4000">
                <a:solidFill>
                  <a:srgbClr val="FFFFFF"/>
                </a:solidFill>
                <a:effectLst>
                  <a:outerShdw blurRad="38100" dist="38100" dir="2700000" algn="tl">
                    <a:srgbClr val="000000">
                      <a:alpha val="43137"/>
                    </a:srgbClr>
                  </a:outerShdw>
                </a:effectLst>
              </a:rPr>
              <a:t>Click to edit Master title style</a:t>
            </a:r>
            <a:endParaRPr lang="en-US" sz="4000" dirty="0">
              <a:solidFill>
                <a:srgbClr val="FFFFFF"/>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3BCF9F40-31A0-4D50-B709-3BDA45863894}"/>
              </a:ext>
            </a:extLst>
          </p:cNvPr>
          <p:cNvSpPr>
            <a:spLocks noGrp="1"/>
          </p:cNvSpPr>
          <p:nvPr>
            <p:ph type="body" sz="quarter" idx="14" hasCustomPrompt="1"/>
          </p:nvPr>
        </p:nvSpPr>
        <p:spPr>
          <a:xfrm>
            <a:off x="7580313" y="5005388"/>
            <a:ext cx="3609975" cy="850900"/>
          </a:xfrm>
          <a:prstGeom prst="rect">
            <a:avLst/>
          </a:prstGeom>
        </p:spPr>
        <p:txBody>
          <a:bodyPr anchor="b"/>
          <a:lstStyle>
            <a:lvl1pPr marL="0" indent="0">
              <a:buNone/>
              <a:defRPr sz="2800">
                <a:solidFill>
                  <a:schemeClr val="tx1"/>
                </a:solidFill>
                <a:effectLst>
                  <a:outerShdw blurRad="38100" dist="38100" dir="2700000" algn="tl">
                    <a:srgbClr val="000000">
                      <a:alpha val="43137"/>
                    </a:srgbClr>
                  </a:outerShdw>
                </a:effectLst>
              </a:defRPr>
            </a:lvl1pPr>
            <a:lvl2pPr marL="457200" indent="0">
              <a:buNone/>
              <a:defRPr>
                <a:solidFill>
                  <a:schemeClr val="bg1"/>
                </a:solidFill>
                <a:effectLst>
                  <a:outerShdw blurRad="38100" dist="38100" dir="2700000" algn="tl">
                    <a:srgbClr val="000000">
                      <a:alpha val="43137"/>
                    </a:srgbClr>
                  </a:outerShdw>
                </a:effectLst>
              </a:defRPr>
            </a:lvl2pPr>
            <a:lvl3pPr marL="914400" indent="0">
              <a:buNone/>
              <a:defRPr>
                <a:solidFill>
                  <a:schemeClr val="bg1"/>
                </a:solidFill>
                <a:effectLst>
                  <a:outerShdw blurRad="38100" dist="38100" dir="2700000" algn="tl">
                    <a:srgbClr val="000000">
                      <a:alpha val="43137"/>
                    </a:srgbClr>
                  </a:outerShdw>
                </a:effectLst>
              </a:defRPr>
            </a:lvl3pPr>
            <a:lvl4pPr marL="1371600" indent="0">
              <a:buNone/>
              <a:defRPr>
                <a:solidFill>
                  <a:schemeClr val="bg1"/>
                </a:solidFill>
                <a:effectLst>
                  <a:outerShdw blurRad="38100" dist="38100" dir="2700000" algn="tl">
                    <a:srgbClr val="000000">
                      <a:alpha val="43137"/>
                    </a:srgbClr>
                  </a:outerShdw>
                </a:effectLst>
              </a:defRPr>
            </a:lvl4pPr>
            <a:lvl5pPr marL="1828800" indent="0">
              <a:buNone/>
              <a:defRPr>
                <a:solidFill>
                  <a:schemeClr val="bg1"/>
                </a:solidFill>
                <a:effectLst>
                  <a:outerShdw blurRad="38100" dist="38100" dir="2700000" algn="tl">
                    <a:srgbClr val="000000">
                      <a:alpha val="43137"/>
                    </a:srgbClr>
                  </a:outerShdw>
                </a:effectLst>
              </a:defRPr>
            </a:lvl5pPr>
          </a:lstStyle>
          <a:p>
            <a:pPr lvl="0"/>
            <a:r>
              <a:rPr lang="en-US" dirty="0"/>
              <a:t>Click to add subtitle</a:t>
            </a:r>
          </a:p>
        </p:txBody>
      </p:sp>
      <p:sp>
        <p:nvSpPr>
          <p:cNvPr id="15" name="Date Placeholder 3">
            <a:extLst>
              <a:ext uri="{FF2B5EF4-FFF2-40B4-BE49-F238E27FC236}">
                <a16:creationId xmlns:a16="http://schemas.microsoft.com/office/drawing/2014/main" id="{440AD8D6-0F07-4B79-B048-610E30571A87}"/>
              </a:ext>
            </a:extLst>
          </p:cNvPr>
          <p:cNvSpPr>
            <a:spLocks noGrp="1"/>
          </p:cNvSpPr>
          <p:nvPr>
            <p:ph type="dt" sz="half" idx="12"/>
          </p:nvPr>
        </p:nvSpPr>
        <p:spPr>
          <a:xfrm>
            <a:off x="7580670" y="6112465"/>
            <a:ext cx="3009660" cy="314914"/>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fld id="{BB2A6859-41D5-42AD-B534-5BF486D0D2FF}" type="datetime1">
              <a:rPr lang="en-US" smtClean="0"/>
              <a:t>7/10/2023</a:t>
            </a:fld>
            <a:endParaRPr lang="en-US" dirty="0"/>
          </a:p>
        </p:txBody>
      </p:sp>
      <p:sp>
        <p:nvSpPr>
          <p:cNvPr id="18" name="Footer Placeholder 4">
            <a:extLst>
              <a:ext uri="{FF2B5EF4-FFF2-40B4-BE49-F238E27FC236}">
                <a16:creationId xmlns:a16="http://schemas.microsoft.com/office/drawing/2014/main" id="{EA2E68FD-8458-4B08-AD7F-9BF9B1EF2BDE}"/>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r>
              <a:rPr lang="en-US"/>
              <a:t>TE Central Mandatory Training 23-24</a:t>
            </a:r>
            <a:endParaRPr lang="en-US" dirty="0"/>
          </a:p>
        </p:txBody>
      </p:sp>
      <p:sp>
        <p:nvSpPr>
          <p:cNvPr id="9" name="Slide Number Placeholder 5">
            <a:extLst>
              <a:ext uri="{FF2B5EF4-FFF2-40B4-BE49-F238E27FC236}">
                <a16:creationId xmlns:a16="http://schemas.microsoft.com/office/drawing/2014/main" id="{9643E7FC-72BA-4410-BEEB-6E6C1A04092A}"/>
              </a:ext>
            </a:extLst>
          </p:cNvPr>
          <p:cNvSpPr>
            <a:spLocks noGrp="1"/>
          </p:cNvSpPr>
          <p:nvPr>
            <p:ph type="sldNum" sz="quarter" idx="13"/>
          </p:nvPr>
        </p:nvSpPr>
        <p:spPr>
          <a:xfrm>
            <a:off x="10821701" y="5672706"/>
            <a:ext cx="951908" cy="754673"/>
          </a:xfrm>
          <a:prstGeom prst="rect">
            <a:avLst/>
          </a:prstGeom>
        </p:spPr>
        <p:txBody>
          <a:bodyPr/>
          <a:lstStyle>
            <a:lvl1pPr algn="ctr">
              <a:defRPr sz="3600" b="1">
                <a:solidFill>
                  <a:schemeClr val="tx1"/>
                </a:solidFill>
                <a:effectLst>
                  <a:outerShdw blurRad="38100" dist="38100" dir="2700000" algn="tl">
                    <a:srgbClr val="000000">
                      <a:alpha val="43137"/>
                    </a:srgbClr>
                  </a:outerShdw>
                </a:effectLst>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17637673"/>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hart">
    <p:bg>
      <p:bgPr>
        <a:solidFill>
          <a:schemeClr val="accent1">
            <a:alpha val="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752C32-FE88-461A-A320-F0FF6450CAB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2">
            <a:extLst>
              <a:ext uri="{FF2B5EF4-FFF2-40B4-BE49-F238E27FC236}">
                <a16:creationId xmlns:a16="http://schemas.microsoft.com/office/drawing/2014/main" id="{4A9995F5-BBA7-47BE-B414-1E91F5CC6930}"/>
              </a:ext>
            </a:extLst>
          </p:cNvPr>
          <p:cNvSpPr>
            <a:spLocks noGrp="1"/>
          </p:cNvSpPr>
          <p:nvPr>
            <p:ph type="title"/>
          </p:nvPr>
        </p:nvSpPr>
        <p:spPr>
          <a:xfrm>
            <a:off x="838199" y="545914"/>
            <a:ext cx="9527275" cy="1241944"/>
          </a:xfrm>
          <a:prstGeom prst="rect">
            <a:avLst/>
          </a:prstGeo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2F6BC4-6132-432A-93A3-FC1CEC986E5A}"/>
              </a:ext>
            </a:extLst>
          </p:cNvPr>
          <p:cNvSpPr>
            <a:spLocks noGrp="1"/>
          </p:cNvSpPr>
          <p:nvPr>
            <p:ph sz="quarter" idx="13"/>
          </p:nvPr>
        </p:nvSpPr>
        <p:spPr>
          <a:xfrm>
            <a:off x="895350" y="2205038"/>
            <a:ext cx="9324975" cy="3551237"/>
          </a:xfrm>
          <a:prstGeom prst="rect">
            <a:avLst/>
          </a:prstGeo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0AD1A4E-FF33-4D87-BF0D-0DA82DE2B86D}"/>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B28AE0-B12D-46BB-8F35-EA3EAAC4ACCA}"/>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852653-B024-4EEC-BEFB-852B6A60C5E5}"/>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Footer Placeholder 4">
            <a:extLst>
              <a:ext uri="{FF2B5EF4-FFF2-40B4-BE49-F238E27FC236}">
                <a16:creationId xmlns:a16="http://schemas.microsoft.com/office/drawing/2014/main" id="{141E53DE-0FDA-443A-BF04-E586CAE9A6F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25" name="Date Placeholder 3">
            <a:extLst>
              <a:ext uri="{FF2B5EF4-FFF2-40B4-BE49-F238E27FC236}">
                <a16:creationId xmlns:a16="http://schemas.microsoft.com/office/drawing/2014/main" id="{2E6870CF-EB0F-47B3-B772-2F41E7F99DB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78BF577C-B9D3-47F5-BFC8-54CFCAD9786B}" type="datetime1">
              <a:rPr lang="en-US" smtClean="0"/>
              <a:t>7/10/2023</a:t>
            </a:fld>
            <a:endParaRPr lang="en-US" dirty="0"/>
          </a:p>
        </p:txBody>
      </p:sp>
      <p:sp>
        <p:nvSpPr>
          <p:cNvPr id="27" name="Slide Number Placeholder 5">
            <a:extLst>
              <a:ext uri="{FF2B5EF4-FFF2-40B4-BE49-F238E27FC236}">
                <a16:creationId xmlns:a16="http://schemas.microsoft.com/office/drawing/2014/main" id="{3F934B96-6828-4DE6-80D3-EDDDEE5545E8}"/>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19406713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meline">
    <p:bg>
      <p:bgPr>
        <a:solidFill>
          <a:schemeClr val="accent1">
            <a:alpha val="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F9CAA-C420-4606-BBA7-1BE83397229C}"/>
              </a:ext>
              <a:ext uri="{C183D7F6-B498-43B3-948B-1728B52AA6E4}">
                <adec:decorative xmlns:adec="http://schemas.microsoft.com/office/drawing/2017/decorative" val="1"/>
              </a:ext>
            </a:extLst>
          </p:cNvPr>
          <p:cNvSpPr/>
          <p:nvPr userDrawn="1"/>
        </p:nvSpPr>
        <p:spPr>
          <a:xfrm>
            <a:off x="370402" y="334926"/>
            <a:ext cx="10380953" cy="417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2">
            <a:extLst>
              <a:ext uri="{FF2B5EF4-FFF2-40B4-BE49-F238E27FC236}">
                <a16:creationId xmlns:a16="http://schemas.microsoft.com/office/drawing/2014/main" id="{89EE4F50-D5FE-416E-B106-44F39D786289}"/>
              </a:ext>
            </a:extLst>
          </p:cNvPr>
          <p:cNvSpPr>
            <a:spLocks noGrp="1"/>
          </p:cNvSpPr>
          <p:nvPr>
            <p:ph type="title"/>
          </p:nvPr>
        </p:nvSpPr>
        <p:spPr>
          <a:xfrm>
            <a:off x="838199" y="4801017"/>
            <a:ext cx="9428265" cy="1046560"/>
          </a:xfrm>
          <a:prstGeom prst="rect">
            <a:avLst/>
          </a:prstGeom>
        </p:spPr>
        <p:txBody>
          <a:bodyPr anchor="ctr">
            <a:normAutofit/>
          </a:bodyPr>
          <a:lstStyle/>
          <a:p>
            <a:r>
              <a:rPr lang="en-US"/>
              <a:t>Click to edit Master title style</a:t>
            </a:r>
            <a:endParaRPr lang="en-US" dirty="0"/>
          </a:p>
        </p:txBody>
      </p:sp>
      <p:sp>
        <p:nvSpPr>
          <p:cNvPr id="5" name="Content Placeholder 4">
            <a:extLst>
              <a:ext uri="{FF2B5EF4-FFF2-40B4-BE49-F238E27FC236}">
                <a16:creationId xmlns:a16="http://schemas.microsoft.com/office/drawing/2014/main" id="{09692629-8B3C-4FAB-A215-77BDB1CE4D78}"/>
              </a:ext>
            </a:extLst>
          </p:cNvPr>
          <p:cNvSpPr>
            <a:spLocks noGrp="1"/>
          </p:cNvSpPr>
          <p:nvPr>
            <p:ph sz="quarter" idx="13"/>
          </p:nvPr>
        </p:nvSpPr>
        <p:spPr>
          <a:xfrm>
            <a:off x="496888" y="460375"/>
            <a:ext cx="10090150" cy="3940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a:extLst>
              <a:ext uri="{FF2B5EF4-FFF2-40B4-BE49-F238E27FC236}">
                <a16:creationId xmlns:a16="http://schemas.microsoft.com/office/drawing/2014/main" id="{0EAF6142-D387-45DC-8E2F-1DDAC59E9A22}"/>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1D7E68B9-C146-4C5C-8FC5-0C964BA03EE0}" type="datetime1">
              <a:rPr lang="en-US" smtClean="0"/>
              <a:t>7/10/2023</a:t>
            </a:fld>
            <a:endParaRPr lang="en-US" dirty="0"/>
          </a:p>
        </p:txBody>
      </p:sp>
      <p:sp>
        <p:nvSpPr>
          <p:cNvPr id="14" name="Footer Placeholder 4">
            <a:extLst>
              <a:ext uri="{FF2B5EF4-FFF2-40B4-BE49-F238E27FC236}">
                <a16:creationId xmlns:a16="http://schemas.microsoft.com/office/drawing/2014/main" id="{C7FDBF4E-7657-4C05-A651-DBD2110E87A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20" name="Slide Number Placeholder 5">
            <a:extLst>
              <a:ext uri="{FF2B5EF4-FFF2-40B4-BE49-F238E27FC236}">
                <a16:creationId xmlns:a16="http://schemas.microsoft.com/office/drawing/2014/main" id="{61DB533C-F081-41F7-9ACC-CFCE4E1CF62B}"/>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3" name="Group 2">
            <a:extLst>
              <a:ext uri="{FF2B5EF4-FFF2-40B4-BE49-F238E27FC236}">
                <a16:creationId xmlns:a16="http://schemas.microsoft.com/office/drawing/2014/main" id="{2A269444-8A15-411E-9D42-E9952E708B36}"/>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2" name="Straight Connector 11">
              <a:extLst>
                <a:ext uri="{FF2B5EF4-FFF2-40B4-BE49-F238E27FC236}">
                  <a16:creationId xmlns:a16="http://schemas.microsoft.com/office/drawing/2014/main" id="{9A5C7F65-513A-4257-8E7F-AA1C4637C627}"/>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42BE5B-42CB-4DBC-B47A-568412D40FD2}"/>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CAD020-0AF5-4E6F-B239-EF4788C3A43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BD3DBBA-B457-4F8F-B535-F4BBD869123A}"/>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30994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 3 Column">
    <p:bg>
      <p:bgPr>
        <a:solidFill>
          <a:schemeClr val="accent1">
            <a:alpha val="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23F7B1-8621-4972-90BA-E1D3CBD53917}"/>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7" name="Rectangle 6">
              <a:extLst>
                <a:ext uri="{FF2B5EF4-FFF2-40B4-BE49-F238E27FC236}">
                  <a16:creationId xmlns:a16="http://schemas.microsoft.com/office/drawing/2014/main" id="{A05F331E-308E-451C-B664-73BF7A36A203}"/>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6B36C61-E01F-44B7-B0C3-CB2BC8ADB13C}"/>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769112-D976-4C6E-8646-EBDF6B78DE0F}"/>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Title 12">
            <a:extLst>
              <a:ext uri="{FF2B5EF4-FFF2-40B4-BE49-F238E27FC236}">
                <a16:creationId xmlns:a16="http://schemas.microsoft.com/office/drawing/2014/main" id="{6B285AB8-12B9-456E-BA41-8B057CBC4C88}"/>
              </a:ext>
            </a:extLst>
          </p:cNvPr>
          <p:cNvSpPr>
            <a:spLocks noGrp="1"/>
          </p:cNvSpPr>
          <p:nvPr>
            <p:ph type="title"/>
          </p:nvPr>
        </p:nvSpPr>
        <p:spPr>
          <a:xfrm>
            <a:off x="837513" y="586798"/>
            <a:ext cx="9396733" cy="1086646"/>
          </a:xfrm>
          <a:prstGeom prst="rect">
            <a:avLst/>
          </a:prstGeom>
        </p:spPr>
        <p:txBody>
          <a:bodyPr anchor="ctr">
            <a:normAutofit/>
          </a:bodyPr>
          <a:lstStyle/>
          <a:p>
            <a:r>
              <a:rPr lang="en-US"/>
              <a:t>Click to edit Master title style</a:t>
            </a:r>
            <a:endParaRPr lang="en-US" dirty="0"/>
          </a:p>
        </p:txBody>
      </p:sp>
      <p:sp>
        <p:nvSpPr>
          <p:cNvPr id="16" name="Text Placeholder 17">
            <a:extLst>
              <a:ext uri="{FF2B5EF4-FFF2-40B4-BE49-F238E27FC236}">
                <a16:creationId xmlns:a16="http://schemas.microsoft.com/office/drawing/2014/main" id="{872D83E0-1B93-44D5-976E-7D1B46C96B69}"/>
              </a:ext>
            </a:extLst>
          </p:cNvPr>
          <p:cNvSpPr>
            <a:spLocks noGrp="1"/>
          </p:cNvSpPr>
          <p:nvPr>
            <p:ph type="body" sz="quarter" idx="15" hasCustomPrompt="1"/>
          </p:nvPr>
        </p:nvSpPr>
        <p:spPr>
          <a:xfrm>
            <a:off x="837514"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4" name="Text Placeholder 17">
            <a:extLst>
              <a:ext uri="{FF2B5EF4-FFF2-40B4-BE49-F238E27FC236}">
                <a16:creationId xmlns:a16="http://schemas.microsoft.com/office/drawing/2014/main" id="{2F8FFEEA-5D57-4A4C-BF63-C62C800CA9D3}"/>
              </a:ext>
            </a:extLst>
          </p:cNvPr>
          <p:cNvSpPr>
            <a:spLocks noGrp="1"/>
          </p:cNvSpPr>
          <p:nvPr>
            <p:ph type="body" sz="quarter" idx="13" hasCustomPrompt="1"/>
          </p:nvPr>
        </p:nvSpPr>
        <p:spPr>
          <a:xfrm>
            <a:off x="838201"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E9B03C0E-E576-41B6-A38A-82B804FACDAC}"/>
              </a:ext>
            </a:extLst>
          </p:cNvPr>
          <p:cNvSpPr>
            <a:spLocks noGrp="1"/>
          </p:cNvSpPr>
          <p:nvPr>
            <p:ph type="body" sz="quarter" idx="18" hasCustomPrompt="1"/>
          </p:nvPr>
        </p:nvSpPr>
        <p:spPr>
          <a:xfrm>
            <a:off x="408554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20" name="Text Placeholder 17">
            <a:extLst>
              <a:ext uri="{FF2B5EF4-FFF2-40B4-BE49-F238E27FC236}">
                <a16:creationId xmlns:a16="http://schemas.microsoft.com/office/drawing/2014/main" id="{7B7BF407-144F-4F64-89C3-B5CC5A9F7174}"/>
              </a:ext>
            </a:extLst>
          </p:cNvPr>
          <p:cNvSpPr>
            <a:spLocks noGrp="1"/>
          </p:cNvSpPr>
          <p:nvPr>
            <p:ph type="body" sz="quarter" idx="17" hasCustomPrompt="1"/>
          </p:nvPr>
        </p:nvSpPr>
        <p:spPr>
          <a:xfrm>
            <a:off x="4085548"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17" name="Text Placeholder 17">
            <a:extLst>
              <a:ext uri="{FF2B5EF4-FFF2-40B4-BE49-F238E27FC236}">
                <a16:creationId xmlns:a16="http://schemas.microsoft.com/office/drawing/2014/main" id="{F49B4A4A-2722-459F-920C-47CB37E2439A}"/>
              </a:ext>
            </a:extLst>
          </p:cNvPr>
          <p:cNvSpPr>
            <a:spLocks noGrp="1"/>
          </p:cNvSpPr>
          <p:nvPr>
            <p:ph type="body" sz="quarter" idx="16" hasCustomPrompt="1"/>
          </p:nvPr>
        </p:nvSpPr>
        <p:spPr>
          <a:xfrm>
            <a:off x="728889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5" name="Text Placeholder 17">
            <a:extLst>
              <a:ext uri="{FF2B5EF4-FFF2-40B4-BE49-F238E27FC236}">
                <a16:creationId xmlns:a16="http://schemas.microsoft.com/office/drawing/2014/main" id="{5440939F-0AAD-4F0F-8E02-8592DE0C89E7}"/>
              </a:ext>
            </a:extLst>
          </p:cNvPr>
          <p:cNvSpPr>
            <a:spLocks noGrp="1"/>
          </p:cNvSpPr>
          <p:nvPr>
            <p:ph type="body" sz="quarter" idx="14" hasCustomPrompt="1"/>
          </p:nvPr>
        </p:nvSpPr>
        <p:spPr>
          <a:xfrm>
            <a:off x="7288898"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BAA501D7-69AE-49DC-A217-0123FAA674F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B315D5F5-4CEE-4800-AABE-E9C51684DBF7}" type="datetime1">
              <a:rPr lang="en-US" smtClean="0"/>
              <a:t>7/10/2023</a:t>
            </a:fld>
            <a:endParaRPr lang="en-US" dirty="0"/>
          </a:p>
        </p:txBody>
      </p:sp>
      <p:sp>
        <p:nvSpPr>
          <p:cNvPr id="23" name="Footer Placeholder 4">
            <a:extLst>
              <a:ext uri="{FF2B5EF4-FFF2-40B4-BE49-F238E27FC236}">
                <a16:creationId xmlns:a16="http://schemas.microsoft.com/office/drawing/2014/main" id="{37811903-8557-4F5D-8A8E-1A6E0CBB322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24" name="Slide Number Placeholder 5">
            <a:extLst>
              <a:ext uri="{FF2B5EF4-FFF2-40B4-BE49-F238E27FC236}">
                <a16:creationId xmlns:a16="http://schemas.microsoft.com/office/drawing/2014/main" id="{E26503DC-62EE-46B1-8E5A-D78192229CA7}"/>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184087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ummary">
    <p:bg>
      <p:bgPr>
        <a:solidFill>
          <a:schemeClr val="accent1">
            <a:alpha val="5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F066D9-0AAC-476B-AECA-F8AEFDD4FA3D}"/>
              </a:ext>
            </a:extLst>
          </p:cNvPr>
          <p:cNvGrpSpPr/>
          <p:nvPr userDrawn="1"/>
        </p:nvGrpSpPr>
        <p:grpSpPr>
          <a:xfrm>
            <a:off x="364465" y="342081"/>
            <a:ext cx="11475720" cy="6172200"/>
            <a:chOff x="364465" y="342081"/>
            <a:chExt cx="11475720" cy="6172200"/>
          </a:xfrm>
        </p:grpSpPr>
        <p:cxnSp>
          <p:nvCxnSpPr>
            <p:cNvPr id="30" name="Straight Connector 29">
              <a:extLst>
                <a:ext uri="{FF2B5EF4-FFF2-40B4-BE49-F238E27FC236}">
                  <a16:creationId xmlns:a16="http://schemas.microsoft.com/office/drawing/2014/main" id="{8F89868B-56F4-4428-8FD0-073D979750C7}"/>
                </a:ext>
              </a:extLst>
            </p:cNvPr>
            <p:cNvCxnSpPr>
              <a:cxnSpLocks/>
            </p:cNvCxnSpPr>
            <p:nvPr/>
          </p:nvCxnSpPr>
          <p:spPr>
            <a:xfrm>
              <a:off x="10729453" y="1859489"/>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882068-C475-4CB3-A008-E1B1D582EB9F}"/>
                </a:ext>
              </a:extLst>
            </p:cNvPr>
            <p:cNvCxnSpPr>
              <a:cxnSpLocks/>
            </p:cNvCxnSpPr>
            <p:nvPr userDrawn="1"/>
          </p:nvCxnSpPr>
          <p:spPr>
            <a:xfrm>
              <a:off x="366143" y="4022270"/>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FC58EB-F6E4-401F-A771-C7803A65D793}"/>
                </a:ext>
              </a:extLst>
            </p:cNvPr>
            <p:cNvCxnSpPr>
              <a:cxnSpLocks/>
            </p:cNvCxnSpPr>
            <p:nvPr userDrawn="1"/>
          </p:nvCxnSpPr>
          <p:spPr>
            <a:xfrm>
              <a:off x="367744" y="6047437"/>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27AA4E-B0CA-46D8-8FD5-C6C34C78D9EB}"/>
                </a:ext>
              </a:extLst>
            </p:cNvPr>
            <p:cNvCxnSpPr>
              <a:cxnSpLocks/>
            </p:cNvCxnSpPr>
            <p:nvPr userDrawn="1"/>
          </p:nvCxnSpPr>
          <p:spPr>
            <a:xfrm>
              <a:off x="11826673" y="342081"/>
              <a:ext cx="0" cy="61722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5B44F7-BFAC-413C-ADD6-01A5A927FBF3}"/>
                </a:ext>
              </a:extLst>
            </p:cNvPr>
            <p:cNvCxnSpPr>
              <a:cxnSpLocks/>
            </p:cNvCxnSpPr>
            <p:nvPr userDrawn="1"/>
          </p:nvCxnSpPr>
          <p:spPr>
            <a:xfrm>
              <a:off x="370874" y="1860547"/>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5B8717-7E7C-44E7-93EE-5174571BF6BD}"/>
                </a:ext>
              </a:extLst>
            </p:cNvPr>
            <p:cNvCxnSpPr>
              <a:cxnSpLocks/>
            </p:cNvCxnSpPr>
            <p:nvPr userDrawn="1"/>
          </p:nvCxnSpPr>
          <p:spPr>
            <a:xfrm>
              <a:off x="364465" y="6505985"/>
              <a:ext cx="1147572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304DAC8-F689-449D-B404-12C8518BB63C}"/>
                </a:ext>
              </a:extLst>
            </p:cNvPr>
            <p:cNvCxnSpPr>
              <a:cxnSpLocks/>
            </p:cNvCxnSpPr>
            <p:nvPr userDrawn="1"/>
          </p:nvCxnSpPr>
          <p:spPr>
            <a:xfrm>
              <a:off x="10736211" y="349767"/>
              <a:ext cx="109728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C4A0AFAA-4873-422A-8D5D-23FB028AD075}"/>
              </a:ext>
            </a:extLst>
          </p:cNvPr>
          <p:cNvSpPr>
            <a:spLocks noGrp="1"/>
          </p:cNvSpPr>
          <p:nvPr>
            <p:ph type="ctrTitle"/>
          </p:nvPr>
        </p:nvSpPr>
        <p:spPr>
          <a:xfrm>
            <a:off x="1027963" y="2517060"/>
            <a:ext cx="8145533" cy="1020797"/>
          </a:xfrm>
          <a:prstGeom prst="rect">
            <a:avLst/>
          </a:prstGeom>
        </p:spPr>
        <p:txBody>
          <a:bodyPr/>
          <a:lstStyle/>
          <a:p>
            <a:r>
              <a:rPr lang="en-US"/>
              <a:t>Click to edit Master title style</a:t>
            </a:r>
            <a:endParaRPr lang="en-US" dirty="0"/>
          </a:p>
        </p:txBody>
      </p:sp>
      <p:sp>
        <p:nvSpPr>
          <p:cNvPr id="10" name="Subtitle 2">
            <a:extLst>
              <a:ext uri="{FF2B5EF4-FFF2-40B4-BE49-F238E27FC236}">
                <a16:creationId xmlns:a16="http://schemas.microsoft.com/office/drawing/2014/main" id="{B64B8CE5-73B7-4D80-97DE-738F4887D86D}"/>
              </a:ext>
            </a:extLst>
          </p:cNvPr>
          <p:cNvSpPr>
            <a:spLocks noGrp="1"/>
          </p:cNvSpPr>
          <p:nvPr>
            <p:ph type="subTitle" idx="1" hasCustomPrompt="1"/>
          </p:nvPr>
        </p:nvSpPr>
        <p:spPr>
          <a:xfrm>
            <a:off x="1027961" y="4269546"/>
            <a:ext cx="9106631" cy="1403153"/>
          </a:xfrm>
          <a:prstGeom prst="rect">
            <a:avLst/>
          </a:prstGeom>
        </p:spPr>
        <p:txBody>
          <a:bodyPr/>
          <a:lstStyle>
            <a:lvl1pPr marL="0" indent="0">
              <a:lnSpc>
                <a:spcPct val="100000"/>
              </a:lnSpc>
              <a:buNone/>
              <a:defRPr/>
            </a:lvl1pPr>
          </a:lstStyle>
          <a:p>
            <a:r>
              <a:rPr lang="en-US" dirty="0"/>
              <a:t>Click to add text</a:t>
            </a:r>
          </a:p>
        </p:txBody>
      </p:sp>
      <p:sp>
        <p:nvSpPr>
          <p:cNvPr id="32" name="Picture Placeholder 26">
            <a:extLst>
              <a:ext uri="{FF2B5EF4-FFF2-40B4-BE49-F238E27FC236}">
                <a16:creationId xmlns:a16="http://schemas.microsoft.com/office/drawing/2014/main" id="{18533858-AA61-4B4F-8E57-7E9DDD95993B}"/>
              </a:ext>
            </a:extLst>
          </p:cNvPr>
          <p:cNvSpPr>
            <a:spLocks noGrp="1"/>
          </p:cNvSpPr>
          <p:nvPr>
            <p:ph type="pic" sz="quarter" idx="13" hasCustomPrompt="1"/>
          </p:nvPr>
        </p:nvSpPr>
        <p:spPr>
          <a:xfrm>
            <a:off x="381383" y="365108"/>
            <a:ext cx="2569503"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3" name="Picture Placeholder 26">
            <a:extLst>
              <a:ext uri="{FF2B5EF4-FFF2-40B4-BE49-F238E27FC236}">
                <a16:creationId xmlns:a16="http://schemas.microsoft.com/office/drawing/2014/main" id="{6C7B3E6F-3475-48B1-8728-1D528E7B3DC9}"/>
              </a:ext>
            </a:extLst>
          </p:cNvPr>
          <p:cNvSpPr>
            <a:spLocks noGrp="1"/>
          </p:cNvSpPr>
          <p:nvPr>
            <p:ph type="pic" sz="quarter" idx="14" hasCustomPrompt="1"/>
          </p:nvPr>
        </p:nvSpPr>
        <p:spPr>
          <a:xfrm>
            <a:off x="2951977"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4" name="Picture Placeholder 26">
            <a:extLst>
              <a:ext uri="{FF2B5EF4-FFF2-40B4-BE49-F238E27FC236}">
                <a16:creationId xmlns:a16="http://schemas.microsoft.com/office/drawing/2014/main" id="{E3FB5A0C-ED24-40B7-A0FA-D72CAC3619B1}"/>
              </a:ext>
            </a:extLst>
          </p:cNvPr>
          <p:cNvSpPr>
            <a:spLocks noGrp="1"/>
          </p:cNvSpPr>
          <p:nvPr>
            <p:ph type="pic" sz="quarter" idx="15" hasCustomPrompt="1"/>
          </p:nvPr>
        </p:nvSpPr>
        <p:spPr>
          <a:xfrm>
            <a:off x="5540820"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5" name="Picture Placeholder 26">
            <a:extLst>
              <a:ext uri="{FF2B5EF4-FFF2-40B4-BE49-F238E27FC236}">
                <a16:creationId xmlns:a16="http://schemas.microsoft.com/office/drawing/2014/main" id="{1E03428C-657C-4990-9B0A-537F34DCC4AD}"/>
              </a:ext>
            </a:extLst>
          </p:cNvPr>
          <p:cNvSpPr>
            <a:spLocks noGrp="1"/>
          </p:cNvSpPr>
          <p:nvPr>
            <p:ph type="pic" sz="quarter" idx="16" hasCustomPrompt="1"/>
          </p:nvPr>
        </p:nvSpPr>
        <p:spPr>
          <a:xfrm>
            <a:off x="8134743"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6" name="Date Placeholder 3">
            <a:extLst>
              <a:ext uri="{FF2B5EF4-FFF2-40B4-BE49-F238E27FC236}">
                <a16:creationId xmlns:a16="http://schemas.microsoft.com/office/drawing/2014/main" id="{92C60622-44CB-4522-A948-D2B00F83FCA5}"/>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20F6B7BC-EAD4-42E2-946B-8C77D66FB543}" type="datetime1">
              <a:rPr lang="en-US" smtClean="0"/>
              <a:t>7/10/2023</a:t>
            </a:fld>
            <a:endParaRPr lang="en-US" dirty="0"/>
          </a:p>
        </p:txBody>
      </p:sp>
      <p:sp>
        <p:nvSpPr>
          <p:cNvPr id="37" name="Footer Placeholder 4">
            <a:extLst>
              <a:ext uri="{FF2B5EF4-FFF2-40B4-BE49-F238E27FC236}">
                <a16:creationId xmlns:a16="http://schemas.microsoft.com/office/drawing/2014/main" id="{056E0E57-BD37-4F56-AEF6-B7956B3998A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38" name="Slide Number Placeholder 5">
            <a:extLst>
              <a:ext uri="{FF2B5EF4-FFF2-40B4-BE49-F238E27FC236}">
                <a16:creationId xmlns:a16="http://schemas.microsoft.com/office/drawing/2014/main" id="{96A79B20-C91C-41BD-8ABD-2D12C47156EC}"/>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8468879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accent1">
            <a:alpha val="5000"/>
          </a:schemeClr>
        </a:solidFill>
        <a:effectLst/>
      </p:bgPr>
    </p:bg>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6FACCE45-9816-4734-BD53-3B7A62FE352D}"/>
              </a:ext>
            </a:extLst>
          </p:cNvPr>
          <p:cNvSpPr>
            <a:spLocks noGrp="1"/>
          </p:cNvSpPr>
          <p:nvPr>
            <p:ph type="ctrTitle"/>
          </p:nvPr>
        </p:nvSpPr>
        <p:spPr>
          <a:xfrm>
            <a:off x="861024" y="860615"/>
            <a:ext cx="4973746" cy="3426107"/>
          </a:xfrm>
          <a:prstGeom prst="rect">
            <a:avLst/>
          </a:prstGeom>
        </p:spPr>
        <p:txBody>
          <a:bodyPr anchor="t">
            <a:normAutofit/>
          </a:bodyPr>
          <a:lstStyle/>
          <a:p>
            <a:pPr algn="l"/>
            <a:r>
              <a:rPr lang="en-US"/>
              <a:t>Click to edit Master title style</a:t>
            </a:r>
            <a:endParaRPr lang="en-US" dirty="0"/>
          </a:p>
        </p:txBody>
      </p:sp>
      <p:sp>
        <p:nvSpPr>
          <p:cNvPr id="29" name="Subtitle 7">
            <a:extLst>
              <a:ext uri="{FF2B5EF4-FFF2-40B4-BE49-F238E27FC236}">
                <a16:creationId xmlns:a16="http://schemas.microsoft.com/office/drawing/2014/main" id="{5F050653-22DB-4791-BC82-02B651E157A6}"/>
              </a:ext>
            </a:extLst>
          </p:cNvPr>
          <p:cNvSpPr>
            <a:spLocks noGrp="1"/>
          </p:cNvSpPr>
          <p:nvPr>
            <p:ph type="subTitle" idx="1"/>
          </p:nvPr>
        </p:nvSpPr>
        <p:spPr>
          <a:xfrm>
            <a:off x="846826" y="5184479"/>
            <a:ext cx="5249174" cy="660166"/>
          </a:xfrm>
          <a:prstGeom prst="rect">
            <a:avLst/>
          </a:prstGeom>
        </p:spPr>
        <p:txBody>
          <a:bodyPr anchor="ctr">
            <a:normAutofit/>
          </a:bodyPr>
          <a:lstStyle>
            <a:lvl1pPr marL="0" indent="0">
              <a:lnSpc>
                <a:spcPct val="100000"/>
              </a:lnSpc>
              <a:buNone/>
              <a:defRPr/>
            </a:lvl1pPr>
          </a:lstStyle>
          <a:p>
            <a:pPr algn="l"/>
            <a:r>
              <a:rPr lang="en-US"/>
              <a:t>Click to edit Master subtitle style</a:t>
            </a:r>
            <a:endParaRPr lang="en-US" dirty="0"/>
          </a:p>
        </p:txBody>
      </p:sp>
      <p:sp>
        <p:nvSpPr>
          <p:cNvPr id="46" name="Date Placeholder 3">
            <a:extLst>
              <a:ext uri="{FF2B5EF4-FFF2-40B4-BE49-F238E27FC236}">
                <a16:creationId xmlns:a16="http://schemas.microsoft.com/office/drawing/2014/main" id="{441B8286-E628-4937-98A6-32B7EBE2EDD1}"/>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A02F1668-B883-44CD-8ED5-0EB0DC8AE697}" type="datetime1">
              <a:rPr lang="en-US" smtClean="0"/>
              <a:t>7/10/2023</a:t>
            </a:fld>
            <a:endParaRPr lang="en-US" dirty="0"/>
          </a:p>
        </p:txBody>
      </p:sp>
      <p:sp>
        <p:nvSpPr>
          <p:cNvPr id="49" name="Picture Placeholder 2">
            <a:extLst>
              <a:ext uri="{FF2B5EF4-FFF2-40B4-BE49-F238E27FC236}">
                <a16:creationId xmlns:a16="http://schemas.microsoft.com/office/drawing/2014/main" id="{78DAE39C-33DD-4A38-8F45-AB2CC50F44C5}"/>
              </a:ext>
            </a:extLst>
          </p:cNvPr>
          <p:cNvSpPr>
            <a:spLocks noGrp="1"/>
          </p:cNvSpPr>
          <p:nvPr>
            <p:ph type="pic" sz="quarter" idx="13" hasCustomPrompt="1"/>
          </p:nvPr>
        </p:nvSpPr>
        <p:spPr>
          <a:xfrm>
            <a:off x="6440805" y="346969"/>
            <a:ext cx="4308475" cy="5669280"/>
          </a:xfrm>
          <a:prstGeom prst="rect">
            <a:avLst/>
          </a:prstGeom>
          <a:ln w="12700" cap="sq">
            <a:noFill/>
          </a:ln>
        </p:spPr>
        <p:txBody>
          <a:bodyPr/>
          <a:lstStyle>
            <a:lvl1pPr marL="0" indent="0" algn="ctr">
              <a:buNone/>
              <a:defRPr/>
            </a:lvl1pPr>
          </a:lstStyle>
          <a:p>
            <a:r>
              <a:rPr lang="en-US" dirty="0"/>
              <a:t>Insert photo here</a:t>
            </a:r>
          </a:p>
        </p:txBody>
      </p:sp>
      <p:sp>
        <p:nvSpPr>
          <p:cNvPr id="47" name="Footer Placeholder 4">
            <a:extLst>
              <a:ext uri="{FF2B5EF4-FFF2-40B4-BE49-F238E27FC236}">
                <a16:creationId xmlns:a16="http://schemas.microsoft.com/office/drawing/2014/main" id="{1EDC302D-C2BF-420E-832E-00ADFC0F5560}"/>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48" name="Slide Number Placeholder 5">
            <a:extLst>
              <a:ext uri="{FF2B5EF4-FFF2-40B4-BE49-F238E27FC236}">
                <a16:creationId xmlns:a16="http://schemas.microsoft.com/office/drawing/2014/main" id="{B90B22A7-F04B-4FF6-83B1-0E9C1EA9BD85}"/>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14" name="Group 13">
            <a:extLst>
              <a:ext uri="{FF2B5EF4-FFF2-40B4-BE49-F238E27FC236}">
                <a16:creationId xmlns:a16="http://schemas.microsoft.com/office/drawing/2014/main" id="{03CD5EF7-198D-42A4-9653-CDECCDD4FE07}"/>
              </a:ext>
              <a:ext uri="{C183D7F6-B498-43B3-948B-1728B52AA6E4}">
                <adec:decorative xmlns:adec="http://schemas.microsoft.com/office/drawing/2017/decorative" val="1"/>
              </a:ext>
            </a:extLst>
          </p:cNvPr>
          <p:cNvGrpSpPr/>
          <p:nvPr userDrawn="1"/>
        </p:nvGrpSpPr>
        <p:grpSpPr>
          <a:xfrm>
            <a:off x="361666" y="334925"/>
            <a:ext cx="11462589" cy="6188149"/>
            <a:chOff x="361666" y="334928"/>
            <a:chExt cx="11462589" cy="6188146"/>
          </a:xfrm>
        </p:grpSpPr>
        <p:sp>
          <p:nvSpPr>
            <p:cNvPr id="15" name="Rectangle 14">
              <a:extLst>
                <a:ext uri="{FF2B5EF4-FFF2-40B4-BE49-F238E27FC236}">
                  <a16:creationId xmlns:a16="http://schemas.microsoft.com/office/drawing/2014/main" id="{F4A28016-1B2E-45F1-B467-06903B8825A1}"/>
                </a:ext>
              </a:extLst>
            </p:cNvPr>
            <p:cNvSpPr/>
            <p:nvPr userDrawn="1"/>
          </p:nvSpPr>
          <p:spPr>
            <a:xfrm>
              <a:off x="361666" y="334928"/>
              <a:ext cx="1146258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963BC12-BE70-497C-9BB8-B215B1AD9162}"/>
                </a:ext>
              </a:extLst>
            </p:cNvPr>
            <p:cNvCxnSpPr>
              <a:cxnSpLocks/>
            </p:cNvCxnSpPr>
            <p:nvPr userDrawn="1"/>
          </p:nvCxnSpPr>
          <p:spPr>
            <a:xfrm>
              <a:off x="361666" y="4991100"/>
              <a:ext cx="60772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66530-93C7-4190-88B4-E20372B4A4AA}"/>
                </a:ext>
              </a:extLst>
            </p:cNvPr>
            <p:cNvCxnSpPr>
              <a:cxnSpLocks/>
            </p:cNvCxnSpPr>
            <p:nvPr userDrawn="1"/>
          </p:nvCxnSpPr>
          <p:spPr>
            <a:xfrm>
              <a:off x="361666" y="6027773"/>
              <a:ext cx="103982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C12FD9B-DDFE-4542-BE29-9D1738F40C98}"/>
              </a:ext>
            </a:extLst>
          </p:cNvPr>
          <p:cNvCxnSpPr>
            <a:cxnSpLocks/>
          </p:cNvCxnSpPr>
          <p:nvPr userDrawn="1"/>
        </p:nvCxnSpPr>
        <p:spPr>
          <a:xfrm>
            <a:off x="10759933"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DDDAA5-3F7B-4205-9DAC-66F0CDDC3E34}"/>
              </a:ext>
            </a:extLst>
          </p:cNvPr>
          <p:cNvCxnSpPr>
            <a:cxnSpLocks/>
          </p:cNvCxnSpPr>
          <p:nvPr userDrawn="1"/>
        </p:nvCxnSpPr>
        <p:spPr>
          <a:xfrm>
            <a:off x="6429375"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822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0312077"/>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1">
            <a:alpha val="5000"/>
          </a:schemeClr>
        </a:solidFill>
        <a:effectLst/>
      </p:bgPr>
    </p:bg>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11C5B995-EBCD-4B5D-955D-DAE03BEF9C39}"/>
              </a:ext>
            </a:extLst>
          </p:cNvPr>
          <p:cNvSpPr>
            <a:spLocks noGrp="1"/>
          </p:cNvSpPr>
          <p:nvPr>
            <p:ph type="title"/>
          </p:nvPr>
        </p:nvSpPr>
        <p:spPr>
          <a:xfrm>
            <a:off x="838199" y="545914"/>
            <a:ext cx="9527275" cy="1241944"/>
          </a:xfrm>
          <a:prstGeom prst="rect">
            <a:avLst/>
          </a:prstGeo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3B95B-B1F7-4600-8D22-AD7A00C4ADD7}"/>
              </a:ext>
            </a:extLst>
          </p:cNvPr>
          <p:cNvSpPr>
            <a:spLocks noGrp="1"/>
          </p:cNvSpPr>
          <p:nvPr>
            <p:ph sz="quarter" idx="13"/>
          </p:nvPr>
        </p:nvSpPr>
        <p:spPr>
          <a:xfrm>
            <a:off x="1220788" y="2322513"/>
            <a:ext cx="8662987" cy="3309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EDAD992-CC5C-43EA-8C97-C2036BFDD08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74C5C62-3452-49AD-97D2-1EE2273CBC2C}"/>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0B5122-602C-4BB8-BD04-40CC2A3138C7}"/>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1F98C5-DCA3-4AAC-8C7E-58B638FED78C}"/>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4670FE8-87E8-4FE2-B437-4F3954E965A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a:t>TE Central Mandatory Training 23-24</a:t>
            </a:r>
            <a:endParaRPr lang="en-US" dirty="0"/>
          </a:p>
        </p:txBody>
      </p:sp>
      <p:sp>
        <p:nvSpPr>
          <p:cNvPr id="14" name="Date Placeholder 3">
            <a:extLst>
              <a:ext uri="{FF2B5EF4-FFF2-40B4-BE49-F238E27FC236}">
                <a16:creationId xmlns:a16="http://schemas.microsoft.com/office/drawing/2014/main" id="{C687079D-53C7-4BBC-A843-6315E4C76996}"/>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fld id="{48A1F9D9-6BBA-4872-9545-F7E3C6737FEC}" type="datetime1">
              <a:rPr lang="en-US" smtClean="0"/>
              <a:t>7/10/2023</a:t>
            </a:fld>
            <a:endParaRPr lang="en-US" dirty="0"/>
          </a:p>
        </p:txBody>
      </p:sp>
      <p:sp>
        <p:nvSpPr>
          <p:cNvPr id="16" name="Slide Number Placeholder 5">
            <a:extLst>
              <a:ext uri="{FF2B5EF4-FFF2-40B4-BE49-F238E27FC236}">
                <a16:creationId xmlns:a16="http://schemas.microsoft.com/office/drawing/2014/main" id="{2924DBA1-0E30-4F9F-9F9A-82AED5465F52}"/>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157259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09197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442959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7274810"/>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93651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242313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2663848"/>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7/10/2023</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3566379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 id="2147483731" r:id="rId27"/>
    <p:sldLayoutId id="2147483732" r:id="rId28"/>
    <p:sldLayoutId id="2147483733" r:id="rId29"/>
    <p:sldLayoutId id="2147483666" r:id="rId30"/>
  </p:sldLayoutIdLst>
  <p:hf hd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hyperlink" Target="https://creativecommons.org/licenses/by/3.0/" TargetMode="External"/><Relationship Id="rId4" Type="http://schemas.openxmlformats.org/officeDocument/2006/relationships/hyperlink" Target="https://pressbooks.bccampus.ca/esm1/chapter/chapter-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creativecommons.org/licenses/by-nc-nd/3.0/" TargetMode="External"/><Relationship Id="rId2" Type="http://schemas.openxmlformats.org/officeDocument/2006/relationships/hyperlink" Target="http://www.tuitionexchange.org/" TargetMode="External"/><Relationship Id="rId1" Type="http://schemas.openxmlformats.org/officeDocument/2006/relationships/slideLayout" Target="../slideLayouts/slideLayout21.xml"/><Relationship Id="rId6" Type="http://schemas.openxmlformats.org/officeDocument/2006/relationships/hyperlink" Target="https://www2.gbcnv.edu/facstaff.html" TargetMode="External"/><Relationship Id="rId5" Type="http://schemas.openxmlformats.org/officeDocument/2006/relationships/image" Target="../media/image20.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hyperlink" Target="https://www.pexels.com/photo/beach-calm-clouds-coast-457881/" TargetMode="Externa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hyperlink" Target="https://www.publicdomainpictures.net/en/view-image.php?image=261698&amp;picture=businessaudit-data-repor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hyperlink" Target="https://www.malaysia-students.com/2017/0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hyperlink" Target="https://www.publicdomainpictures.net/view-image.php?image=124599&amp;picture=stick-family"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hyperlink" Target="https://pixabay.com/en/sign-twins-kids-symmetry-boys-1321102/"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pxhere.com/en/photo/1442007" TargetMode="External"/><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hyperlink" Target="https://www.pngall.com/application-png/download/45243" TargetMode="External"/><Relationship Id="rId2" Type="http://schemas.openxmlformats.org/officeDocument/2006/relationships/image" Target="../media/image46.png"/><Relationship Id="rId1" Type="http://schemas.openxmlformats.org/officeDocument/2006/relationships/slideLayout" Target="../slideLayouts/slideLayout24.xml"/><Relationship Id="rId4" Type="http://schemas.openxmlformats.org/officeDocument/2006/relationships/hyperlink" Target="https://creativecommons.org/licenses/by-nc/3.0/"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openclipart.org/detail/169403/fwd__bubble_hand_drawn-by-rejon-177666" TargetMode="External"/><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mailto:jhanson@tuitionexchange.org" TargetMode="External"/><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hyperlink" Target="mailto:sleance@tuitionexchange.org" TargetMode="Externa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FFDFDE97-4A97-47C3-A34F-FC7FD441CB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7" name="Freeform 6">
              <a:extLst>
                <a:ext uri="{FF2B5EF4-FFF2-40B4-BE49-F238E27FC236}">
                  <a16:creationId xmlns:a16="http://schemas.microsoft.com/office/drawing/2014/main" id="{5929D068-05C4-4FD7-805E-67B98DC00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48" name="Freeform 7">
              <a:extLst>
                <a:ext uri="{FF2B5EF4-FFF2-40B4-BE49-F238E27FC236}">
                  <a16:creationId xmlns:a16="http://schemas.microsoft.com/office/drawing/2014/main" id="{802E4133-42B8-4E61-88E6-34AA552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49" name="Freeform 9">
              <a:extLst>
                <a:ext uri="{FF2B5EF4-FFF2-40B4-BE49-F238E27FC236}">
                  <a16:creationId xmlns:a16="http://schemas.microsoft.com/office/drawing/2014/main" id="{3FA7762F-EFA7-4921-8668-F1C73A0D5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50" name="Freeform 10">
              <a:extLst>
                <a:ext uri="{FF2B5EF4-FFF2-40B4-BE49-F238E27FC236}">
                  <a16:creationId xmlns:a16="http://schemas.microsoft.com/office/drawing/2014/main" id="{22FFCE41-B971-4162-8DF9-DBF817DDA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51" name="Freeform 11">
              <a:extLst>
                <a:ext uri="{FF2B5EF4-FFF2-40B4-BE49-F238E27FC236}">
                  <a16:creationId xmlns:a16="http://schemas.microsoft.com/office/drawing/2014/main" id="{90D48A4B-3F05-4D98-B608-F5E23EA0D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52" name="Freeform 12">
              <a:extLst>
                <a:ext uri="{FF2B5EF4-FFF2-40B4-BE49-F238E27FC236}">
                  <a16:creationId xmlns:a16="http://schemas.microsoft.com/office/drawing/2014/main" id="{AF334AC8-D046-47E1-BCFA-12AF52A42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80413838-6CCC-4797-8ECB-7EF9DD857248}"/>
              </a:ext>
            </a:extLst>
          </p:cNvPr>
          <p:cNvSpPr>
            <a:spLocks noGrp="1"/>
          </p:cNvSpPr>
          <p:nvPr>
            <p:ph type="ctrTitle"/>
          </p:nvPr>
        </p:nvSpPr>
        <p:spPr>
          <a:xfrm>
            <a:off x="7422218" y="4718050"/>
            <a:ext cx="3171151" cy="1256161"/>
          </a:xfrm>
        </p:spPr>
        <p:txBody>
          <a:bodyPr vert="horz" lIns="91440" tIns="45720" rIns="91440" bIns="45720" rtlCol="0" anchor="b">
            <a:normAutofit fontScale="90000"/>
          </a:bodyPr>
          <a:lstStyle/>
          <a:p>
            <a:pPr algn="r"/>
            <a:r>
              <a:rPr lang="en-US" sz="4400" dirty="0"/>
              <a:t>Mandatory </a:t>
            </a:r>
            <a:br>
              <a:rPr lang="en-US" sz="4400" dirty="0"/>
            </a:br>
            <a:r>
              <a:rPr lang="en-US" sz="4400" dirty="0"/>
              <a:t>Training </a:t>
            </a:r>
          </a:p>
        </p:txBody>
      </p:sp>
      <p:sp>
        <p:nvSpPr>
          <p:cNvPr id="11" name="Subtitle 10">
            <a:extLst>
              <a:ext uri="{FF2B5EF4-FFF2-40B4-BE49-F238E27FC236}">
                <a16:creationId xmlns:a16="http://schemas.microsoft.com/office/drawing/2014/main" id="{2F99BCD9-99B4-425C-B3C0-E78EBA3C8999}"/>
              </a:ext>
            </a:extLst>
          </p:cNvPr>
          <p:cNvSpPr>
            <a:spLocks noGrp="1"/>
          </p:cNvSpPr>
          <p:nvPr>
            <p:ph type="subTitle" idx="1"/>
          </p:nvPr>
        </p:nvSpPr>
        <p:spPr>
          <a:xfrm>
            <a:off x="7349706" y="6074981"/>
            <a:ext cx="3316176" cy="423328"/>
          </a:xfrm>
        </p:spPr>
        <p:txBody>
          <a:bodyPr vert="horz" lIns="91440" tIns="45720" rIns="91440" bIns="45720" rtlCol="0" anchor="t">
            <a:normAutofit/>
          </a:bodyPr>
          <a:lstStyle/>
          <a:p>
            <a:pPr algn="r"/>
            <a:r>
              <a:rPr lang="en-US" sz="1800" dirty="0"/>
              <a:t>TE Staff</a:t>
            </a:r>
          </a:p>
        </p:txBody>
      </p:sp>
      <p:pic>
        <p:nvPicPr>
          <p:cNvPr id="30" name="Picture Placeholder 29" descr="Office desk with papers, laptop, pen and reading glasses">
            <a:extLst>
              <a:ext uri="{FF2B5EF4-FFF2-40B4-BE49-F238E27FC236}">
                <a16:creationId xmlns:a16="http://schemas.microsoft.com/office/drawing/2014/main" id="{EBEF8340-BD26-4016-B1B1-9BFC9B942749}"/>
              </a:ext>
            </a:extLst>
          </p:cNvPr>
          <p:cNvPicPr>
            <a:picLocks noGrp="1" noChangeAspect="1"/>
          </p:cNvPicPr>
          <p:nvPr>
            <p:ph type="pic" sz="quarter" idx="13"/>
          </p:nvPr>
        </p:nvPicPr>
        <p:blipFill rotWithShape="1">
          <a:blip r:embed="rId4"/>
          <a:srcRect l="5413" r="14258" b="1"/>
          <a:stretch/>
        </p:blipFill>
        <p:spPr>
          <a:xfrm>
            <a:off x="3967843" y="608014"/>
            <a:ext cx="7487555" cy="3728438"/>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3" name="TextBox 2">
            <a:extLst>
              <a:ext uri="{FF2B5EF4-FFF2-40B4-BE49-F238E27FC236}">
                <a16:creationId xmlns:a16="http://schemas.microsoft.com/office/drawing/2014/main" id="{00F971D6-0965-0363-F50F-98AECBDD1678}"/>
              </a:ext>
            </a:extLst>
          </p:cNvPr>
          <p:cNvSpPr txBox="1"/>
          <p:nvPr/>
        </p:nvSpPr>
        <p:spPr>
          <a:xfrm>
            <a:off x="4633701" y="4773882"/>
            <a:ext cx="2518913" cy="1200329"/>
          </a:xfrm>
          <a:prstGeom prst="rect">
            <a:avLst/>
          </a:prstGeom>
          <a:noFill/>
        </p:spPr>
        <p:txBody>
          <a:bodyPr wrap="square" rtlCol="0">
            <a:spAutoFit/>
          </a:bodyPr>
          <a:lstStyle/>
          <a:p>
            <a:r>
              <a:rPr lang="en-US" sz="2400" dirty="0"/>
              <a:t>Fall 2023</a:t>
            </a:r>
          </a:p>
          <a:p>
            <a:r>
              <a:rPr lang="en-US" sz="2400" dirty="0"/>
              <a:t>TE Liaison Professionals</a:t>
            </a:r>
          </a:p>
        </p:txBody>
      </p:sp>
    </p:spTree>
    <p:extLst>
      <p:ext uri="{BB962C8B-B14F-4D97-AF65-F5344CB8AC3E}">
        <p14:creationId xmlns:p14="http://schemas.microsoft.com/office/powerpoint/2010/main" val="199708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7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8E0FE-CD1D-48DB-9832-7196271719E1}"/>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The TE Players at your school</a:t>
            </a:r>
          </a:p>
        </p:txBody>
      </p:sp>
      <p:graphicFrame>
        <p:nvGraphicFramePr>
          <p:cNvPr id="24" name="Content Placeholder 2" descr="Team Content Placeholder">
            <a:extLst>
              <a:ext uri="{FF2B5EF4-FFF2-40B4-BE49-F238E27FC236}">
                <a16:creationId xmlns:a16="http://schemas.microsoft.com/office/drawing/2014/main" id="{62E5FA6E-311D-4C12-B805-12877B4C3668}"/>
              </a:ext>
            </a:extLst>
          </p:cNvPr>
          <p:cNvGraphicFramePr>
            <a:graphicFrameLocks noGrp="1"/>
          </p:cNvGraphicFramePr>
          <p:nvPr>
            <p:ph sz="quarter" idx="13"/>
            <p:extLst>
              <p:ext uri="{D42A27DB-BD31-4B8C-83A1-F6EECF244321}">
                <p14:modId xmlns:p14="http://schemas.microsoft.com/office/powerpoint/2010/main" val="2354983859"/>
              </p:ext>
            </p:extLst>
          </p:nvPr>
        </p:nvGraphicFramePr>
        <p:xfrm>
          <a:off x="715963" y="733425"/>
          <a:ext cx="9672637" cy="3462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ate Placeholder 10">
            <a:extLst>
              <a:ext uri="{FF2B5EF4-FFF2-40B4-BE49-F238E27FC236}">
                <a16:creationId xmlns:a16="http://schemas.microsoft.com/office/drawing/2014/main" id="{BD68975C-4EF0-4B56-AB03-61D90E6847D9}"/>
              </a:ext>
            </a:extLst>
          </p:cNvPr>
          <p:cNvSpPr>
            <a:spLocks noGrp="1"/>
          </p:cNvSpPr>
          <p:nvPr>
            <p:ph type="dt" sz="half" idx="10"/>
          </p:nvPr>
        </p:nvSpPr>
        <p:spPr/>
        <p:txBody>
          <a:bodyPr/>
          <a:lstStyle/>
          <a:p>
            <a:fld id="{F418D9FB-8EA9-44E5-A07C-E36AAF1F5DCB}" type="datetime1">
              <a:rPr lang="en-US" smtClean="0"/>
              <a:t>7/10/2023</a:t>
            </a:fld>
            <a:endParaRPr lang="en-US" dirty="0"/>
          </a:p>
        </p:txBody>
      </p:sp>
      <p:sp>
        <p:nvSpPr>
          <p:cNvPr id="17" name="Footer Placeholder 16">
            <a:extLst>
              <a:ext uri="{FF2B5EF4-FFF2-40B4-BE49-F238E27FC236}">
                <a16:creationId xmlns:a16="http://schemas.microsoft.com/office/drawing/2014/main" id="{E6F05D51-B348-4E46-9332-FDA5A0AFF921}"/>
              </a:ext>
            </a:extLst>
          </p:cNvPr>
          <p:cNvSpPr>
            <a:spLocks noGrp="1"/>
          </p:cNvSpPr>
          <p:nvPr>
            <p:ph type="ftr" sz="quarter" idx="11"/>
          </p:nvPr>
        </p:nvSpPr>
        <p:spPr/>
        <p:txBody>
          <a:bodyPr anchor="t"/>
          <a:lstStyle/>
          <a:p>
            <a:r>
              <a:rPr lang="en-US"/>
              <a:t>TE Central Mandatory Training 23-24</a:t>
            </a:r>
            <a:endParaRPr lang="en-US" dirty="0"/>
          </a:p>
        </p:txBody>
      </p:sp>
      <p:sp>
        <p:nvSpPr>
          <p:cNvPr id="18" name="Slide Number Placeholder 17">
            <a:extLst>
              <a:ext uri="{FF2B5EF4-FFF2-40B4-BE49-F238E27FC236}">
                <a16:creationId xmlns:a16="http://schemas.microsoft.com/office/drawing/2014/main" id="{8B4F1708-F345-4EB5-9655-4B0102B9E565}"/>
              </a:ext>
            </a:extLst>
          </p:cNvPr>
          <p:cNvSpPr>
            <a:spLocks noGrp="1"/>
          </p:cNvSpPr>
          <p:nvPr>
            <p:ph type="sldNum" sz="quarter" idx="12"/>
          </p:nvPr>
        </p:nvSpPr>
        <p:spPr/>
        <p:txBody>
          <a:bodyPr/>
          <a:lstStyle/>
          <a:p>
            <a:fld id="{5709AFD8-D051-4223-B8CF-1EC150CE8836}" type="slidenum">
              <a:rPr lang="en-US" smtClean="0"/>
              <a:pPr/>
              <a:t>10</a:t>
            </a:fld>
            <a:endParaRPr lang="en-US" dirty="0"/>
          </a:p>
        </p:txBody>
      </p:sp>
    </p:spTree>
    <p:extLst>
      <p:ext uri="{BB962C8B-B14F-4D97-AF65-F5344CB8AC3E}">
        <p14:creationId xmlns:p14="http://schemas.microsoft.com/office/powerpoint/2010/main" val="2555141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8828-AB2D-7366-2221-AF5775E1A7D7}"/>
              </a:ext>
            </a:extLst>
          </p:cNvPr>
          <p:cNvSpPr>
            <a:spLocks noGrp="1"/>
          </p:cNvSpPr>
          <p:nvPr>
            <p:ph type="ctrTitle"/>
          </p:nvPr>
        </p:nvSpPr>
        <p:spPr>
          <a:xfrm>
            <a:off x="7051274" y="2096217"/>
            <a:ext cx="3388522" cy="3579964"/>
          </a:xfrm>
        </p:spPr>
        <p:txBody>
          <a:bodyPr>
            <a:noAutofit/>
          </a:bodyPr>
          <a:lstStyle/>
          <a:p>
            <a:pPr algn="l"/>
            <a:r>
              <a:rPr lang="en-US" sz="2400" dirty="0">
                <a:latin typeface="Open Sans" panose="020B0606030504020204" pitchFamily="34" charset="0"/>
                <a:ea typeface="Open Sans" panose="020B0606030504020204" pitchFamily="34" charset="0"/>
                <a:cs typeface="Open Sans" panose="020B0606030504020204" pitchFamily="34" charset="0"/>
              </a:rPr>
              <a:t>Where is yours?  </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The TE TELO Handbook is updated and available online</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79715459-B7F1-1345-4AE2-87D1BA392B39}"/>
              </a:ext>
            </a:extLst>
          </p:cNvPr>
          <p:cNvSpPr>
            <a:spLocks noGrp="1"/>
          </p:cNvSpPr>
          <p:nvPr>
            <p:ph type="subTitle" idx="1"/>
          </p:nvPr>
        </p:nvSpPr>
        <p:spPr/>
        <p:txBody>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Policies vs Procedures</a:t>
            </a:r>
          </a:p>
        </p:txBody>
      </p:sp>
      <p:pic>
        <p:nvPicPr>
          <p:cNvPr id="7" name="Picture Placeholder 6" descr="A close-up of a sign&#10;&#10;Description automatically generated with medium confidence">
            <a:extLst>
              <a:ext uri="{FF2B5EF4-FFF2-40B4-BE49-F238E27FC236}">
                <a16:creationId xmlns:a16="http://schemas.microsoft.com/office/drawing/2014/main" id="{51467843-7070-8431-137B-6DA6DBD8B92D}"/>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26895" r="26895"/>
          <a:stretch>
            <a:fillRect/>
          </a:stretch>
        </p:blipFill>
        <p:spPr/>
      </p:pic>
      <p:sp>
        <p:nvSpPr>
          <p:cNvPr id="8" name="TextBox 7">
            <a:extLst>
              <a:ext uri="{FF2B5EF4-FFF2-40B4-BE49-F238E27FC236}">
                <a16:creationId xmlns:a16="http://schemas.microsoft.com/office/drawing/2014/main" id="{B391EF8C-6655-8470-933C-0C735112AD32}"/>
              </a:ext>
            </a:extLst>
          </p:cNvPr>
          <p:cNvSpPr txBox="1"/>
          <p:nvPr/>
        </p:nvSpPr>
        <p:spPr>
          <a:xfrm>
            <a:off x="0" y="6858000"/>
            <a:ext cx="6426200" cy="230832"/>
          </a:xfrm>
          <a:prstGeom prst="rect">
            <a:avLst/>
          </a:prstGeom>
          <a:noFill/>
        </p:spPr>
        <p:txBody>
          <a:bodyPr wrap="square" rtlCol="0">
            <a:spAutoFit/>
          </a:bodyPr>
          <a:lstStyle/>
          <a:p>
            <a:r>
              <a:rPr lang="en-US" sz="900">
                <a:hlinkClick r:id="rId4" tooltip="https://pressbooks.bccampus.ca/esm1/chapter/chapter-1/"/>
              </a:rPr>
              <a:t>This Photo</a:t>
            </a:r>
            <a:r>
              <a:rPr lang="en-US" sz="900"/>
              <a:t> by Unknown Author is licensed under </a:t>
            </a:r>
            <a:r>
              <a:rPr lang="en-US" sz="900">
                <a:hlinkClick r:id="rId5" tooltip="https://creativecommons.org/licenses/by/3.0/"/>
              </a:rPr>
              <a:t>CC BY</a:t>
            </a:r>
            <a:endParaRPr lang="en-US" sz="900"/>
          </a:p>
        </p:txBody>
      </p:sp>
    </p:spTree>
    <p:extLst>
      <p:ext uri="{BB962C8B-B14F-4D97-AF65-F5344CB8AC3E}">
        <p14:creationId xmlns:p14="http://schemas.microsoft.com/office/powerpoint/2010/main" val="2607672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D4CB4-EEC2-4FC6-BC34-7A9C636F8A14}"/>
              </a:ext>
            </a:extLst>
          </p:cNvPr>
          <p:cNvSpPr>
            <a:spLocks noGrp="1"/>
          </p:cNvSpPr>
          <p:nvPr>
            <p:ph type="ctrTitle"/>
          </p:nvPr>
        </p:nvSpPr>
        <p:spPr>
          <a:xfrm>
            <a:off x="7104444" y="2320506"/>
            <a:ext cx="3282184" cy="1326382"/>
          </a:xfrm>
        </p:spPr>
        <p:txBody>
          <a:bodyPr>
            <a:norm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hlinkClick r:id="rId2"/>
              </a:rPr>
              <a:t>www.tuitionexchange.org</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Liaison Officers</a:t>
            </a:r>
            <a:br>
              <a:rPr lang="en-US" sz="1800" dirty="0">
                <a:latin typeface="Open Sans" panose="020B0606030504020204" pitchFamily="34" charset="0"/>
                <a:ea typeface="Open Sans" panose="020B0606030504020204" pitchFamily="34" charset="0"/>
                <a:cs typeface="Open Sans" panose="020B0606030504020204" pitchFamily="34" charset="0"/>
              </a:rPr>
            </a:br>
            <a:r>
              <a:rPr lang="en-US" sz="1800" dirty="0">
                <a:latin typeface="Open Sans" panose="020B0606030504020204" pitchFamily="34" charset="0"/>
                <a:ea typeface="Open Sans" panose="020B0606030504020204" pitchFamily="34" charset="0"/>
                <a:cs typeface="Open Sans" panose="020B0606030504020204" pitchFamily="34" charset="0"/>
              </a:rPr>
              <a:t>TE Liaison Officer Handbook</a:t>
            </a:r>
          </a:p>
        </p:txBody>
      </p:sp>
      <p:sp>
        <p:nvSpPr>
          <p:cNvPr id="3" name="Subtitle 2">
            <a:extLst>
              <a:ext uri="{FF2B5EF4-FFF2-40B4-BE49-F238E27FC236}">
                <a16:creationId xmlns:a16="http://schemas.microsoft.com/office/drawing/2014/main" id="{1669DAC1-AB0B-750D-2894-145698DEBD51}"/>
              </a:ext>
            </a:extLst>
          </p:cNvPr>
          <p:cNvSpPr>
            <a:spLocks noGrp="1"/>
          </p:cNvSpPr>
          <p:nvPr>
            <p:ph type="subTitle" idx="1"/>
          </p:nvPr>
        </p:nvSpPr>
        <p:spPr/>
        <p:txBody>
          <a:bodyPr>
            <a:normAutofit fontScale="70000" lnSpcReduction="20000"/>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Tuition Exchange </a:t>
            </a:r>
          </a:p>
          <a:p>
            <a:pPr algn="ctr"/>
            <a:r>
              <a:rPr lang="en-US" dirty="0">
                <a:latin typeface="Open Sans" panose="020B0606030504020204" pitchFamily="34" charset="0"/>
                <a:ea typeface="Open Sans" panose="020B0606030504020204" pitchFamily="34" charset="0"/>
                <a:cs typeface="Open Sans" panose="020B0606030504020204" pitchFamily="34" charset="0"/>
              </a:rPr>
              <a:t>TE Liaison Officer Handbook</a:t>
            </a:r>
          </a:p>
        </p:txBody>
      </p:sp>
      <p:pic>
        <p:nvPicPr>
          <p:cNvPr id="6" name="Picture Placeholder 5">
            <a:extLst>
              <a:ext uri="{FF2B5EF4-FFF2-40B4-BE49-F238E27FC236}">
                <a16:creationId xmlns:a16="http://schemas.microsoft.com/office/drawing/2014/main" id="{F0166C0C-DF10-D81F-4A6B-BF724D2B30DF}"/>
              </a:ext>
            </a:extLst>
          </p:cNvPr>
          <p:cNvPicPr>
            <a:picLocks noGrp="1" noChangeAspect="1"/>
          </p:cNvPicPr>
          <p:nvPr>
            <p:ph type="pic" sz="quarter" idx="13"/>
          </p:nvPr>
        </p:nvPicPr>
        <p:blipFill>
          <a:blip r:embed="rId3"/>
          <a:srcRect l="31747" r="31747"/>
          <a:stretch/>
        </p:blipFill>
        <p:spPr>
          <a:xfrm>
            <a:off x="1319840" y="367861"/>
            <a:ext cx="5028721" cy="5366619"/>
          </a:xfrm>
        </p:spPr>
      </p:pic>
      <p:sp>
        <p:nvSpPr>
          <p:cNvPr id="7" name="Arrow: Down 6">
            <a:extLst>
              <a:ext uri="{FF2B5EF4-FFF2-40B4-BE49-F238E27FC236}">
                <a16:creationId xmlns:a16="http://schemas.microsoft.com/office/drawing/2014/main" id="{474BDE81-164E-B03A-16FA-7D4A8027D563}"/>
              </a:ext>
            </a:extLst>
          </p:cNvPr>
          <p:cNvSpPr/>
          <p:nvPr/>
        </p:nvSpPr>
        <p:spPr>
          <a:xfrm>
            <a:off x="5287992" y="508958"/>
            <a:ext cx="484632" cy="4744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8FFE3C-B031-FAD6-BC36-948EE9E898C1}"/>
              </a:ext>
            </a:extLst>
          </p:cNvPr>
          <p:cNvPicPr>
            <a:picLocks noChangeAspect="1"/>
          </p:cNvPicPr>
          <p:nvPr/>
        </p:nvPicPr>
        <p:blipFill>
          <a:blip r:embed="rId4"/>
          <a:stretch>
            <a:fillRect/>
          </a:stretch>
        </p:blipFill>
        <p:spPr>
          <a:xfrm>
            <a:off x="3461067" y="2751827"/>
            <a:ext cx="542591" cy="677174"/>
          </a:xfrm>
          <a:prstGeom prst="rect">
            <a:avLst/>
          </a:prstGeom>
        </p:spPr>
      </p:pic>
      <p:pic>
        <p:nvPicPr>
          <p:cNvPr id="10" name="Picture 9">
            <a:extLst>
              <a:ext uri="{FF2B5EF4-FFF2-40B4-BE49-F238E27FC236}">
                <a16:creationId xmlns:a16="http://schemas.microsoft.com/office/drawing/2014/main" id="{5C7F9831-A2C1-6DD6-EE35-373ECA98CCCD}"/>
              </a:ext>
              <a:ext uri="{C183D7F6-B498-43B3-948B-1728B52AA6E4}">
                <adec:decorative xmlns:adec="http://schemas.microsoft.com/office/drawing/2017/decorative" val="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016435" y="4194349"/>
            <a:ext cx="3569025" cy="764791"/>
          </a:xfrm>
          <a:prstGeom prst="rect">
            <a:avLst/>
          </a:prstGeom>
        </p:spPr>
      </p:pic>
      <p:sp>
        <p:nvSpPr>
          <p:cNvPr id="11" name="TextBox 10">
            <a:extLst>
              <a:ext uri="{FF2B5EF4-FFF2-40B4-BE49-F238E27FC236}">
                <a16:creationId xmlns:a16="http://schemas.microsoft.com/office/drawing/2014/main" id="{DAD3A193-7959-EBB9-DC61-984C538FD9F2}"/>
              </a:ext>
            </a:extLst>
          </p:cNvPr>
          <p:cNvSpPr txBox="1"/>
          <p:nvPr/>
        </p:nvSpPr>
        <p:spPr>
          <a:xfrm>
            <a:off x="8902461" y="4964447"/>
            <a:ext cx="1683000" cy="369332"/>
          </a:xfrm>
          <a:prstGeom prst="rect">
            <a:avLst/>
          </a:prstGeom>
          <a:noFill/>
        </p:spPr>
        <p:txBody>
          <a:bodyPr wrap="square" rtlCol="0">
            <a:spAutoFit/>
          </a:bodyPr>
          <a:lstStyle/>
          <a:p>
            <a:r>
              <a:rPr lang="en-US" sz="900">
                <a:hlinkClick r:id="rId6" tooltip="https://www2.gbcnv.edu/facstaff.html"/>
              </a:rPr>
              <a:t>This Photo</a:t>
            </a:r>
            <a:r>
              <a:rPr lang="en-US" sz="900"/>
              <a:t> by Unknown Author is licensed under </a:t>
            </a:r>
            <a:r>
              <a:rPr lang="en-US" sz="900">
                <a:hlinkClick r:id="rId7" tooltip="https://creativecommons.org/licenses/by-nc-nd/3.0/"/>
              </a:rPr>
              <a:t>CC BY-NC-ND</a:t>
            </a:r>
            <a:endParaRPr lang="en-US" sz="900"/>
          </a:p>
        </p:txBody>
      </p:sp>
    </p:spTree>
    <p:extLst>
      <p:ext uri="{BB962C8B-B14F-4D97-AF65-F5344CB8AC3E}">
        <p14:creationId xmlns:p14="http://schemas.microsoft.com/office/powerpoint/2010/main" val="716456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2DBB4F-6D5D-87EB-581C-4B0B966D1B32}"/>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Policies &amp; Procedures</a:t>
            </a:r>
          </a:p>
        </p:txBody>
      </p:sp>
      <p:sp>
        <p:nvSpPr>
          <p:cNvPr id="8" name="Text Placeholder 7">
            <a:extLst>
              <a:ext uri="{FF2B5EF4-FFF2-40B4-BE49-F238E27FC236}">
                <a16:creationId xmlns:a16="http://schemas.microsoft.com/office/drawing/2014/main" id="{2426D85F-A942-243A-23B6-CB26CC61A55E}"/>
              </a:ext>
            </a:extLst>
          </p:cNvPr>
          <p:cNvSpPr>
            <a:spLocks noGrp="1"/>
          </p:cNvSpPr>
          <p:nvPr>
            <p:ph type="body" sz="quarter" idx="15"/>
          </p:nvPr>
        </p:nvSpPr>
        <p:spPr>
          <a:xfrm>
            <a:off x="1243642" y="1643758"/>
            <a:ext cx="4565283"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Employees</a:t>
            </a:r>
          </a:p>
        </p:txBody>
      </p:sp>
      <p:sp>
        <p:nvSpPr>
          <p:cNvPr id="6" name="Text Placeholder 5">
            <a:extLst>
              <a:ext uri="{FF2B5EF4-FFF2-40B4-BE49-F238E27FC236}">
                <a16:creationId xmlns:a16="http://schemas.microsoft.com/office/drawing/2014/main" id="{86C5E64B-96C9-637E-97CC-DAB0C7E80DB9}"/>
              </a:ext>
            </a:extLst>
          </p:cNvPr>
          <p:cNvSpPr>
            <a:spLocks noGrp="1"/>
          </p:cNvSpPr>
          <p:nvPr>
            <p:ph type="body" sz="quarter" idx="13"/>
          </p:nvPr>
        </p:nvSpPr>
        <p:spPr>
          <a:xfrm>
            <a:off x="1243642" y="2160698"/>
            <a:ext cx="4565283" cy="3023858"/>
          </a:xfrm>
        </p:spPr>
        <p:txBody>
          <a:bodyPr>
            <a:norm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Time on the job</a:t>
            </a:r>
          </a:p>
          <a:p>
            <a:r>
              <a:rPr lang="en-US" sz="1400" dirty="0">
                <a:latin typeface="Open Sans" panose="020B0606030504020204" pitchFamily="34" charset="0"/>
                <a:ea typeface="Open Sans" panose="020B0606030504020204" pitchFamily="34" charset="0"/>
                <a:cs typeface="Open Sans" panose="020B0606030504020204" pitchFamily="34" charset="0"/>
              </a:rPr>
              <a:t>Full-time-vs-less than full-time-vs-contract labor</a:t>
            </a:r>
          </a:p>
          <a:p>
            <a:r>
              <a:rPr lang="en-US" sz="1400" dirty="0">
                <a:latin typeface="Open Sans" panose="020B0606030504020204" pitchFamily="34" charset="0"/>
                <a:ea typeface="Open Sans" panose="020B0606030504020204" pitchFamily="34" charset="0"/>
                <a:cs typeface="Open Sans" panose="020B0606030504020204" pitchFamily="34" charset="0"/>
              </a:rPr>
              <a:t>Retired or deceased</a:t>
            </a:r>
          </a:p>
          <a:p>
            <a:r>
              <a:rPr lang="en-US" sz="1400" dirty="0">
                <a:latin typeface="Open Sans" panose="020B0606030504020204" pitchFamily="34" charset="0"/>
                <a:ea typeface="Open Sans" panose="020B0606030504020204" pitchFamily="34" charset="0"/>
                <a:cs typeface="Open Sans" panose="020B0606030504020204" pitchFamily="34" charset="0"/>
              </a:rPr>
              <a:t>Definition of employee dependent</a:t>
            </a:r>
          </a:p>
          <a:p>
            <a:r>
              <a:rPr lang="en-US" sz="1400" dirty="0">
                <a:latin typeface="Open Sans" panose="020B0606030504020204" pitchFamily="34" charset="0"/>
                <a:ea typeface="Open Sans" panose="020B0606030504020204" pitchFamily="34" charset="0"/>
                <a:cs typeface="Open Sans" panose="020B0606030504020204" pitchFamily="34" charset="0"/>
              </a:rPr>
              <a:t>Undergraduate student – employee, spouse, or dependent</a:t>
            </a:r>
          </a:p>
          <a:p>
            <a:r>
              <a:rPr lang="en-US" sz="1400" dirty="0">
                <a:latin typeface="Open Sans" panose="020B0606030504020204" pitchFamily="34" charset="0"/>
                <a:ea typeface="Open Sans" panose="020B0606030504020204" pitchFamily="34" charset="0"/>
                <a:cs typeface="Open Sans" panose="020B0606030504020204" pitchFamily="34" charset="0"/>
              </a:rPr>
              <a:t>Graduate student – employee or spouse</a:t>
            </a:r>
          </a:p>
          <a:p>
            <a:r>
              <a:rPr lang="en-US" sz="1400" dirty="0">
                <a:latin typeface="Open Sans" panose="020B0606030504020204" pitchFamily="34" charset="0"/>
                <a:ea typeface="Open Sans" panose="020B0606030504020204" pitchFamily="34" charset="0"/>
                <a:cs typeface="Open Sans" panose="020B0606030504020204" pitchFamily="34" charset="0"/>
              </a:rPr>
              <a:t>Eight semesters max for undergraduate</a:t>
            </a:r>
          </a:p>
          <a:p>
            <a:r>
              <a:rPr lang="en-US" sz="1400" dirty="0">
                <a:latin typeface="Open Sans" panose="020B0606030504020204" pitchFamily="34" charset="0"/>
                <a:ea typeface="Open Sans" panose="020B0606030504020204" pitchFamily="34" charset="0"/>
                <a:cs typeface="Open Sans" panose="020B0606030504020204" pitchFamily="34" charset="0"/>
              </a:rPr>
              <a:t>Four semesters max for graduate </a:t>
            </a:r>
          </a:p>
        </p:txBody>
      </p:sp>
      <p:sp>
        <p:nvSpPr>
          <p:cNvPr id="9" name="Text Placeholder 8">
            <a:extLst>
              <a:ext uri="{FF2B5EF4-FFF2-40B4-BE49-F238E27FC236}">
                <a16:creationId xmlns:a16="http://schemas.microsoft.com/office/drawing/2014/main" id="{324BC727-AAAB-0971-08C7-0822BB66D183}"/>
              </a:ext>
            </a:extLst>
          </p:cNvPr>
          <p:cNvSpPr>
            <a:spLocks noGrp="1"/>
          </p:cNvSpPr>
          <p:nvPr>
            <p:ph type="body" sz="quarter" idx="16"/>
          </p:nvPr>
        </p:nvSpPr>
        <p:spPr>
          <a:xfrm>
            <a:off x="6012663" y="1619201"/>
            <a:ext cx="4565283" cy="665481"/>
          </a:xfrm>
        </p:spPr>
        <p:txBody>
          <a:bodyPr>
            <a:normAutofit fontScale="92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Incoming &amp; Continuing students</a:t>
            </a:r>
          </a:p>
        </p:txBody>
      </p:sp>
      <p:sp>
        <p:nvSpPr>
          <p:cNvPr id="7" name="Text Placeholder 6">
            <a:extLst>
              <a:ext uri="{FF2B5EF4-FFF2-40B4-BE49-F238E27FC236}">
                <a16:creationId xmlns:a16="http://schemas.microsoft.com/office/drawing/2014/main" id="{B4A611D0-025E-3861-F77D-F52B5F42116E}"/>
              </a:ext>
            </a:extLst>
          </p:cNvPr>
          <p:cNvSpPr>
            <a:spLocks noGrp="1"/>
          </p:cNvSpPr>
          <p:nvPr>
            <p:ph type="body" sz="quarter" idx="14"/>
          </p:nvPr>
        </p:nvSpPr>
        <p:spPr>
          <a:xfrm>
            <a:off x="5972612" y="2338925"/>
            <a:ext cx="4565283" cy="2925673"/>
          </a:xfrm>
        </p:spPr>
        <p:txBody>
          <a:bodyPr>
            <a:norm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Applied and admitted</a:t>
            </a:r>
          </a:p>
          <a:p>
            <a:r>
              <a:rPr lang="en-US" sz="1600" dirty="0">
                <a:latin typeface="Open Sans" panose="020B0606030504020204" pitchFamily="34" charset="0"/>
                <a:ea typeface="Open Sans" panose="020B0606030504020204" pitchFamily="34" charset="0"/>
                <a:cs typeface="Open Sans" panose="020B0606030504020204" pitchFamily="34" charset="0"/>
              </a:rPr>
              <a:t>Enrollment status</a:t>
            </a:r>
          </a:p>
          <a:p>
            <a:r>
              <a:rPr lang="en-US" sz="1600" dirty="0">
                <a:latin typeface="Open Sans" panose="020B0606030504020204" pitchFamily="34" charset="0"/>
                <a:ea typeface="Open Sans" panose="020B0606030504020204" pitchFamily="34" charset="0"/>
                <a:cs typeface="Open Sans" panose="020B0606030504020204" pitchFamily="34" charset="0"/>
              </a:rPr>
              <a:t>Transfer credit review</a:t>
            </a:r>
          </a:p>
          <a:p>
            <a:r>
              <a:rPr lang="en-US" sz="1600" dirty="0">
                <a:latin typeface="Open Sans" panose="020B0606030504020204" pitchFamily="34" charset="0"/>
                <a:ea typeface="Open Sans" panose="020B0606030504020204" pitchFamily="34" charset="0"/>
                <a:cs typeface="Open Sans" panose="020B0606030504020204" pitchFamily="34" charset="0"/>
              </a:rPr>
              <a:t>Approved Leave of Absence (LOA)</a:t>
            </a:r>
          </a:p>
          <a:p>
            <a:r>
              <a:rPr lang="en-US" sz="1600" dirty="0">
                <a:latin typeface="Open Sans" panose="020B0606030504020204" pitchFamily="34" charset="0"/>
                <a:ea typeface="Open Sans" panose="020B0606030504020204" pitchFamily="34" charset="0"/>
                <a:cs typeface="Open Sans" panose="020B0606030504020204" pitchFamily="34" charset="0"/>
              </a:rPr>
              <a:t>Graduation date review</a:t>
            </a:r>
          </a:p>
          <a:p>
            <a:r>
              <a:rPr lang="en-US" sz="1600" dirty="0">
                <a:latin typeface="Open Sans" panose="020B0606030504020204" pitchFamily="34" charset="0"/>
                <a:ea typeface="Open Sans" panose="020B0606030504020204" pitchFamily="34" charset="0"/>
                <a:cs typeface="Open Sans" panose="020B0606030504020204" pitchFamily="34" charset="0"/>
              </a:rPr>
              <a:t>Enrolled in a degree program</a:t>
            </a:r>
          </a:p>
          <a:p>
            <a:pPr marL="0" indent="0">
              <a:buNone/>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Date Placeholder 1">
            <a:extLst>
              <a:ext uri="{FF2B5EF4-FFF2-40B4-BE49-F238E27FC236}">
                <a16:creationId xmlns:a16="http://schemas.microsoft.com/office/drawing/2014/main" id="{5CA529AC-BEB4-9FB2-55F3-B3081CB3890F}"/>
              </a:ext>
            </a:extLst>
          </p:cNvPr>
          <p:cNvSpPr>
            <a:spLocks noGrp="1"/>
          </p:cNvSpPr>
          <p:nvPr>
            <p:ph type="dt" sz="half" idx="10"/>
          </p:nvPr>
        </p:nvSpPr>
        <p:spPr/>
        <p:txBody>
          <a:bodyPr/>
          <a:lstStyle/>
          <a:p>
            <a:fld id="{94F2EECB-1D84-493B-8791-9859157CD618}" type="datetime1">
              <a:rPr lang="en-US" smtClean="0"/>
              <a:t>7/10/2023</a:t>
            </a:fld>
            <a:endParaRPr lang="en-US" dirty="0"/>
          </a:p>
        </p:txBody>
      </p:sp>
      <p:sp>
        <p:nvSpPr>
          <p:cNvPr id="3" name="Footer Placeholder 2">
            <a:extLst>
              <a:ext uri="{FF2B5EF4-FFF2-40B4-BE49-F238E27FC236}">
                <a16:creationId xmlns:a16="http://schemas.microsoft.com/office/drawing/2014/main" id="{CF4E4BCD-90DB-8096-8A7B-3CBEFE172CE4}"/>
              </a:ext>
            </a:extLst>
          </p:cNvPr>
          <p:cNvSpPr>
            <a:spLocks noGrp="1"/>
          </p:cNvSpPr>
          <p:nvPr>
            <p:ph type="ftr" sz="quarter" idx="11"/>
          </p:nvPr>
        </p:nvSpPr>
        <p:spPr/>
        <p:txBody>
          <a:bodyPr/>
          <a:lstStyle/>
          <a:p>
            <a:r>
              <a:rPr lang="en-US"/>
              <a:t>TE Central Mandatory Training 23-24</a:t>
            </a:r>
            <a:endParaRPr lang="en-US" dirty="0"/>
          </a:p>
        </p:txBody>
      </p:sp>
      <p:sp>
        <p:nvSpPr>
          <p:cNvPr id="4" name="Slide Number Placeholder 3">
            <a:extLst>
              <a:ext uri="{FF2B5EF4-FFF2-40B4-BE49-F238E27FC236}">
                <a16:creationId xmlns:a16="http://schemas.microsoft.com/office/drawing/2014/main" id="{A8A73F59-D834-289D-818F-3DAC197C82A9}"/>
              </a:ext>
            </a:extLst>
          </p:cNvPr>
          <p:cNvSpPr>
            <a:spLocks noGrp="1"/>
          </p:cNvSpPr>
          <p:nvPr>
            <p:ph type="sldNum" sz="quarter" idx="12"/>
          </p:nvPr>
        </p:nvSpPr>
        <p:spPr/>
        <p:txBody>
          <a:bodyPr/>
          <a:lstStyle/>
          <a:p>
            <a:fld id="{42B7CBA4-B6F8-42AF-9F87-A3019C537482}" type="slidenum">
              <a:rPr lang="en-US" smtClean="0"/>
              <a:pPr/>
              <a:t>13</a:t>
            </a:fld>
            <a:endParaRPr lang="en-US" dirty="0"/>
          </a:p>
        </p:txBody>
      </p:sp>
    </p:spTree>
    <p:extLst>
      <p:ext uri="{BB962C8B-B14F-4D97-AF65-F5344CB8AC3E}">
        <p14:creationId xmlns:p14="http://schemas.microsoft.com/office/powerpoint/2010/main" val="4071610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0040-4D98-30EC-3A3E-0452A7C970D5}"/>
              </a:ext>
            </a:extLst>
          </p:cNvPr>
          <p:cNvSpPr>
            <a:spLocks noGrp="1"/>
          </p:cNvSpPr>
          <p:nvPr>
            <p:ph type="title"/>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Membership Dues</a:t>
            </a:r>
          </a:p>
        </p:txBody>
      </p:sp>
      <p:sp>
        <p:nvSpPr>
          <p:cNvPr id="3" name="Text Placeholder 2">
            <a:extLst>
              <a:ext uri="{FF2B5EF4-FFF2-40B4-BE49-F238E27FC236}">
                <a16:creationId xmlns:a16="http://schemas.microsoft.com/office/drawing/2014/main" id="{747D6F0C-5EC6-5938-AF2D-A17BFD59CB69}"/>
              </a:ext>
            </a:extLst>
          </p:cNvPr>
          <p:cNvSpPr>
            <a:spLocks noGrp="1"/>
          </p:cNvSpPr>
          <p:nvPr>
            <p:ph type="body" sz="quarter" idx="15"/>
          </p:nvPr>
        </p:nvSpPr>
        <p:spPr>
          <a:xfrm>
            <a:off x="1414732" y="1673444"/>
            <a:ext cx="3988064"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Membership Dues</a:t>
            </a:r>
          </a:p>
        </p:txBody>
      </p:sp>
      <p:sp>
        <p:nvSpPr>
          <p:cNvPr id="4" name="Text Placeholder 3">
            <a:extLst>
              <a:ext uri="{FF2B5EF4-FFF2-40B4-BE49-F238E27FC236}">
                <a16:creationId xmlns:a16="http://schemas.microsoft.com/office/drawing/2014/main" id="{296149E6-F69A-8F13-35DF-C79B5EC92918}"/>
              </a:ext>
            </a:extLst>
          </p:cNvPr>
          <p:cNvSpPr>
            <a:spLocks noGrp="1"/>
          </p:cNvSpPr>
          <p:nvPr>
            <p:ph type="body" sz="quarter" idx="13"/>
          </p:nvPr>
        </p:nvSpPr>
        <p:spPr>
          <a:xfrm>
            <a:off x="1208248" y="2338927"/>
            <a:ext cx="4195235" cy="3492908"/>
          </a:xfrm>
        </p:spPr>
        <p: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On June 26, 2023 Invoices were emailed to the primary and backup TE liaison and Invoice contact if listed </a:t>
            </a:r>
          </a:p>
          <a:p>
            <a:r>
              <a:rPr lang="en-US" sz="1400" dirty="0">
                <a:latin typeface="Open Sans" panose="020B0606030504020204" pitchFamily="34" charset="0"/>
                <a:ea typeface="Open Sans" panose="020B0606030504020204" pitchFamily="34" charset="0"/>
                <a:cs typeface="Open Sans" panose="020B0606030504020204" pitchFamily="34" charset="0"/>
              </a:rPr>
              <a:t>If your invoice is paid the                           option is missing when you log in to the system. </a:t>
            </a:r>
          </a:p>
          <a:p>
            <a:r>
              <a:rPr lang="en-US" sz="1400" dirty="0">
                <a:latin typeface="Open Sans" panose="020B0606030504020204" pitchFamily="34" charset="0"/>
                <a:ea typeface="Open Sans" panose="020B0606030504020204" pitchFamily="34" charset="0"/>
                <a:cs typeface="Open Sans" panose="020B0606030504020204" pitchFamily="34" charset="0"/>
              </a:rPr>
              <a:t>You can always review your Membership Dues statement.</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CDEF9B22-2ABF-7935-1709-F4BE1BAE88ED}"/>
              </a:ext>
            </a:extLst>
          </p:cNvPr>
          <p:cNvSpPr>
            <a:spLocks noGrp="1"/>
          </p:cNvSpPr>
          <p:nvPr>
            <p:ph type="body" sz="quarter" idx="16"/>
          </p:nvPr>
        </p:nvSpPr>
        <p:spPr>
          <a:xfrm>
            <a:off x="5753819" y="1673444"/>
            <a:ext cx="4480427"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Payment options</a:t>
            </a:r>
          </a:p>
        </p:txBody>
      </p:sp>
      <p:sp>
        <p:nvSpPr>
          <p:cNvPr id="6" name="Text Placeholder 5">
            <a:extLst>
              <a:ext uri="{FF2B5EF4-FFF2-40B4-BE49-F238E27FC236}">
                <a16:creationId xmlns:a16="http://schemas.microsoft.com/office/drawing/2014/main" id="{029F25FB-9367-6EBC-BA51-DB5FF811EEB8}"/>
              </a:ext>
            </a:extLst>
          </p:cNvPr>
          <p:cNvSpPr>
            <a:spLocks noGrp="1"/>
          </p:cNvSpPr>
          <p:nvPr>
            <p:ph type="body" sz="quarter" idx="14"/>
          </p:nvPr>
        </p:nvSpPr>
        <p:spPr>
          <a:xfrm>
            <a:off x="5668963" y="1717034"/>
            <a:ext cx="4565283" cy="4114801"/>
          </a:xfrm>
        </p:spPr>
        <p: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Membership Dues are to be paid upon receipt and considered late if not paid by July 15.</a:t>
            </a:r>
          </a:p>
          <a:p>
            <a:r>
              <a:rPr lang="en-US" sz="1400" dirty="0">
                <a:latin typeface="Open Sans" panose="020B0606030504020204" pitchFamily="34" charset="0"/>
                <a:ea typeface="Open Sans" panose="020B0606030504020204" pitchFamily="34" charset="0"/>
                <a:cs typeface="Open Sans" panose="020B0606030504020204" pitchFamily="34" charset="0"/>
              </a:rPr>
              <a:t>TE Central accepts Credit Card and paper checks.</a:t>
            </a:r>
          </a:p>
          <a:p>
            <a:r>
              <a:rPr lang="en-US" sz="1400" dirty="0">
                <a:latin typeface="Open Sans" panose="020B0606030504020204" pitchFamily="34" charset="0"/>
                <a:ea typeface="Open Sans" panose="020B0606030504020204" pitchFamily="34" charset="0"/>
                <a:cs typeface="Open Sans" panose="020B0606030504020204" pitchFamily="34" charset="0"/>
              </a:rPr>
              <a:t>No fees are charged when using a credit card for payment.</a:t>
            </a:r>
          </a:p>
          <a:p>
            <a:r>
              <a:rPr lang="en-US" sz="1400" dirty="0">
                <a:latin typeface="Open Sans" panose="020B0606030504020204" pitchFamily="34" charset="0"/>
                <a:ea typeface="Open Sans" panose="020B0606030504020204" pitchFamily="34" charset="0"/>
                <a:cs typeface="Open Sans" panose="020B0606030504020204" pitchFamily="34" charset="0"/>
              </a:rPr>
              <a:t>Once payment is received, an updated statement is emailed with a </a:t>
            </a:r>
            <a:r>
              <a:rPr lang="en-US" sz="1400" dirty="0">
                <a:highlight>
                  <a:srgbClr val="FFFF00"/>
                </a:highlight>
                <a:latin typeface="Open Sans" panose="020B0606030504020204" pitchFamily="34" charset="0"/>
                <a:ea typeface="Open Sans" panose="020B0606030504020204" pitchFamily="34" charset="0"/>
                <a:cs typeface="Open Sans" panose="020B0606030504020204" pitchFamily="34" charset="0"/>
              </a:rPr>
              <a:t>No payment due at the time message</a:t>
            </a:r>
            <a:r>
              <a:rPr lang="en-US" sz="1400" dirty="0">
                <a:latin typeface="Open Sans" panose="020B0606030504020204" pitchFamily="34" charset="0"/>
                <a:ea typeface="Open Sans" panose="020B0606030504020204" pitchFamily="34" charset="0"/>
                <a:cs typeface="Open Sans" panose="020B0606030504020204" pitchFamily="34" charset="0"/>
              </a:rPr>
              <a:t>.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Date Placeholder 6">
            <a:extLst>
              <a:ext uri="{FF2B5EF4-FFF2-40B4-BE49-F238E27FC236}">
                <a16:creationId xmlns:a16="http://schemas.microsoft.com/office/drawing/2014/main" id="{C02AD201-5F99-5B4F-555A-92222CB6E1F0}"/>
              </a:ext>
            </a:extLst>
          </p:cNvPr>
          <p:cNvSpPr>
            <a:spLocks noGrp="1"/>
          </p:cNvSpPr>
          <p:nvPr>
            <p:ph type="dt" sz="half" idx="10"/>
          </p:nvPr>
        </p:nvSpPr>
        <p:spPr/>
        <p:txBody>
          <a:bodyPr/>
          <a:lstStyle/>
          <a:p>
            <a:fld id="{79D6BFBF-115C-40D3-975A-E1742D7A2BA0}" type="datetime1">
              <a:rPr lang="en-US" smtClean="0"/>
              <a:t>7/10/2023</a:t>
            </a:fld>
            <a:endParaRPr lang="en-US" dirty="0"/>
          </a:p>
        </p:txBody>
      </p:sp>
      <p:sp>
        <p:nvSpPr>
          <p:cNvPr id="8" name="Footer Placeholder 7">
            <a:extLst>
              <a:ext uri="{FF2B5EF4-FFF2-40B4-BE49-F238E27FC236}">
                <a16:creationId xmlns:a16="http://schemas.microsoft.com/office/drawing/2014/main" id="{0EF5F2E5-714C-272D-F37D-34C3541CFA14}"/>
              </a:ext>
            </a:extLst>
          </p:cNvPr>
          <p:cNvSpPr>
            <a:spLocks noGrp="1"/>
          </p:cNvSpPr>
          <p:nvPr>
            <p:ph type="ftr" sz="quarter" idx="11"/>
          </p:nvPr>
        </p:nvSpPr>
        <p:spPr>
          <a:xfrm rot="5400000">
            <a:off x="9233562" y="2587151"/>
            <a:ext cx="4114800" cy="365125"/>
          </a:xfrm>
        </p:spPr>
        <p:txBody>
          <a:bodyPr/>
          <a:lstStyle/>
          <a:p>
            <a:r>
              <a:rPr lang="en-US"/>
              <a:t>TE Central Mandatory Training 23-24</a:t>
            </a:r>
            <a:endParaRPr lang="en-US" dirty="0"/>
          </a:p>
        </p:txBody>
      </p:sp>
      <p:sp>
        <p:nvSpPr>
          <p:cNvPr id="9" name="Slide Number Placeholder 8">
            <a:extLst>
              <a:ext uri="{FF2B5EF4-FFF2-40B4-BE49-F238E27FC236}">
                <a16:creationId xmlns:a16="http://schemas.microsoft.com/office/drawing/2014/main" id="{18A08A7D-A428-53CC-428B-1027F892BB80}"/>
              </a:ext>
            </a:extLst>
          </p:cNvPr>
          <p:cNvSpPr>
            <a:spLocks noGrp="1"/>
          </p:cNvSpPr>
          <p:nvPr>
            <p:ph type="sldNum" sz="quarter" idx="12"/>
          </p:nvPr>
        </p:nvSpPr>
        <p:spPr/>
        <p:txBody>
          <a:bodyPr/>
          <a:lstStyle/>
          <a:p>
            <a:fld id="{42B7CBA4-B6F8-42AF-9F87-A3019C537482}" type="slidenum">
              <a:rPr lang="en-US" smtClean="0"/>
              <a:pPr/>
              <a:t>14</a:t>
            </a:fld>
            <a:endParaRPr lang="en-US" dirty="0"/>
          </a:p>
        </p:txBody>
      </p:sp>
      <p:pic>
        <p:nvPicPr>
          <p:cNvPr id="11" name="Picture 10">
            <a:extLst>
              <a:ext uri="{FF2B5EF4-FFF2-40B4-BE49-F238E27FC236}">
                <a16:creationId xmlns:a16="http://schemas.microsoft.com/office/drawing/2014/main" id="{1A7C59FE-8220-419C-E613-503A191AB43A}"/>
              </a:ext>
            </a:extLst>
          </p:cNvPr>
          <p:cNvPicPr>
            <a:picLocks noChangeAspect="1"/>
          </p:cNvPicPr>
          <p:nvPr/>
        </p:nvPicPr>
        <p:blipFill>
          <a:blip r:embed="rId3"/>
          <a:stretch>
            <a:fillRect/>
          </a:stretch>
        </p:blipFill>
        <p:spPr>
          <a:xfrm>
            <a:off x="4517828" y="1364975"/>
            <a:ext cx="885655" cy="899386"/>
          </a:xfrm>
          <a:prstGeom prst="rect">
            <a:avLst/>
          </a:prstGeom>
        </p:spPr>
      </p:pic>
      <p:pic>
        <p:nvPicPr>
          <p:cNvPr id="13" name="Picture 12">
            <a:extLst>
              <a:ext uri="{FF2B5EF4-FFF2-40B4-BE49-F238E27FC236}">
                <a16:creationId xmlns:a16="http://schemas.microsoft.com/office/drawing/2014/main" id="{610EDB49-0D04-4CAD-6B7B-8F4F2801B8C1}"/>
              </a:ext>
            </a:extLst>
          </p:cNvPr>
          <p:cNvPicPr>
            <a:picLocks noChangeAspect="1"/>
          </p:cNvPicPr>
          <p:nvPr/>
        </p:nvPicPr>
        <p:blipFill>
          <a:blip r:embed="rId4"/>
          <a:stretch>
            <a:fillRect/>
          </a:stretch>
        </p:blipFill>
        <p:spPr>
          <a:xfrm>
            <a:off x="3372823" y="3249003"/>
            <a:ext cx="1145005" cy="353135"/>
          </a:xfrm>
          <a:prstGeom prst="rect">
            <a:avLst/>
          </a:prstGeom>
        </p:spPr>
      </p:pic>
      <p:pic>
        <p:nvPicPr>
          <p:cNvPr id="12" name="Picture 11">
            <a:extLst>
              <a:ext uri="{FF2B5EF4-FFF2-40B4-BE49-F238E27FC236}">
                <a16:creationId xmlns:a16="http://schemas.microsoft.com/office/drawing/2014/main" id="{E0736502-DEE2-BF17-DC9F-A23BE4CC639E}"/>
              </a:ext>
            </a:extLst>
          </p:cNvPr>
          <p:cNvPicPr>
            <a:picLocks noChangeAspect="1"/>
          </p:cNvPicPr>
          <p:nvPr/>
        </p:nvPicPr>
        <p:blipFill>
          <a:blip r:embed="rId5"/>
          <a:stretch>
            <a:fillRect/>
          </a:stretch>
        </p:blipFill>
        <p:spPr>
          <a:xfrm>
            <a:off x="1529536" y="4588210"/>
            <a:ext cx="3873260" cy="1397859"/>
          </a:xfrm>
          <a:prstGeom prst="rect">
            <a:avLst/>
          </a:prstGeom>
        </p:spPr>
      </p:pic>
      <p:pic>
        <p:nvPicPr>
          <p:cNvPr id="16" name="Picture 15">
            <a:extLst>
              <a:ext uri="{FF2B5EF4-FFF2-40B4-BE49-F238E27FC236}">
                <a16:creationId xmlns:a16="http://schemas.microsoft.com/office/drawing/2014/main" id="{0983FABA-572B-174E-DCFF-EFABB76396CF}"/>
              </a:ext>
            </a:extLst>
          </p:cNvPr>
          <p:cNvPicPr>
            <a:picLocks noChangeAspect="1"/>
          </p:cNvPicPr>
          <p:nvPr/>
        </p:nvPicPr>
        <p:blipFill>
          <a:blip r:embed="rId6"/>
          <a:stretch>
            <a:fillRect/>
          </a:stretch>
        </p:blipFill>
        <p:spPr>
          <a:xfrm>
            <a:off x="6037794" y="4575906"/>
            <a:ext cx="2993453" cy="1167581"/>
          </a:xfrm>
          <a:prstGeom prst="rect">
            <a:avLst/>
          </a:prstGeom>
        </p:spPr>
      </p:pic>
      <p:cxnSp>
        <p:nvCxnSpPr>
          <p:cNvPr id="14" name="Straight Arrow Connector 13">
            <a:extLst>
              <a:ext uri="{FF2B5EF4-FFF2-40B4-BE49-F238E27FC236}">
                <a16:creationId xmlns:a16="http://schemas.microsoft.com/office/drawing/2014/main" id="{50B5730A-2B8C-C1AA-71C3-E67D83B94A6E}"/>
              </a:ext>
            </a:extLst>
          </p:cNvPr>
          <p:cNvCxnSpPr/>
          <p:nvPr/>
        </p:nvCxnSpPr>
        <p:spPr>
          <a:xfrm>
            <a:off x="6096000" y="4519076"/>
            <a:ext cx="1227826" cy="103633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49566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6"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7"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8"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9"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40"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41"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43" name="Rectangle 42">
            <a:extLst>
              <a:ext uri="{FF2B5EF4-FFF2-40B4-BE49-F238E27FC236}">
                <a16:creationId xmlns:a16="http://schemas.microsoft.com/office/drawing/2014/main" id="{6C686317-9C96-4A02-88CE-7319FF590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49810-9120-D13C-61B7-E371038A83C8}"/>
              </a:ext>
            </a:extLst>
          </p:cNvPr>
          <p:cNvSpPr>
            <a:spLocks noGrp="1"/>
          </p:cNvSpPr>
          <p:nvPr>
            <p:ph type="title"/>
          </p:nvPr>
        </p:nvSpPr>
        <p:spPr>
          <a:xfrm>
            <a:off x="6466332" y="648931"/>
            <a:ext cx="4922391" cy="4624744"/>
          </a:xfrm>
        </p:spPr>
        <p:txBody>
          <a:bodyPr vert="horz" lIns="91440" tIns="45720" rIns="91440" bIns="45720" rtlCol="0" anchor="b">
            <a:normAutofit fontScale="90000"/>
          </a:bodyPr>
          <a:lstStyle/>
          <a:p>
            <a:pPr algn="l"/>
            <a:r>
              <a:rPr lang="en-US" sz="6000" dirty="0"/>
              <a:t>When paying by check, please allow 14 days for processing</a:t>
            </a:r>
          </a:p>
        </p:txBody>
      </p:sp>
      <p:grpSp>
        <p:nvGrpSpPr>
          <p:cNvPr id="45" name="Group 44">
            <a:extLst>
              <a:ext uri="{FF2B5EF4-FFF2-40B4-BE49-F238E27FC236}">
                <a16:creationId xmlns:a16="http://schemas.microsoft.com/office/drawing/2014/main" id="{E0E25B5C-98A3-47D8-A4D7-10C2E17589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46" name="Freeform 6">
              <a:extLst>
                <a:ext uri="{FF2B5EF4-FFF2-40B4-BE49-F238E27FC236}">
                  <a16:creationId xmlns:a16="http://schemas.microsoft.com/office/drawing/2014/main" id="{FECB3374-15F5-40C2-95B4-0FCF10849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47" name="Freeform 7">
              <a:extLst>
                <a:ext uri="{FF2B5EF4-FFF2-40B4-BE49-F238E27FC236}">
                  <a16:creationId xmlns:a16="http://schemas.microsoft.com/office/drawing/2014/main" id="{E762314F-F556-4403-BAA1-AF8A3BED3E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48" name="Freeform 25">
              <a:extLst>
                <a:ext uri="{FF2B5EF4-FFF2-40B4-BE49-F238E27FC236}">
                  <a16:creationId xmlns:a16="http://schemas.microsoft.com/office/drawing/2014/main" id="{02EDEF56-2F86-4867-986A-5AFB8EC0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49" name="Freeform 26">
              <a:extLst>
                <a:ext uri="{FF2B5EF4-FFF2-40B4-BE49-F238E27FC236}">
                  <a16:creationId xmlns:a16="http://schemas.microsoft.com/office/drawing/2014/main" id="{51BE63E6-C24A-43FA-93F5-475F550AB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50" name="Freeform 27">
              <a:extLst>
                <a:ext uri="{FF2B5EF4-FFF2-40B4-BE49-F238E27FC236}">
                  <a16:creationId xmlns:a16="http://schemas.microsoft.com/office/drawing/2014/main" id="{9639DAAA-46FE-401C-BB78-B7A9AF33C0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51" name="Freeform 28">
              <a:extLst>
                <a:ext uri="{FF2B5EF4-FFF2-40B4-BE49-F238E27FC236}">
                  <a16:creationId xmlns:a16="http://schemas.microsoft.com/office/drawing/2014/main" id="{D5EFBD2C-94D5-43D0-B2FE-E390BD3F34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4" name="Footer Placeholder 3">
            <a:extLst>
              <a:ext uri="{FF2B5EF4-FFF2-40B4-BE49-F238E27FC236}">
                <a16:creationId xmlns:a16="http://schemas.microsoft.com/office/drawing/2014/main" id="{6676B7FF-9340-494E-2DB4-65187F8EBF6B}"/>
              </a:ext>
            </a:extLst>
          </p:cNvPr>
          <p:cNvSpPr>
            <a:spLocks noGrp="1"/>
          </p:cNvSpPr>
          <p:nvPr>
            <p:ph type="ftr" sz="quarter" idx="11"/>
          </p:nvPr>
        </p:nvSpPr>
        <p:spPr>
          <a:xfrm>
            <a:off x="5332412" y="5883275"/>
            <a:ext cx="4324044" cy="365125"/>
          </a:xfrm>
        </p:spPr>
        <p:txBody>
          <a:bodyPr vert="horz" lIns="91440" tIns="45720" rIns="91440" bIns="45720" rtlCol="0" anchor="ctr">
            <a:normAutofit/>
          </a:bodyPr>
          <a:lstStyle/>
          <a:p>
            <a:pPr defTabSz="914400"/>
            <a:endParaRPr lang="en-US" sz="1000" b="0" i="0" kern="1200">
              <a:solidFill>
                <a:schemeClr val="tx1"/>
              </a:solidFill>
              <a:effectLst/>
              <a:latin typeface="+mn-lt"/>
              <a:ea typeface="+mn-ea"/>
              <a:cs typeface="+mn-cs"/>
            </a:endParaRPr>
          </a:p>
        </p:txBody>
      </p:sp>
      <p:sp>
        <p:nvSpPr>
          <p:cNvPr id="53" name="Rounded Rectangle 16">
            <a:extLst>
              <a:ext uri="{FF2B5EF4-FFF2-40B4-BE49-F238E27FC236}">
                <a16:creationId xmlns:a16="http://schemas.microsoft.com/office/drawing/2014/main" id="{EB9A9756-A5DB-460E-A867-A2AE77834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5419641"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oney">
            <a:extLst>
              <a:ext uri="{FF2B5EF4-FFF2-40B4-BE49-F238E27FC236}">
                <a16:creationId xmlns:a16="http://schemas.microsoft.com/office/drawing/2014/main" id="{FD85A555-F553-01DB-6051-E4103F454E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356" y="1011765"/>
            <a:ext cx="4546708" cy="4546708"/>
          </a:xfrm>
          <a:prstGeom prst="rect">
            <a:avLst/>
          </a:prstGeom>
        </p:spPr>
      </p:pic>
      <p:sp>
        <p:nvSpPr>
          <p:cNvPr id="3" name="Date Placeholder 2">
            <a:extLst>
              <a:ext uri="{FF2B5EF4-FFF2-40B4-BE49-F238E27FC236}">
                <a16:creationId xmlns:a16="http://schemas.microsoft.com/office/drawing/2014/main" id="{9407F9E3-4938-1E17-5B2D-A5D4EAFC1A74}"/>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C577FDC6-4C80-4CA1-94C3-28ECED261559}" type="datetime4">
              <a:rPr lang="en-US" smtClean="0"/>
              <a:pPr defTabSz="914400">
                <a:spcAft>
                  <a:spcPts val="600"/>
                </a:spcAft>
              </a:pPr>
              <a:t>July 10, 2023</a:t>
            </a:fld>
            <a:endParaRPr lang="en-US"/>
          </a:p>
        </p:txBody>
      </p:sp>
      <p:sp>
        <p:nvSpPr>
          <p:cNvPr id="5" name="Slide Number Placeholder 4">
            <a:extLst>
              <a:ext uri="{FF2B5EF4-FFF2-40B4-BE49-F238E27FC236}">
                <a16:creationId xmlns:a16="http://schemas.microsoft.com/office/drawing/2014/main" id="{0FF1C00D-4EA6-ED72-8FBC-DED2BA555606}"/>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15</a:t>
            </a:fld>
            <a:endParaRPr lang="en-US"/>
          </a:p>
        </p:txBody>
      </p:sp>
    </p:spTree>
    <p:extLst>
      <p:ext uri="{BB962C8B-B14F-4D97-AF65-F5344CB8AC3E}">
        <p14:creationId xmlns:p14="http://schemas.microsoft.com/office/powerpoint/2010/main" val="196693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59" name="Group 47">
            <a:extLst>
              <a:ext uri="{FF2B5EF4-FFF2-40B4-BE49-F238E27FC236}">
                <a16:creationId xmlns:a16="http://schemas.microsoft.com/office/drawing/2014/main" id="{D6BA167A-D3C3-4EE8-8B5E-1367920872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49" name="Freeform 6">
              <a:extLst>
                <a:ext uri="{FF2B5EF4-FFF2-40B4-BE49-F238E27FC236}">
                  <a16:creationId xmlns:a16="http://schemas.microsoft.com/office/drawing/2014/main" id="{810CA83B-630E-45DB-ADCB-F026042851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50" name="Freeform 7">
              <a:extLst>
                <a:ext uri="{FF2B5EF4-FFF2-40B4-BE49-F238E27FC236}">
                  <a16:creationId xmlns:a16="http://schemas.microsoft.com/office/drawing/2014/main" id="{7A57B554-6973-429A-818B-524C03DA4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51" name="Freeform 9">
              <a:extLst>
                <a:ext uri="{FF2B5EF4-FFF2-40B4-BE49-F238E27FC236}">
                  <a16:creationId xmlns:a16="http://schemas.microsoft.com/office/drawing/2014/main" id="{89ED2DB2-F3BB-4B5E-84E6-CC259E394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52" name="Freeform 10">
              <a:extLst>
                <a:ext uri="{FF2B5EF4-FFF2-40B4-BE49-F238E27FC236}">
                  <a16:creationId xmlns:a16="http://schemas.microsoft.com/office/drawing/2014/main" id="{93816493-5723-43CF-95A9-2CDEC9B11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53" name="Freeform 11">
              <a:extLst>
                <a:ext uri="{FF2B5EF4-FFF2-40B4-BE49-F238E27FC236}">
                  <a16:creationId xmlns:a16="http://schemas.microsoft.com/office/drawing/2014/main" id="{A9964935-0316-4743-BD2E-35B86AF48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54" name="Freeform 12">
              <a:extLst>
                <a:ext uri="{FF2B5EF4-FFF2-40B4-BE49-F238E27FC236}">
                  <a16:creationId xmlns:a16="http://schemas.microsoft.com/office/drawing/2014/main" id="{2B20A700-1547-48D5-AA6F-C1473539C7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67" name="Rectangle 55">
            <a:extLst>
              <a:ext uri="{FF2B5EF4-FFF2-40B4-BE49-F238E27FC236}">
                <a16:creationId xmlns:a16="http://schemas.microsoft.com/office/drawing/2014/main" id="{573F9D11-20BD-4755-B131-A5F531520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water, nature, shore, blue">
            <a:extLst>
              <a:ext uri="{FF2B5EF4-FFF2-40B4-BE49-F238E27FC236}">
                <a16:creationId xmlns:a16="http://schemas.microsoft.com/office/drawing/2014/main" id="{3ADD08AE-7B7F-9239-A9FB-76AF9914507B}"/>
              </a:ext>
            </a:extLst>
          </p:cNvPr>
          <p:cNvPicPr>
            <a:picLocks noGrp="1" noChangeAspect="1"/>
          </p:cNvPicPr>
          <p:nvPr>
            <p:ph type="pic" sz="quarter" idx="13"/>
          </p:nvPr>
        </p:nvPicPr>
        <p:blipFill rotWithShape="1">
          <a:blip r:embed="rId4">
            <a:extLst>
              <a:ext uri="{837473B0-CC2E-450A-ABE3-18F120FF3D39}">
                <a1611:picAttrSrcUrl xmlns:a1611="http://schemas.microsoft.com/office/drawing/2016/11/main" r:id="rId5"/>
              </a:ext>
            </a:extLst>
          </a:blip>
          <a:srcRect t="13027" r="9091" b="10364"/>
          <a:stretch/>
        </p:blipFill>
        <p:spPr>
          <a:xfrm>
            <a:off x="20" y="10"/>
            <a:ext cx="12191980" cy="6857990"/>
          </a:xfrm>
          <a:prstGeom prst="rect">
            <a:avLst/>
          </a:prstGeom>
        </p:spPr>
      </p:pic>
      <p:sp>
        <p:nvSpPr>
          <p:cNvPr id="58" name="Freeform 13">
            <a:extLst>
              <a:ext uri="{FF2B5EF4-FFF2-40B4-BE49-F238E27FC236}">
                <a16:creationId xmlns:a16="http://schemas.microsoft.com/office/drawing/2014/main" id="{8EB90C4A-98AE-4031-9ED8-4063AF898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57F44-80DC-8621-349C-E44142D9F47C}"/>
              </a:ext>
            </a:extLst>
          </p:cNvPr>
          <p:cNvSpPr>
            <a:spLocks noGrp="1"/>
          </p:cNvSpPr>
          <p:nvPr>
            <p:ph type="ctrTitle"/>
          </p:nvPr>
        </p:nvSpPr>
        <p:spPr>
          <a:xfrm>
            <a:off x="685800" y="1634067"/>
            <a:ext cx="4080932" cy="3310468"/>
          </a:xfrm>
        </p:spPr>
        <p:txBody>
          <a:bodyPr vert="horz" lIns="91440" tIns="45720" rIns="91440" bIns="45720" rtlCol="0" anchor="b">
            <a:normAutofit/>
          </a:bodyPr>
          <a:lstStyle/>
          <a:p>
            <a:pPr algn="l"/>
            <a:r>
              <a:rPr lang="en-US"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grpSp>
        <p:nvGrpSpPr>
          <p:cNvPr id="60" name="Group 59">
            <a:extLst>
              <a:ext uri="{FF2B5EF4-FFF2-40B4-BE49-F238E27FC236}">
                <a16:creationId xmlns:a16="http://schemas.microsoft.com/office/drawing/2014/main" id="{D763F840-D9FC-4A00-AD5E-A92B1469D2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61" name="Freeform 6">
              <a:extLst>
                <a:ext uri="{FF2B5EF4-FFF2-40B4-BE49-F238E27FC236}">
                  <a16:creationId xmlns:a16="http://schemas.microsoft.com/office/drawing/2014/main" id="{8D38D45D-EF27-4B10-ACF6-5709ECC2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62" name="Freeform 7">
              <a:extLst>
                <a:ext uri="{FF2B5EF4-FFF2-40B4-BE49-F238E27FC236}">
                  <a16:creationId xmlns:a16="http://schemas.microsoft.com/office/drawing/2014/main" id="{7E738667-74E2-4FA0-9B05-260D9F3D7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63" name="Freeform 9">
              <a:extLst>
                <a:ext uri="{FF2B5EF4-FFF2-40B4-BE49-F238E27FC236}">
                  <a16:creationId xmlns:a16="http://schemas.microsoft.com/office/drawing/2014/main" id="{A5044C01-88A9-414D-ACC3-1A13B71FC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64" name="Freeform 10">
              <a:extLst>
                <a:ext uri="{FF2B5EF4-FFF2-40B4-BE49-F238E27FC236}">
                  <a16:creationId xmlns:a16="http://schemas.microsoft.com/office/drawing/2014/main" id="{5883D39A-EF33-4BD1-AA7F-AD7CC905D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65" name="Freeform 11">
              <a:extLst>
                <a:ext uri="{FF2B5EF4-FFF2-40B4-BE49-F238E27FC236}">
                  <a16:creationId xmlns:a16="http://schemas.microsoft.com/office/drawing/2014/main" id="{7C98FB2E-0AE9-4B67-BBA2-65D60B76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66" name="Freeform 12">
              <a:extLst>
                <a:ext uri="{FF2B5EF4-FFF2-40B4-BE49-F238E27FC236}">
                  <a16:creationId xmlns:a16="http://schemas.microsoft.com/office/drawing/2014/main" id="{B5ECBF49-84ED-4A43-BDB5-7B89B3E77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Tree>
    <p:extLst>
      <p:ext uri="{BB962C8B-B14F-4D97-AF65-F5344CB8AC3E}">
        <p14:creationId xmlns:p14="http://schemas.microsoft.com/office/powerpoint/2010/main" val="5995509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a:extLst>
              <a:ext uri="{FF2B5EF4-FFF2-40B4-BE49-F238E27FC236}">
                <a16:creationId xmlns:a16="http://schemas.microsoft.com/office/drawing/2014/main" id="{5807317B-B371-4946-B197-BC39BD6CA579}"/>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p:blipFill>
        <p:spPr>
          <a:xfrm>
            <a:off x="0" y="17252"/>
            <a:ext cx="12192000" cy="6858000"/>
          </a:xfrm>
        </p:spPr>
      </p:pic>
      <p:sp>
        <p:nvSpPr>
          <p:cNvPr id="21" name="Title 20">
            <a:extLst>
              <a:ext uri="{FF2B5EF4-FFF2-40B4-BE49-F238E27FC236}">
                <a16:creationId xmlns:a16="http://schemas.microsoft.com/office/drawing/2014/main" id="{204DAC84-837C-40BB-8177-C1D5A4092E2C}"/>
              </a:ext>
            </a:extLst>
          </p:cNvPr>
          <p:cNvSpPr>
            <a:spLocks noGrp="1"/>
          </p:cNvSpPr>
          <p:nvPr>
            <p:ph type="ctrTitle"/>
          </p:nvPr>
        </p:nvSpPr>
        <p:spPr/>
        <p:txBody>
          <a:bodyPr>
            <a:normAutofit/>
          </a:bodyPr>
          <a:lstStyle/>
          <a:p>
            <a:r>
              <a:rPr lang="en-US" sz="3600" dirty="0">
                <a:latin typeface="Open Sans" panose="020B0606030504020204" pitchFamily="34" charset="0"/>
                <a:ea typeface="Open Sans" panose="020B0606030504020204" pitchFamily="34" charset="0"/>
                <a:cs typeface="Open Sans" panose="020B0606030504020204" pitchFamily="34" charset="0"/>
              </a:rPr>
              <a:t>TE Applications -</a:t>
            </a:r>
            <a:br>
              <a:rPr lang="en-US" sz="3600" dirty="0">
                <a:latin typeface="Open Sans" panose="020B0606030504020204" pitchFamily="34" charset="0"/>
                <a:ea typeface="Open Sans" panose="020B0606030504020204" pitchFamily="34" charset="0"/>
                <a:cs typeface="Open Sans" panose="020B0606030504020204" pitchFamily="34" charset="0"/>
              </a:rPr>
            </a:br>
            <a:r>
              <a:rPr lang="en-US" sz="3600" dirty="0">
                <a:latin typeface="Open Sans" panose="020B0606030504020204" pitchFamily="34" charset="0"/>
                <a:ea typeface="Open Sans" panose="020B0606030504020204" pitchFamily="34" charset="0"/>
                <a:cs typeface="Open Sans" panose="020B0606030504020204" pitchFamily="34" charset="0"/>
              </a:rPr>
              <a:t>TE-EZ Online app or paper?</a:t>
            </a:r>
          </a:p>
        </p:txBody>
      </p:sp>
      <p:sp>
        <p:nvSpPr>
          <p:cNvPr id="18" name="Date Placeholder 17">
            <a:extLst>
              <a:ext uri="{FF2B5EF4-FFF2-40B4-BE49-F238E27FC236}">
                <a16:creationId xmlns:a16="http://schemas.microsoft.com/office/drawing/2014/main" id="{653151E1-9CE2-4D53-8C2F-503F3F5BD139}"/>
              </a:ext>
            </a:extLst>
          </p:cNvPr>
          <p:cNvSpPr>
            <a:spLocks noGrp="1"/>
          </p:cNvSpPr>
          <p:nvPr>
            <p:ph type="dt" sz="half" idx="12"/>
          </p:nvPr>
        </p:nvSpPr>
        <p:spPr/>
        <p:txBody>
          <a:bodyPr/>
          <a:lstStyle/>
          <a:p>
            <a:fld id="{1D8530F2-4DE6-470F-AB43-B669509F4005}" type="datetime1">
              <a:rPr lang="en-US" smtClean="0"/>
              <a:t>7/10/2023</a:t>
            </a:fld>
            <a:endParaRPr lang="en-US" dirty="0"/>
          </a:p>
        </p:txBody>
      </p:sp>
      <p:sp>
        <p:nvSpPr>
          <p:cNvPr id="3" name="Footer Placeholder 2">
            <a:extLst>
              <a:ext uri="{FF2B5EF4-FFF2-40B4-BE49-F238E27FC236}">
                <a16:creationId xmlns:a16="http://schemas.microsoft.com/office/drawing/2014/main" id="{CC98D769-2E5A-4EF9-8426-9BA082FBC4FB}"/>
              </a:ext>
            </a:extLst>
          </p:cNvPr>
          <p:cNvSpPr>
            <a:spLocks noGrp="1"/>
          </p:cNvSpPr>
          <p:nvPr>
            <p:ph type="ftr" sz="quarter" idx="11"/>
          </p:nvPr>
        </p:nvSpPr>
        <p:spPr/>
        <p:txBody>
          <a:bodyPr/>
          <a:lstStyle/>
          <a:p>
            <a:r>
              <a:rPr lang="en-US"/>
              <a:t>TE Central Mandatory Training 23-24</a:t>
            </a:r>
            <a:endParaRPr lang="en-US" dirty="0"/>
          </a:p>
        </p:txBody>
      </p:sp>
      <p:sp>
        <p:nvSpPr>
          <p:cNvPr id="20" name="Slide Number Placeholder 19">
            <a:extLst>
              <a:ext uri="{FF2B5EF4-FFF2-40B4-BE49-F238E27FC236}">
                <a16:creationId xmlns:a16="http://schemas.microsoft.com/office/drawing/2014/main" id="{56047088-86BC-474E-9B17-B77EC1581A72}"/>
              </a:ext>
            </a:extLst>
          </p:cNvPr>
          <p:cNvSpPr>
            <a:spLocks noGrp="1"/>
          </p:cNvSpPr>
          <p:nvPr>
            <p:ph type="sldNum" sz="quarter" idx="13"/>
          </p:nvPr>
        </p:nvSpPr>
        <p:spPr/>
        <p:txBody>
          <a:bodyPr/>
          <a:lstStyle/>
          <a:p>
            <a:fld id="{FB5BC9EA-4FEE-444B-92CE-4488B20DCBA7}" type="slidenum">
              <a:rPr lang="en-US" smtClean="0"/>
              <a:pPr/>
              <a:t>17</a:t>
            </a:fld>
            <a:endParaRPr lang="en-US" dirty="0"/>
          </a:p>
        </p:txBody>
      </p:sp>
      <p:grpSp>
        <p:nvGrpSpPr>
          <p:cNvPr id="67" name="Group 66">
            <a:extLst>
              <a:ext uri="{FF2B5EF4-FFF2-40B4-BE49-F238E27FC236}">
                <a16:creationId xmlns:a16="http://schemas.microsoft.com/office/drawing/2014/main" id="{0740EB13-AAB4-4A6B-86CB-5C5DE11EEEBC}"/>
              </a:ext>
              <a:ext uri="{C183D7F6-B498-43B3-948B-1728B52AA6E4}">
                <adec:decorative xmlns:adec="http://schemas.microsoft.com/office/drawing/2017/decorative" val="1"/>
              </a:ext>
            </a:extLst>
          </p:cNvPr>
          <p:cNvGrpSpPr/>
          <p:nvPr/>
        </p:nvGrpSpPr>
        <p:grpSpPr>
          <a:xfrm>
            <a:off x="7277099" y="334926"/>
            <a:ext cx="4547155" cy="6188148"/>
            <a:chOff x="7277099" y="334926"/>
            <a:chExt cx="4547155" cy="6188148"/>
          </a:xfrm>
        </p:grpSpPr>
        <p:sp>
          <p:nvSpPr>
            <p:cNvPr id="68" name="Rectangle 67">
              <a:extLst>
                <a:ext uri="{FF2B5EF4-FFF2-40B4-BE49-F238E27FC236}">
                  <a16:creationId xmlns:a16="http://schemas.microsoft.com/office/drawing/2014/main" id="{79AB9241-039C-4FF2-AECC-BABC335E3DE0}"/>
                </a:ext>
              </a:extLst>
            </p:cNvPr>
            <p:cNvSpPr/>
            <p:nvPr/>
          </p:nvSpPr>
          <p:spPr>
            <a:xfrm>
              <a:off x="7277099" y="334926"/>
              <a:ext cx="4547155" cy="6188148"/>
            </a:xfrm>
            <a:prstGeom prst="rect">
              <a:avLst/>
            </a:prstGeom>
            <a:noFill/>
            <a:ln>
              <a:solidFill>
                <a:srgbClr val="FFFFFF"/>
              </a:solidFill>
            </a:ln>
            <a:effectLst>
              <a:outerShdw blurRad="381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 name="Straight Connector 68">
              <a:extLst>
                <a:ext uri="{FF2B5EF4-FFF2-40B4-BE49-F238E27FC236}">
                  <a16:creationId xmlns:a16="http://schemas.microsoft.com/office/drawing/2014/main" id="{7D18A629-23DA-4189-AD51-B95E5BCC564C}"/>
                </a:ext>
              </a:extLst>
            </p:cNvPr>
            <p:cNvCxnSpPr>
              <a:cxnSpLocks/>
            </p:cNvCxnSpPr>
            <p:nvPr/>
          </p:nvCxnSpPr>
          <p:spPr>
            <a:xfrm>
              <a:off x="10748698" y="334926"/>
              <a:ext cx="0" cy="6188148"/>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96B2BA3-41A2-4270-966C-E52762F95C7E}"/>
                </a:ext>
              </a:extLst>
            </p:cNvPr>
            <p:cNvCxnSpPr>
              <a:cxnSpLocks/>
            </p:cNvCxnSpPr>
            <p:nvPr/>
          </p:nvCxnSpPr>
          <p:spPr>
            <a:xfrm>
              <a:off x="7277100" y="4991100"/>
              <a:ext cx="3471597" cy="0"/>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60ABC38-AF6D-4F2F-82EB-C5F69F10F667}"/>
                </a:ext>
              </a:extLst>
            </p:cNvPr>
            <p:cNvCxnSpPr>
              <a:cxnSpLocks/>
            </p:cNvCxnSpPr>
            <p:nvPr/>
          </p:nvCxnSpPr>
          <p:spPr>
            <a:xfrm>
              <a:off x="7277100" y="6047437"/>
              <a:ext cx="3471598" cy="0"/>
            </a:xfrm>
            <a:prstGeom prst="line">
              <a:avLst/>
            </a:prstGeom>
            <a:ln w="12700">
              <a:solidFill>
                <a:srgbClr val="FFFFFF"/>
              </a:solidFill>
            </a:ln>
            <a:effectLst>
              <a:outerShdw blurRad="381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4" name="Picture 3" descr="A picture containing text">
            <a:extLst>
              <a:ext uri="{FF2B5EF4-FFF2-40B4-BE49-F238E27FC236}">
                <a16:creationId xmlns:a16="http://schemas.microsoft.com/office/drawing/2014/main" id="{DCDC5AC6-D950-527C-3C45-C50981DFFDA0}"/>
              </a:ext>
            </a:extLst>
          </p:cNvPr>
          <p:cNvPicPr>
            <a:picLocks noChangeAspect="1"/>
          </p:cNvPicPr>
          <p:nvPr/>
        </p:nvPicPr>
        <p:blipFill>
          <a:blip r:embed="rId4"/>
          <a:stretch>
            <a:fillRect/>
          </a:stretch>
        </p:blipFill>
        <p:spPr>
          <a:xfrm>
            <a:off x="7440576" y="4699170"/>
            <a:ext cx="3344622" cy="1359085"/>
          </a:xfrm>
          <a:prstGeom prst="rect">
            <a:avLst/>
          </a:prstGeom>
        </p:spPr>
      </p:pic>
    </p:spTree>
    <p:extLst>
      <p:ext uri="{BB962C8B-B14F-4D97-AF65-F5344CB8AC3E}">
        <p14:creationId xmlns:p14="http://schemas.microsoft.com/office/powerpoint/2010/main" val="3263422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24E65122-640E-4268-A0F2-8D155EC80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62" name="Freeform 6">
              <a:extLst>
                <a:ext uri="{FF2B5EF4-FFF2-40B4-BE49-F238E27FC236}">
                  <a16:creationId xmlns:a16="http://schemas.microsoft.com/office/drawing/2014/main" id="{D00225BD-5488-44DE-B0C3-B5186DC78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63" name="Freeform 7">
              <a:extLst>
                <a:ext uri="{FF2B5EF4-FFF2-40B4-BE49-F238E27FC236}">
                  <a16:creationId xmlns:a16="http://schemas.microsoft.com/office/drawing/2014/main" id="{46E7B92E-FB6D-4765-A540-82AAD758D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64" name="Freeform 8">
              <a:extLst>
                <a:ext uri="{FF2B5EF4-FFF2-40B4-BE49-F238E27FC236}">
                  <a16:creationId xmlns:a16="http://schemas.microsoft.com/office/drawing/2014/main" id="{CEB21F2F-3090-404A-BE01-409CE8C9A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65" name="Freeform 9">
              <a:extLst>
                <a:ext uri="{FF2B5EF4-FFF2-40B4-BE49-F238E27FC236}">
                  <a16:creationId xmlns:a16="http://schemas.microsoft.com/office/drawing/2014/main" id="{554188E7-A3D5-4449-B420-F1B631A0A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66" name="Freeform 10">
              <a:extLst>
                <a:ext uri="{FF2B5EF4-FFF2-40B4-BE49-F238E27FC236}">
                  <a16:creationId xmlns:a16="http://schemas.microsoft.com/office/drawing/2014/main" id="{EC9DADB9-54AA-433B-BA7D-D9BF671AC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67" name="Freeform 11">
              <a:extLst>
                <a:ext uri="{FF2B5EF4-FFF2-40B4-BE49-F238E27FC236}">
                  <a16:creationId xmlns:a16="http://schemas.microsoft.com/office/drawing/2014/main" id="{758D25BD-1F46-48AC-AEF0-E028E9A6E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69" name="Rectangle 68">
            <a:extLst>
              <a:ext uri="{FF2B5EF4-FFF2-40B4-BE49-F238E27FC236}">
                <a16:creationId xmlns:a16="http://schemas.microsoft.com/office/drawing/2014/main" id="{37F662C6-05C0-4454-A52A-5AE0138C9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ck with gold and silver numbers&#10;&#10;Description automatically generated">
            <a:extLst>
              <a:ext uri="{FF2B5EF4-FFF2-40B4-BE49-F238E27FC236}">
                <a16:creationId xmlns:a16="http://schemas.microsoft.com/office/drawing/2014/main" id="{EE151391-4003-3FDF-12F3-582C658AF3CF}"/>
              </a:ext>
            </a:extLst>
          </p:cNvPr>
          <p:cNvPicPr>
            <a:picLocks noChangeAspect="1"/>
          </p:cNvPicPr>
          <p:nvPr/>
        </p:nvPicPr>
        <p:blipFill rotWithShape="1">
          <a:blip r:embed="rId3"/>
          <a:srcRect l="9091" t="34495" b="30733"/>
          <a:stretch/>
        </p:blipFill>
        <p:spPr>
          <a:xfrm>
            <a:off x="20" y="10"/>
            <a:ext cx="12191980" cy="6857990"/>
          </a:xfrm>
          <a:prstGeom prst="rect">
            <a:avLst/>
          </a:prstGeom>
        </p:spPr>
      </p:pic>
      <p:sp>
        <p:nvSpPr>
          <p:cNvPr id="71" name="Freeform 15">
            <a:extLst>
              <a:ext uri="{FF2B5EF4-FFF2-40B4-BE49-F238E27FC236}">
                <a16:creationId xmlns:a16="http://schemas.microsoft.com/office/drawing/2014/main" id="{37059D0E-26DF-45D3-A178-0D99DC397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3005669" y="-16933"/>
            <a:ext cx="9220200" cy="6891867"/>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 name="connsiteX0" fmla="*/ 8382001 w 10295468"/>
              <a:gd name="connsiteY0" fmla="*/ 8466 h 6883400"/>
              <a:gd name="connsiteX1" fmla="*/ 7738534 w 10295468"/>
              <a:gd name="connsiteY1" fmla="*/ 2573866 h 6883400"/>
              <a:gd name="connsiteX2" fmla="*/ 10295468 w 10295468"/>
              <a:gd name="connsiteY2" fmla="*/ 6874933 h 6883400"/>
              <a:gd name="connsiteX3" fmla="*/ 2954868 w 10295468"/>
              <a:gd name="connsiteY3" fmla="*/ 6883400 h 6883400"/>
              <a:gd name="connsiteX4" fmla="*/ 0 w 10295468"/>
              <a:gd name="connsiteY4" fmla="*/ 0 h 6883400"/>
              <a:gd name="connsiteX5" fmla="*/ 8382001 w 10295468"/>
              <a:gd name="connsiteY5" fmla="*/ 8466 h 6883400"/>
              <a:gd name="connsiteX0" fmla="*/ 8382001 w 10295468"/>
              <a:gd name="connsiteY0" fmla="*/ 8466 h 6891867"/>
              <a:gd name="connsiteX1" fmla="*/ 7738534 w 10295468"/>
              <a:gd name="connsiteY1" fmla="*/ 2573866 h 6891867"/>
              <a:gd name="connsiteX2" fmla="*/ 10295468 w 10295468"/>
              <a:gd name="connsiteY2" fmla="*/ 6874933 h 6891867"/>
              <a:gd name="connsiteX3" fmla="*/ 16935 w 10295468"/>
              <a:gd name="connsiteY3" fmla="*/ 6891867 h 6891867"/>
              <a:gd name="connsiteX4" fmla="*/ 0 w 10295468"/>
              <a:gd name="connsiteY4" fmla="*/ 0 h 6891867"/>
              <a:gd name="connsiteX5" fmla="*/ 8382001 w 10295468"/>
              <a:gd name="connsiteY5" fmla="*/ 8466 h 6891867"/>
              <a:gd name="connsiteX0" fmla="*/ 8382001 w 8382001"/>
              <a:gd name="connsiteY0" fmla="*/ 8466 h 6891867"/>
              <a:gd name="connsiteX1" fmla="*/ 7738534 w 8382001"/>
              <a:gd name="connsiteY1" fmla="*/ 2573866 h 6891867"/>
              <a:gd name="connsiteX2" fmla="*/ 7340602 w 8382001"/>
              <a:gd name="connsiteY2" fmla="*/ 6883400 h 6891867"/>
              <a:gd name="connsiteX3" fmla="*/ 16935 w 8382001"/>
              <a:gd name="connsiteY3" fmla="*/ 6891867 h 6891867"/>
              <a:gd name="connsiteX4" fmla="*/ 0 w 8382001"/>
              <a:gd name="connsiteY4" fmla="*/ 0 h 6891867"/>
              <a:gd name="connsiteX5" fmla="*/ 8382001 w 8382001"/>
              <a:gd name="connsiteY5" fmla="*/ 8466 h 6891867"/>
              <a:gd name="connsiteX0" fmla="*/ 8382001 w 9220200"/>
              <a:gd name="connsiteY0" fmla="*/ 8466 h 6891867"/>
              <a:gd name="connsiteX1" fmla="*/ 9220200 w 9220200"/>
              <a:gd name="connsiteY1" fmla="*/ 5350932 h 6891867"/>
              <a:gd name="connsiteX2" fmla="*/ 7340602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 name="connsiteX0" fmla="*/ 8382001 w 9220200"/>
              <a:gd name="connsiteY0" fmla="*/ 8466 h 6891867"/>
              <a:gd name="connsiteX1" fmla="*/ 9220200 w 9220200"/>
              <a:gd name="connsiteY1" fmla="*/ 5350932 h 6891867"/>
              <a:gd name="connsiteX2" fmla="*/ 7298269 w 9220200"/>
              <a:gd name="connsiteY2" fmla="*/ 6883400 h 6891867"/>
              <a:gd name="connsiteX3" fmla="*/ 16935 w 9220200"/>
              <a:gd name="connsiteY3" fmla="*/ 6891867 h 6891867"/>
              <a:gd name="connsiteX4" fmla="*/ 0 w 9220200"/>
              <a:gd name="connsiteY4" fmla="*/ 0 h 6891867"/>
              <a:gd name="connsiteX5" fmla="*/ 8382001 w 9220200"/>
              <a:gd name="connsiteY5" fmla="*/ 8466 h 689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200" h="6891867">
                <a:moveTo>
                  <a:pt x="8382001" y="8466"/>
                </a:moveTo>
                <a:lnTo>
                  <a:pt x="9220200" y="5350932"/>
                </a:lnTo>
                <a:lnTo>
                  <a:pt x="7298269" y="6883400"/>
                </a:lnTo>
                <a:lnTo>
                  <a:pt x="16935" y="6891867"/>
                </a:lnTo>
                <a:lnTo>
                  <a:pt x="0" y="0"/>
                </a:lnTo>
                <a:lnTo>
                  <a:pt x="8382001"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9AB8CB69-3716-40EF-94A5-5F59CFE2B0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74" name="Freeform 6">
              <a:extLst>
                <a:ext uri="{FF2B5EF4-FFF2-40B4-BE49-F238E27FC236}">
                  <a16:creationId xmlns:a16="http://schemas.microsoft.com/office/drawing/2014/main" id="{24A62FEB-6F09-4749-99F5-52644BAE9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5" name="Freeform 7">
              <a:extLst>
                <a:ext uri="{FF2B5EF4-FFF2-40B4-BE49-F238E27FC236}">
                  <a16:creationId xmlns:a16="http://schemas.microsoft.com/office/drawing/2014/main" id="{051300EB-3796-42DE-914C-D277E19EED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6" name="Freeform 8">
              <a:extLst>
                <a:ext uri="{FF2B5EF4-FFF2-40B4-BE49-F238E27FC236}">
                  <a16:creationId xmlns:a16="http://schemas.microsoft.com/office/drawing/2014/main" id="{C30EE266-C8BD-476F-B8BA-E6A7F7A33C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7" name="Freeform 9">
              <a:extLst>
                <a:ext uri="{FF2B5EF4-FFF2-40B4-BE49-F238E27FC236}">
                  <a16:creationId xmlns:a16="http://schemas.microsoft.com/office/drawing/2014/main" id="{A3CAD9EE-0B01-4201-B997-1EC043815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8" name="Freeform 10">
              <a:extLst>
                <a:ext uri="{FF2B5EF4-FFF2-40B4-BE49-F238E27FC236}">
                  <a16:creationId xmlns:a16="http://schemas.microsoft.com/office/drawing/2014/main" id="{3EA93552-03FC-4CC8-8796-313E5E7F46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9" name="Freeform 11">
              <a:extLst>
                <a:ext uri="{FF2B5EF4-FFF2-40B4-BE49-F238E27FC236}">
                  <a16:creationId xmlns:a16="http://schemas.microsoft.com/office/drawing/2014/main" id="{A3DB802F-D7B7-40FC-A2FC-AAEFD7526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C043F608-1F9C-7260-2F4E-7C6C6BB8AB6C}"/>
              </a:ext>
            </a:extLst>
          </p:cNvPr>
          <p:cNvSpPr>
            <a:spLocks noGrp="1"/>
          </p:cNvSpPr>
          <p:nvPr>
            <p:ph type="ctrTitle"/>
          </p:nvPr>
        </p:nvSpPr>
        <p:spPr>
          <a:xfrm>
            <a:off x="3970867" y="558800"/>
            <a:ext cx="7535333" cy="1413933"/>
          </a:xfrm>
        </p:spPr>
        <p:txBody>
          <a:bodyPr vert="horz" lIns="91440" tIns="45720" rIns="91440" bIns="45720" rtlCol="0" anchor="ctr">
            <a:normAutofit/>
          </a:bodyPr>
          <a:lstStyle/>
          <a:p>
            <a:r>
              <a:rPr lang="en-US" b="1">
                <a:solidFill>
                  <a:schemeClr val="bg1"/>
                </a:solidFill>
                <a:effectLst/>
              </a:rPr>
              <a:t>EXPORT Schools </a:t>
            </a:r>
            <a:br>
              <a:rPr lang="en-US" b="1">
                <a:solidFill>
                  <a:schemeClr val="bg1"/>
                </a:solidFill>
                <a:effectLst/>
              </a:rPr>
            </a:br>
            <a:r>
              <a:rPr lang="en-US" b="1">
                <a:solidFill>
                  <a:schemeClr val="bg1"/>
                </a:solidFill>
                <a:effectLst/>
              </a:rPr>
              <a:t>TE-EZ Online App</a:t>
            </a:r>
          </a:p>
        </p:txBody>
      </p:sp>
      <p:sp>
        <p:nvSpPr>
          <p:cNvPr id="4" name="Text Placeholder 3">
            <a:extLst>
              <a:ext uri="{FF2B5EF4-FFF2-40B4-BE49-F238E27FC236}">
                <a16:creationId xmlns:a16="http://schemas.microsoft.com/office/drawing/2014/main" id="{3D05824C-C258-E783-4CFE-1EE4AD23544F}"/>
              </a:ext>
            </a:extLst>
          </p:cNvPr>
          <p:cNvSpPr>
            <a:spLocks noGrp="1"/>
          </p:cNvSpPr>
          <p:nvPr>
            <p:ph type="body" sz="quarter" idx="14"/>
          </p:nvPr>
        </p:nvSpPr>
        <p:spPr>
          <a:xfrm>
            <a:off x="3970867" y="2048933"/>
            <a:ext cx="7532156" cy="3742267"/>
          </a:xfrm>
        </p:spPr>
        <p:txBody>
          <a:bodyPr vert="horz" lIns="91440" tIns="45720" rIns="91440" bIns="45720" rtlCol="0" anchor="ctr">
            <a:normAutofit/>
          </a:bodyPr>
          <a:lstStyle/>
          <a:p>
            <a:pPr>
              <a:lnSpc>
                <a:spcPct val="90000"/>
              </a:lnSpc>
              <a:buFont typeface="Arial"/>
              <a:buChar char="•"/>
            </a:pPr>
            <a:r>
              <a:rPr lang="en-US" sz="2000">
                <a:solidFill>
                  <a:schemeClr val="bg1"/>
                </a:solidFill>
                <a:effectLst/>
              </a:rPr>
              <a:t>Make your office hours count.</a:t>
            </a:r>
          </a:p>
          <a:p>
            <a:pPr>
              <a:lnSpc>
                <a:spcPct val="90000"/>
              </a:lnSpc>
              <a:buFont typeface="Arial"/>
              <a:buChar char="•"/>
            </a:pPr>
            <a:r>
              <a:rPr lang="en-US" sz="2000">
                <a:solidFill>
                  <a:schemeClr val="bg1"/>
                </a:solidFill>
                <a:effectLst/>
              </a:rPr>
              <a:t>The TE-EZ Online App allows families to complete their application  </a:t>
            </a:r>
          </a:p>
          <a:p>
            <a:pPr>
              <a:lnSpc>
                <a:spcPct val="90000"/>
              </a:lnSpc>
              <a:buFont typeface="Arial"/>
              <a:buChar char="•"/>
            </a:pPr>
            <a:r>
              <a:rPr lang="en-US" sz="2000">
                <a:solidFill>
                  <a:schemeClr val="bg1"/>
                </a:solidFill>
                <a:effectLst/>
              </a:rPr>
              <a:t>The TE-EZ Online app first goes to the EXPORT school for eligibility certification and approval</a:t>
            </a:r>
          </a:p>
          <a:p>
            <a:pPr>
              <a:lnSpc>
                <a:spcPct val="90000"/>
              </a:lnSpc>
              <a:buFont typeface="Arial"/>
              <a:buChar char="•"/>
            </a:pPr>
            <a:r>
              <a:rPr lang="en-US" sz="2000">
                <a:solidFill>
                  <a:schemeClr val="bg1"/>
                </a:solidFill>
                <a:effectLst/>
              </a:rPr>
              <a:t>The EXPORT school </a:t>
            </a:r>
            <a:r>
              <a:rPr lang="en-US" sz="2000" b="1">
                <a:solidFill>
                  <a:schemeClr val="bg1"/>
                </a:solidFill>
                <a:effectLst/>
              </a:rPr>
              <a:t>controls</a:t>
            </a:r>
            <a:r>
              <a:rPr lang="en-US" sz="2000">
                <a:solidFill>
                  <a:schemeClr val="bg1"/>
                </a:solidFill>
                <a:effectLst/>
              </a:rPr>
              <a:t> the employee eligibility approval or denial of the TE-EZ Online app</a:t>
            </a:r>
          </a:p>
          <a:p>
            <a:pPr>
              <a:lnSpc>
                <a:spcPct val="90000"/>
              </a:lnSpc>
              <a:buFont typeface="Arial"/>
              <a:buChar char="•"/>
            </a:pPr>
            <a:r>
              <a:rPr lang="en-US" sz="2000">
                <a:solidFill>
                  <a:schemeClr val="bg1"/>
                </a:solidFill>
                <a:effectLst/>
              </a:rPr>
              <a:t>Remember, once you approve the TE-EZ Online app or ENTER the paper application, and </a:t>
            </a:r>
            <a:r>
              <a:rPr lang="en-US" sz="2000" b="1">
                <a:solidFill>
                  <a:schemeClr val="bg1"/>
                </a:solidFill>
                <a:effectLst/>
              </a:rPr>
              <a:t>hit submit</a:t>
            </a:r>
            <a:r>
              <a:rPr lang="en-US" sz="2000">
                <a:solidFill>
                  <a:schemeClr val="bg1"/>
                </a:solidFill>
                <a:effectLst/>
              </a:rPr>
              <a:t>, you have approved the named student for IMPORT  scholarship consideration – there is NO recall option unless the parent is no longer an eligible employee</a:t>
            </a:r>
          </a:p>
          <a:p>
            <a:pPr>
              <a:lnSpc>
                <a:spcPct val="90000"/>
              </a:lnSpc>
              <a:buFont typeface="Arial"/>
              <a:buChar char="•"/>
            </a:pPr>
            <a:endParaRPr lang="en-US" sz="2000">
              <a:solidFill>
                <a:schemeClr val="bg1"/>
              </a:solidFill>
              <a:effectLst/>
            </a:endParaRPr>
          </a:p>
        </p:txBody>
      </p:sp>
      <p:sp>
        <p:nvSpPr>
          <p:cNvPr id="6" name="Footer Placeholder 5">
            <a:extLst>
              <a:ext uri="{FF2B5EF4-FFF2-40B4-BE49-F238E27FC236}">
                <a16:creationId xmlns:a16="http://schemas.microsoft.com/office/drawing/2014/main" id="{C189BCBE-6E4A-B735-AB52-6B2A6FBB6683}"/>
              </a:ext>
            </a:extLst>
          </p:cNvPr>
          <p:cNvSpPr>
            <a:spLocks noGrp="1"/>
          </p:cNvSpPr>
          <p:nvPr>
            <p:ph type="ftr" sz="quarter" idx="11"/>
          </p:nvPr>
        </p:nvSpPr>
        <p:spPr>
          <a:xfrm>
            <a:off x="4570412" y="5883275"/>
            <a:ext cx="4615920" cy="365125"/>
          </a:xfrm>
        </p:spPr>
        <p:txBody>
          <a:bodyPr vert="horz" lIns="91440" tIns="45720" rIns="91440" bIns="45720" rtlCol="0" anchor="ctr">
            <a:normAutofit/>
          </a:bodyPr>
          <a:lstStyle/>
          <a:p>
            <a:pPr defTabSz="914400">
              <a:spcAft>
                <a:spcPts val="600"/>
              </a:spcAft>
            </a:pPr>
            <a:r>
              <a:rPr lang="en-US" sz="1000" b="0" i="0" kern="1200">
                <a:solidFill>
                  <a:schemeClr val="bg1"/>
                </a:solidFill>
                <a:effectLst/>
                <a:latin typeface="+mn-lt"/>
                <a:ea typeface="+mn-ea"/>
                <a:cs typeface="+mn-cs"/>
              </a:rPr>
              <a:t>TE Central Mandatory Training 23-24</a:t>
            </a:r>
          </a:p>
        </p:txBody>
      </p:sp>
      <p:sp>
        <p:nvSpPr>
          <p:cNvPr id="5" name="Date Placeholder 4">
            <a:extLst>
              <a:ext uri="{FF2B5EF4-FFF2-40B4-BE49-F238E27FC236}">
                <a16:creationId xmlns:a16="http://schemas.microsoft.com/office/drawing/2014/main" id="{E0E9649D-E37C-8ED1-8FFF-FB39563372D1}"/>
              </a:ext>
            </a:extLst>
          </p:cNvPr>
          <p:cNvSpPr>
            <a:spLocks noGrp="1"/>
          </p:cNvSpPr>
          <p:nvPr>
            <p:ph type="dt" sz="half" idx="12"/>
          </p:nvPr>
        </p:nvSpPr>
        <p:spPr>
          <a:xfrm>
            <a:off x="9732656" y="5883275"/>
            <a:ext cx="1143000" cy="365125"/>
          </a:xfrm>
        </p:spPr>
        <p:txBody>
          <a:bodyPr vert="horz" lIns="91440" tIns="45720" rIns="91440" bIns="45720" rtlCol="0" anchor="ctr">
            <a:normAutofit/>
          </a:bodyPr>
          <a:lstStyle/>
          <a:p>
            <a:pPr defTabSz="914400">
              <a:spcAft>
                <a:spcPts val="600"/>
              </a:spcAft>
            </a:pPr>
            <a:fld id="{BB2A6859-41D5-42AD-B534-5BF486D0D2FF}" type="datetime1">
              <a:rPr lang="en-US" sz="1000">
                <a:solidFill>
                  <a:schemeClr val="bg1"/>
                </a:solidFill>
                <a:effectLst/>
              </a:rPr>
              <a:pPr defTabSz="914400">
                <a:spcAft>
                  <a:spcPts val="600"/>
                </a:spcAft>
              </a:pPr>
              <a:t>7/10/2023</a:t>
            </a:fld>
            <a:endParaRPr lang="en-US" sz="1000">
              <a:solidFill>
                <a:schemeClr val="bg1"/>
              </a:solidFill>
              <a:effectLst/>
            </a:endParaRPr>
          </a:p>
        </p:txBody>
      </p:sp>
      <p:sp>
        <p:nvSpPr>
          <p:cNvPr id="7" name="Slide Number Placeholder 6">
            <a:extLst>
              <a:ext uri="{FF2B5EF4-FFF2-40B4-BE49-F238E27FC236}">
                <a16:creationId xmlns:a16="http://schemas.microsoft.com/office/drawing/2014/main" id="{B8E14C65-EC22-7E6A-5978-CAD5B793AB4D}"/>
              </a:ext>
            </a:extLst>
          </p:cNvPr>
          <p:cNvSpPr>
            <a:spLocks noGrp="1"/>
          </p:cNvSpPr>
          <p:nvPr>
            <p:ph type="sldNum" sz="quarter" idx="13"/>
          </p:nvPr>
        </p:nvSpPr>
        <p:spPr>
          <a:xfrm>
            <a:off x="10951856" y="5892531"/>
            <a:ext cx="551167" cy="365125"/>
          </a:xfrm>
        </p:spPr>
        <p:txBody>
          <a:bodyPr vert="horz" lIns="91440" tIns="45720" rIns="91440" bIns="45720" rtlCol="0" anchor="ctr">
            <a:normAutofit/>
          </a:bodyPr>
          <a:lstStyle/>
          <a:p>
            <a:pPr algn="r" defTabSz="914400">
              <a:spcAft>
                <a:spcPts val="600"/>
              </a:spcAft>
            </a:pPr>
            <a:fld id="{42B7CBA4-B6F8-42AF-9F87-A3019C537482}" type="slidenum">
              <a:rPr lang="en-US" sz="1000" b="0">
                <a:solidFill>
                  <a:schemeClr val="bg1"/>
                </a:solidFill>
                <a:effectLst/>
              </a:rPr>
              <a:pPr algn="r" defTabSz="914400">
                <a:spcAft>
                  <a:spcPts val="600"/>
                </a:spcAft>
              </a:pPr>
              <a:t>18</a:t>
            </a:fld>
            <a:endParaRPr lang="en-US" sz="1000" b="0">
              <a:solidFill>
                <a:schemeClr val="bg1"/>
              </a:solidFill>
              <a:effectLst/>
            </a:endParaRPr>
          </a:p>
        </p:txBody>
      </p:sp>
    </p:spTree>
    <p:extLst>
      <p:ext uri="{BB962C8B-B14F-4D97-AF65-F5344CB8AC3E}">
        <p14:creationId xmlns:p14="http://schemas.microsoft.com/office/powerpoint/2010/main" val="145556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A41F1421-EB4D-4FCC-84AA-B8EAB598DA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9" name="Freeform 6">
              <a:extLst>
                <a:ext uri="{FF2B5EF4-FFF2-40B4-BE49-F238E27FC236}">
                  <a16:creationId xmlns:a16="http://schemas.microsoft.com/office/drawing/2014/main" id="{C2868A18-D0E4-4521-BA87-CE338DE4F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 name="Freeform 7">
              <a:extLst>
                <a:ext uri="{FF2B5EF4-FFF2-40B4-BE49-F238E27FC236}">
                  <a16:creationId xmlns:a16="http://schemas.microsoft.com/office/drawing/2014/main" id="{4F736B56-6631-4C1B-9CC6-D26C3DB9A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1" name="Freeform 8">
              <a:extLst>
                <a:ext uri="{FF2B5EF4-FFF2-40B4-BE49-F238E27FC236}">
                  <a16:creationId xmlns:a16="http://schemas.microsoft.com/office/drawing/2014/main" id="{FF88E20D-A161-4C96-9EAE-6A421E59F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2" name="Freeform 9">
              <a:extLst>
                <a:ext uri="{FF2B5EF4-FFF2-40B4-BE49-F238E27FC236}">
                  <a16:creationId xmlns:a16="http://schemas.microsoft.com/office/drawing/2014/main" id="{62838FE3-738E-4926-B12B-06CB84AB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3" name="Freeform 10">
              <a:extLst>
                <a:ext uri="{FF2B5EF4-FFF2-40B4-BE49-F238E27FC236}">
                  <a16:creationId xmlns:a16="http://schemas.microsoft.com/office/drawing/2014/main" id="{0A3A990B-04D7-4B58-9819-692A71E0A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4" name="Freeform 11">
              <a:extLst>
                <a:ext uri="{FF2B5EF4-FFF2-40B4-BE49-F238E27FC236}">
                  <a16:creationId xmlns:a16="http://schemas.microsoft.com/office/drawing/2014/main" id="{4FA6533A-5978-4C31-BE29-20D7F9502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36" name="Rectangle 35">
            <a:extLst>
              <a:ext uri="{FF2B5EF4-FFF2-40B4-BE49-F238E27FC236}">
                <a16:creationId xmlns:a16="http://schemas.microsoft.com/office/drawing/2014/main" id="{A2A1E25D-508A-4EE7-9B89-71BC1BEEFD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22">
            <a:extLst>
              <a:ext uri="{FF2B5EF4-FFF2-40B4-BE49-F238E27FC236}">
                <a16:creationId xmlns:a16="http://schemas.microsoft.com/office/drawing/2014/main" id="{6FD9ED33-B960-4F9D-8023-20D83062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2974973" y="-15832"/>
            <a:ext cx="9217026" cy="6889518"/>
          </a:xfrm>
          <a:custGeom>
            <a:avLst/>
            <a:gdLst>
              <a:gd name="connsiteX0" fmla="*/ 1087153 w 9217026"/>
              <a:gd name="connsiteY0" fmla="*/ 0 h 6889518"/>
              <a:gd name="connsiteX1" fmla="*/ 1087153 w 9217026"/>
              <a:gd name="connsiteY1" fmla="*/ 1098 h 6889518"/>
              <a:gd name="connsiteX2" fmla="*/ 0 w 9217026"/>
              <a:gd name="connsiteY2" fmla="*/ 0 h 6889518"/>
              <a:gd name="connsiteX3" fmla="*/ 0 w 9217026"/>
              <a:gd name="connsiteY3" fmla="*/ 6889518 h 6889518"/>
              <a:gd name="connsiteX4" fmla="*/ 1087153 w 9217026"/>
              <a:gd name="connsiteY4" fmla="*/ 6888254 h 6889518"/>
              <a:gd name="connsiteX5" fmla="*/ 1087153 w 9217026"/>
              <a:gd name="connsiteY5" fmla="*/ 6889518 h 6889518"/>
              <a:gd name="connsiteX6" fmla="*/ 7295095 w 9217026"/>
              <a:gd name="connsiteY6" fmla="*/ 6882299 h 6889518"/>
              <a:gd name="connsiteX7" fmla="*/ 9217026 w 9217026"/>
              <a:gd name="connsiteY7" fmla="*/ 5349831 h 6889518"/>
              <a:gd name="connsiteX8" fmla="*/ 8378827 w 9217026"/>
              <a:gd name="connsiteY8" fmla="*/ 7365 h 6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7026" h="6889518">
                <a:moveTo>
                  <a:pt x="1087153" y="0"/>
                </a:moveTo>
                <a:lnTo>
                  <a:pt x="1087153" y="1098"/>
                </a:lnTo>
                <a:lnTo>
                  <a:pt x="0" y="0"/>
                </a:lnTo>
                <a:lnTo>
                  <a:pt x="0" y="6889518"/>
                </a:lnTo>
                <a:lnTo>
                  <a:pt x="1087153" y="6888254"/>
                </a:lnTo>
                <a:lnTo>
                  <a:pt x="1087153" y="6889518"/>
                </a:lnTo>
                <a:lnTo>
                  <a:pt x="7295095" y="6882299"/>
                </a:lnTo>
                <a:lnTo>
                  <a:pt x="9217026" y="5349831"/>
                </a:lnTo>
                <a:lnTo>
                  <a:pt x="8378827" y="7365"/>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grpSp>
        <p:nvGrpSpPr>
          <p:cNvPr id="40" name="Group 39">
            <a:extLst>
              <a:ext uri="{FF2B5EF4-FFF2-40B4-BE49-F238E27FC236}">
                <a16:creationId xmlns:a16="http://schemas.microsoft.com/office/drawing/2014/main" id="{48248BD7-AE40-49AB-844D-ABD40D80B2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41" name="Freeform 6">
              <a:extLst>
                <a:ext uri="{FF2B5EF4-FFF2-40B4-BE49-F238E27FC236}">
                  <a16:creationId xmlns:a16="http://schemas.microsoft.com/office/drawing/2014/main" id="{977D6250-A0F3-4872-9969-3DB7ADE7C8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2" name="Freeform 7">
              <a:extLst>
                <a:ext uri="{FF2B5EF4-FFF2-40B4-BE49-F238E27FC236}">
                  <a16:creationId xmlns:a16="http://schemas.microsoft.com/office/drawing/2014/main" id="{5796BEC7-5389-45D6-A0D4-F36405E5A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3" name="Freeform 8">
              <a:extLst>
                <a:ext uri="{FF2B5EF4-FFF2-40B4-BE49-F238E27FC236}">
                  <a16:creationId xmlns:a16="http://schemas.microsoft.com/office/drawing/2014/main" id="{BEA57FAB-D2EF-4F47-A986-4321D5148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4" name="Freeform 9">
              <a:extLst>
                <a:ext uri="{FF2B5EF4-FFF2-40B4-BE49-F238E27FC236}">
                  <a16:creationId xmlns:a16="http://schemas.microsoft.com/office/drawing/2014/main" id="{5E8C59C9-8A0C-4F01-A36F-1C6389554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5" name="Freeform 10">
              <a:extLst>
                <a:ext uri="{FF2B5EF4-FFF2-40B4-BE49-F238E27FC236}">
                  <a16:creationId xmlns:a16="http://schemas.microsoft.com/office/drawing/2014/main" id="{62D244EC-76FC-490A-8371-18E8C0624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6" name="Freeform 11">
              <a:extLst>
                <a:ext uri="{FF2B5EF4-FFF2-40B4-BE49-F238E27FC236}">
                  <a16:creationId xmlns:a16="http://schemas.microsoft.com/office/drawing/2014/main" id="{FA33782B-4F01-450E-A17D-F7C03359D0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0F62AA34-BC2E-1853-B20E-1DD5494142CD}"/>
              </a:ext>
            </a:extLst>
          </p:cNvPr>
          <p:cNvSpPr>
            <a:spLocks noGrp="1"/>
          </p:cNvSpPr>
          <p:nvPr>
            <p:ph type="ctrTitle"/>
          </p:nvPr>
        </p:nvSpPr>
        <p:spPr>
          <a:xfrm>
            <a:off x="4056062" y="113145"/>
            <a:ext cx="7446961" cy="953655"/>
          </a:xfrm>
        </p:spPr>
        <p:txBody>
          <a:bodyPr vert="horz" lIns="91440" tIns="45720" rIns="91440" bIns="45720" rtlCol="0" anchor="ctr">
            <a:normAutofit/>
          </a:bodyPr>
          <a:lstStyle/>
          <a:p>
            <a:r>
              <a:rPr lang="en-US" dirty="0">
                <a:solidFill>
                  <a:schemeClr val="bg1"/>
                </a:solidFill>
                <a:effectLst/>
              </a:rPr>
              <a:t>TE-EZ Online App process</a:t>
            </a:r>
          </a:p>
        </p:txBody>
      </p:sp>
      <p:pic>
        <p:nvPicPr>
          <p:cNvPr id="8" name="Picture 7">
            <a:extLst>
              <a:ext uri="{FF2B5EF4-FFF2-40B4-BE49-F238E27FC236}">
                <a16:creationId xmlns:a16="http://schemas.microsoft.com/office/drawing/2014/main" id="{7CA963EF-AA6B-DBCC-60CE-C3E6CB08E153}"/>
              </a:ext>
            </a:extLst>
          </p:cNvPr>
          <p:cNvPicPr>
            <a:picLocks noChangeAspect="1"/>
          </p:cNvPicPr>
          <p:nvPr/>
        </p:nvPicPr>
        <p:blipFill rotWithShape="1">
          <a:blip r:embed="rId3"/>
          <a:srcRect l="7576" r="58375" b="-1"/>
          <a:stretch/>
        </p:blipFill>
        <p:spPr>
          <a:xfrm>
            <a:off x="20" y="10"/>
            <a:ext cx="3175466" cy="5245940"/>
          </a:xfrm>
          <a:custGeom>
            <a:avLst/>
            <a:gdLst/>
            <a:ahLst/>
            <a:cxnLst/>
            <a:rect l="l" t="t" r="r" b="b"/>
            <a:pathLst>
              <a:path w="3175486" h="5245950">
                <a:moveTo>
                  <a:pt x="0" y="0"/>
                </a:moveTo>
                <a:lnTo>
                  <a:pt x="3175486" y="0"/>
                </a:lnTo>
                <a:lnTo>
                  <a:pt x="2294818" y="5223932"/>
                </a:lnTo>
                <a:lnTo>
                  <a:pt x="2310547" y="5245950"/>
                </a:lnTo>
                <a:lnTo>
                  <a:pt x="0" y="4901963"/>
                </a:lnTo>
                <a:close/>
              </a:path>
            </a:pathLst>
          </a:custGeom>
          <a:ln w="38100">
            <a:noFill/>
          </a:ln>
          <a:effectLst/>
        </p:spPr>
      </p:pic>
      <p:pic>
        <p:nvPicPr>
          <p:cNvPr id="9" name="Picture 8" descr="A colorful swirly wave&#10;&#10;Description automatically generated">
            <a:extLst>
              <a:ext uri="{FF2B5EF4-FFF2-40B4-BE49-F238E27FC236}">
                <a16:creationId xmlns:a16="http://schemas.microsoft.com/office/drawing/2014/main" id="{21E1FEC6-0331-E3D8-4448-57EA1AF09FCD}"/>
              </a:ext>
            </a:extLst>
          </p:cNvPr>
          <p:cNvPicPr>
            <a:picLocks noChangeAspect="1"/>
          </p:cNvPicPr>
          <p:nvPr/>
        </p:nvPicPr>
        <p:blipFill rotWithShape="1">
          <a:blip r:embed="rId4"/>
          <a:srcRect r="11140" b="5"/>
          <a:stretch/>
        </p:blipFill>
        <p:spPr>
          <a:xfrm>
            <a:off x="20" y="4901964"/>
            <a:ext cx="3459143" cy="1956037"/>
          </a:xfrm>
          <a:custGeom>
            <a:avLst/>
            <a:gdLst/>
            <a:ahLst/>
            <a:cxnLst/>
            <a:rect l="l" t="t" r="r" b="b"/>
            <a:pathLst>
              <a:path w="3459163" h="1956037">
                <a:moveTo>
                  <a:pt x="0" y="0"/>
                </a:moveTo>
                <a:lnTo>
                  <a:pt x="2310547" y="343987"/>
                </a:lnTo>
                <a:lnTo>
                  <a:pt x="3459163" y="1951804"/>
                </a:lnTo>
                <a:lnTo>
                  <a:pt x="0" y="1956037"/>
                </a:lnTo>
                <a:close/>
              </a:path>
            </a:pathLst>
          </a:custGeom>
          <a:ln w="38100">
            <a:noFill/>
          </a:ln>
          <a:effectLst/>
        </p:spPr>
      </p:pic>
      <p:sp>
        <p:nvSpPr>
          <p:cNvPr id="4" name="Text Placeholder 3">
            <a:extLst>
              <a:ext uri="{FF2B5EF4-FFF2-40B4-BE49-F238E27FC236}">
                <a16:creationId xmlns:a16="http://schemas.microsoft.com/office/drawing/2014/main" id="{E928A05E-B03F-95D8-3EA4-120D01384E68}"/>
              </a:ext>
            </a:extLst>
          </p:cNvPr>
          <p:cNvSpPr>
            <a:spLocks noGrp="1"/>
          </p:cNvSpPr>
          <p:nvPr>
            <p:ph type="body" sz="quarter" idx="14"/>
          </p:nvPr>
        </p:nvSpPr>
        <p:spPr>
          <a:xfrm>
            <a:off x="4056061" y="923482"/>
            <a:ext cx="7446961" cy="4655282"/>
          </a:xfrm>
        </p:spPr>
        <p:txBody>
          <a:bodyPr vert="horz" lIns="91440" tIns="45720" rIns="91440" bIns="45720" rtlCol="0" anchor="ctr">
            <a:normAutofit/>
          </a:bodyPr>
          <a:lstStyle/>
          <a:p>
            <a:pPr>
              <a:lnSpc>
                <a:spcPct val="90000"/>
              </a:lnSpc>
              <a:buFont typeface="Arial"/>
              <a:buChar char="•"/>
            </a:pPr>
            <a:r>
              <a:rPr lang="en-US" sz="1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Step 1 – Family completes the TE-EZ Online app and submits</a:t>
            </a:r>
          </a:p>
          <a:p>
            <a:pPr>
              <a:lnSpc>
                <a:spcPct val="90000"/>
              </a:lnSpc>
              <a:buFont typeface="Arial"/>
              <a:buChar char="•"/>
            </a:pPr>
            <a:r>
              <a:rPr lang="en-US" sz="1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Step 2 – Export TELO receives a notification email from </a:t>
            </a:r>
            <a:r>
              <a:rPr lang="en-US" sz="1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NOREPLY@tuitionexchange.org </a:t>
            </a:r>
            <a:r>
              <a:rPr lang="en-US" sz="1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that the app is available for review</a:t>
            </a:r>
          </a:p>
          <a:p>
            <a:pPr>
              <a:lnSpc>
                <a:spcPct val="90000"/>
              </a:lnSpc>
              <a:buFont typeface="Arial"/>
              <a:buChar char="•"/>
            </a:pPr>
            <a:r>
              <a:rPr lang="en-US" sz="1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Step 3 – Export TELO looks inside Applications – New Exports – 2023-2024 Decision Pending </a:t>
            </a:r>
          </a:p>
          <a:p>
            <a:pPr>
              <a:lnSpc>
                <a:spcPct val="90000"/>
              </a:lnSpc>
              <a:buFont typeface="Arial"/>
              <a:buChar char="•"/>
            </a:pPr>
            <a:r>
              <a:rPr lang="en-US" sz="1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Step 4 – Approve or Deny each application for Import scholarship consideration</a:t>
            </a:r>
          </a:p>
          <a:p>
            <a:pPr lvl="1">
              <a:lnSpc>
                <a:spcPct val="90000"/>
              </a:lnSpc>
              <a:buFont typeface="Arial"/>
              <a:buChar char="•"/>
            </a:pPr>
            <a:r>
              <a:rPr lang="en-US" sz="1800" dirty="0">
                <a:effectLst/>
                <a:latin typeface="Open Sans" panose="020B0606030504020204" pitchFamily="34" charset="0"/>
                <a:ea typeface="Open Sans" panose="020B0606030504020204" pitchFamily="34" charset="0"/>
                <a:cs typeface="Open Sans" panose="020B0606030504020204" pitchFamily="34" charset="0"/>
              </a:rPr>
              <a:t>This only means the employee meets your eligibility guidelines for Export!</a:t>
            </a:r>
          </a:p>
          <a:p>
            <a:pPr>
              <a:lnSpc>
                <a:spcPct val="90000"/>
              </a:lnSpc>
              <a:buFont typeface="Arial"/>
              <a:buChar char="•"/>
            </a:pPr>
            <a:r>
              <a:rPr lang="en-US" sz="1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Step 5 – Emails launch to the family members with an email listed on the application informing them of the Export decision </a:t>
            </a:r>
          </a:p>
          <a:p>
            <a:pPr>
              <a:lnSpc>
                <a:spcPct val="90000"/>
              </a:lnSpc>
              <a:buFont typeface="Arial"/>
              <a:buChar char="•"/>
            </a:pPr>
            <a:r>
              <a:rPr lang="en-US" sz="1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Now, the student shifts their focus of  communication to the IMPORT school</a:t>
            </a:r>
          </a:p>
          <a:p>
            <a:pPr>
              <a:lnSpc>
                <a:spcPct val="90000"/>
              </a:lnSpc>
              <a:buFont typeface="Arial"/>
              <a:buChar char="•"/>
            </a:pPr>
            <a:endParaRPr lang="en-US" sz="900" dirty="0">
              <a:solidFill>
                <a:schemeClr val="bg1"/>
              </a:solidFill>
              <a:effectLst/>
            </a:endParaRPr>
          </a:p>
        </p:txBody>
      </p:sp>
      <p:sp>
        <p:nvSpPr>
          <p:cNvPr id="6" name="Footer Placeholder 5">
            <a:extLst>
              <a:ext uri="{FF2B5EF4-FFF2-40B4-BE49-F238E27FC236}">
                <a16:creationId xmlns:a16="http://schemas.microsoft.com/office/drawing/2014/main" id="{BC4EB7C6-9E76-AA17-FE79-E990F1462CCF}"/>
              </a:ext>
            </a:extLst>
          </p:cNvPr>
          <p:cNvSpPr>
            <a:spLocks noGrp="1"/>
          </p:cNvSpPr>
          <p:nvPr>
            <p:ph type="ftr" sz="quarter" idx="11"/>
          </p:nvPr>
        </p:nvSpPr>
        <p:spPr>
          <a:xfrm>
            <a:off x="4056062" y="5883275"/>
            <a:ext cx="5600394" cy="365125"/>
          </a:xfrm>
        </p:spPr>
        <p:txBody>
          <a:bodyPr vert="horz" lIns="91440" tIns="45720" rIns="91440" bIns="45720" rtlCol="0" anchor="ctr">
            <a:normAutofit/>
          </a:bodyPr>
          <a:lstStyle/>
          <a:p>
            <a:pPr defTabSz="914400">
              <a:spcAft>
                <a:spcPts val="600"/>
              </a:spcAft>
            </a:pPr>
            <a:r>
              <a:rPr lang="en-US" sz="1000" b="0" i="0" kern="1200">
                <a:solidFill>
                  <a:schemeClr val="bg1"/>
                </a:solidFill>
                <a:effectLst/>
                <a:latin typeface="+mn-lt"/>
                <a:ea typeface="+mn-ea"/>
                <a:cs typeface="+mn-cs"/>
              </a:rPr>
              <a:t>TE Central Mandatory Training 23-24</a:t>
            </a:r>
          </a:p>
        </p:txBody>
      </p:sp>
      <p:sp>
        <p:nvSpPr>
          <p:cNvPr id="5" name="Date Placeholder 4">
            <a:extLst>
              <a:ext uri="{FF2B5EF4-FFF2-40B4-BE49-F238E27FC236}">
                <a16:creationId xmlns:a16="http://schemas.microsoft.com/office/drawing/2014/main" id="{C7C83BFF-9FCE-1558-9838-4F85196B1AC7}"/>
              </a:ext>
            </a:extLst>
          </p:cNvPr>
          <p:cNvSpPr>
            <a:spLocks noGrp="1"/>
          </p:cNvSpPr>
          <p:nvPr>
            <p:ph type="dt" sz="half" idx="12"/>
          </p:nvPr>
        </p:nvSpPr>
        <p:spPr>
          <a:xfrm>
            <a:off x="9732656" y="5883275"/>
            <a:ext cx="1143000" cy="365125"/>
          </a:xfrm>
        </p:spPr>
        <p:txBody>
          <a:bodyPr vert="horz" lIns="91440" tIns="45720" rIns="91440" bIns="45720" rtlCol="0" anchor="ctr">
            <a:normAutofit/>
          </a:bodyPr>
          <a:lstStyle/>
          <a:p>
            <a:pPr defTabSz="914400">
              <a:spcAft>
                <a:spcPts val="600"/>
              </a:spcAft>
            </a:pPr>
            <a:fld id="{BB2A6859-41D5-42AD-B534-5BF486D0D2FF}" type="datetime1">
              <a:rPr lang="en-US" sz="1000">
                <a:solidFill>
                  <a:schemeClr val="bg1"/>
                </a:solidFill>
                <a:effectLst/>
              </a:rPr>
              <a:pPr defTabSz="914400">
                <a:spcAft>
                  <a:spcPts val="600"/>
                </a:spcAft>
              </a:pPr>
              <a:t>7/10/2023</a:t>
            </a:fld>
            <a:endParaRPr lang="en-US" sz="1000">
              <a:solidFill>
                <a:schemeClr val="bg1"/>
              </a:solidFill>
              <a:effectLst/>
            </a:endParaRPr>
          </a:p>
        </p:txBody>
      </p:sp>
      <p:sp>
        <p:nvSpPr>
          <p:cNvPr id="7" name="Slide Number Placeholder 6">
            <a:extLst>
              <a:ext uri="{FF2B5EF4-FFF2-40B4-BE49-F238E27FC236}">
                <a16:creationId xmlns:a16="http://schemas.microsoft.com/office/drawing/2014/main" id="{6CE136E5-B6E4-11DE-CFC6-A130949D8F19}"/>
              </a:ext>
            </a:extLst>
          </p:cNvPr>
          <p:cNvSpPr>
            <a:spLocks noGrp="1"/>
          </p:cNvSpPr>
          <p:nvPr>
            <p:ph type="sldNum" sz="quarter" idx="13"/>
          </p:nvPr>
        </p:nvSpPr>
        <p:spPr>
          <a:xfrm>
            <a:off x="10951856" y="5867131"/>
            <a:ext cx="551167" cy="365125"/>
          </a:xfrm>
        </p:spPr>
        <p:txBody>
          <a:bodyPr vert="horz" lIns="91440" tIns="45720" rIns="91440" bIns="45720" rtlCol="0" anchor="ctr">
            <a:normAutofit/>
          </a:bodyPr>
          <a:lstStyle/>
          <a:p>
            <a:pPr algn="r" defTabSz="914400">
              <a:spcAft>
                <a:spcPts val="600"/>
              </a:spcAft>
            </a:pPr>
            <a:fld id="{42B7CBA4-B6F8-42AF-9F87-A3019C537482}" type="slidenum">
              <a:rPr lang="en-US" sz="1000" b="0">
                <a:solidFill>
                  <a:schemeClr val="bg1"/>
                </a:solidFill>
                <a:effectLst/>
              </a:rPr>
              <a:pPr algn="r" defTabSz="914400">
                <a:spcAft>
                  <a:spcPts val="600"/>
                </a:spcAft>
              </a:pPr>
              <a:t>19</a:t>
            </a:fld>
            <a:endParaRPr lang="en-US" sz="1000" b="0">
              <a:solidFill>
                <a:schemeClr val="bg1"/>
              </a:solidFill>
              <a:effectLst/>
            </a:endParaRPr>
          </a:p>
        </p:txBody>
      </p:sp>
    </p:spTree>
    <p:extLst>
      <p:ext uri="{BB962C8B-B14F-4D97-AF65-F5344CB8AC3E}">
        <p14:creationId xmlns:p14="http://schemas.microsoft.com/office/powerpoint/2010/main" val="3712878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4B2B35-06F8-4F5C-A618-6002214CE22A}"/>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Agenda</a:t>
            </a:r>
          </a:p>
        </p:txBody>
      </p:sp>
      <p:sp>
        <p:nvSpPr>
          <p:cNvPr id="15" name="Content Placeholder 14">
            <a:extLst>
              <a:ext uri="{FF2B5EF4-FFF2-40B4-BE49-F238E27FC236}">
                <a16:creationId xmlns:a16="http://schemas.microsoft.com/office/drawing/2014/main" id="{26392955-6557-4ED6-B174-E9F9D52D2E58}"/>
              </a:ext>
            </a:extLst>
          </p:cNvPr>
          <p:cNvSpPr>
            <a:spLocks noGrp="1"/>
          </p:cNvSpPr>
          <p:nvPr>
            <p:ph idx="1"/>
          </p:nvPr>
        </p:nvSpPr>
        <p:spPr>
          <a:xfrm>
            <a:off x="1157719" y="2287968"/>
            <a:ext cx="6025116" cy="3352226"/>
          </a:xfrm>
        </p:spPr>
        <p:txBody>
          <a:bodyPr>
            <a:normAutofit fontScale="92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Why Mandatory Training?</a:t>
            </a:r>
          </a:p>
          <a:p>
            <a:r>
              <a:rPr lang="en-US" dirty="0">
                <a:latin typeface="Open Sans" panose="020B0606030504020204" pitchFamily="34" charset="0"/>
                <a:ea typeface="Open Sans" panose="020B0606030504020204" pitchFamily="34" charset="0"/>
                <a:cs typeface="Open Sans" panose="020B0606030504020204" pitchFamily="34" charset="0"/>
              </a:rPr>
              <a:t>Mandatory Institution Account Review &amp; Update</a:t>
            </a:r>
          </a:p>
          <a:p>
            <a:r>
              <a:rPr lang="en-US" dirty="0">
                <a:latin typeface="Open Sans" panose="020B0606030504020204" pitchFamily="34" charset="0"/>
                <a:ea typeface="Open Sans" panose="020B0606030504020204" pitchFamily="34" charset="0"/>
                <a:cs typeface="Open Sans" panose="020B0606030504020204" pitchFamily="34" charset="0"/>
              </a:rPr>
              <a:t>TELO Options </a:t>
            </a:r>
          </a:p>
          <a:p>
            <a:r>
              <a:rPr lang="en-US" dirty="0">
                <a:latin typeface="Open Sans" panose="020B0606030504020204" pitchFamily="34" charset="0"/>
                <a:ea typeface="Open Sans" panose="020B0606030504020204" pitchFamily="34" charset="0"/>
                <a:cs typeface="Open Sans" panose="020B0606030504020204" pitchFamily="34" charset="0"/>
              </a:rPr>
              <a:t>Policy and Procedures</a:t>
            </a:r>
          </a:p>
          <a:p>
            <a:r>
              <a:rPr lang="en-US" dirty="0">
                <a:latin typeface="Open Sans" panose="020B0606030504020204" pitchFamily="34" charset="0"/>
                <a:ea typeface="Open Sans" panose="020B0606030504020204" pitchFamily="34" charset="0"/>
                <a:cs typeface="Open Sans" panose="020B0606030504020204" pitchFamily="34" charset="0"/>
              </a:rPr>
              <a:t>Application Review </a:t>
            </a:r>
          </a:p>
          <a:p>
            <a:r>
              <a:rPr lang="en-US" dirty="0">
                <a:latin typeface="Open Sans" panose="020B0606030504020204" pitchFamily="34" charset="0"/>
                <a:ea typeface="Open Sans" panose="020B0606030504020204" pitchFamily="34" charset="0"/>
                <a:cs typeface="Open Sans" panose="020B0606030504020204" pitchFamily="34" charset="0"/>
              </a:rPr>
              <a:t>New and Continuing Student processes</a:t>
            </a:r>
          </a:p>
          <a:p>
            <a:r>
              <a:rPr lang="en-US" dirty="0">
                <a:latin typeface="Open Sans" panose="020B0606030504020204" pitchFamily="34" charset="0"/>
                <a:ea typeface="Open Sans" panose="020B0606030504020204" pitchFamily="34" charset="0"/>
                <a:cs typeface="Open Sans" panose="020B0606030504020204" pitchFamily="34" charset="0"/>
              </a:rPr>
              <a:t>Enrollment Report</a:t>
            </a:r>
          </a:p>
          <a:p>
            <a:r>
              <a:rPr lang="en-US" dirty="0">
                <a:latin typeface="Open Sans" panose="020B0606030504020204" pitchFamily="34" charset="0"/>
                <a:ea typeface="Open Sans" panose="020B0606030504020204" pitchFamily="34" charset="0"/>
                <a:cs typeface="Open Sans" panose="020B0606030504020204" pitchFamily="34" charset="0"/>
              </a:rPr>
              <a:t>Be aware of Family changes</a:t>
            </a:r>
          </a:p>
          <a:p>
            <a:r>
              <a:rPr lang="en-US" dirty="0">
                <a:latin typeface="Open Sans" panose="020B0606030504020204" pitchFamily="34" charset="0"/>
                <a:ea typeface="Open Sans" panose="020B0606030504020204" pitchFamily="34" charset="0"/>
                <a:cs typeface="Open Sans" panose="020B0606030504020204" pitchFamily="34" charset="0"/>
              </a:rPr>
              <a:t>Exciting News</a:t>
            </a:r>
          </a:p>
        </p:txBody>
      </p:sp>
      <p:sp>
        <p:nvSpPr>
          <p:cNvPr id="18" name="Date Placeholder 17">
            <a:extLst>
              <a:ext uri="{FF2B5EF4-FFF2-40B4-BE49-F238E27FC236}">
                <a16:creationId xmlns:a16="http://schemas.microsoft.com/office/drawing/2014/main" id="{9340F6AA-F9FD-46A1-A761-C0CE6F626BA1}"/>
              </a:ext>
            </a:extLst>
          </p:cNvPr>
          <p:cNvSpPr>
            <a:spLocks noGrp="1"/>
          </p:cNvSpPr>
          <p:nvPr>
            <p:ph type="dt" sz="half" idx="10"/>
          </p:nvPr>
        </p:nvSpPr>
        <p:spPr/>
        <p:txBody>
          <a:bodyPr/>
          <a:lstStyle/>
          <a:p>
            <a:fld id="{1121AD0E-C05E-498A-A080-9B00B527674B}" type="datetime1">
              <a:rPr lang="en-US" smtClean="0"/>
              <a:t>7/10/2023</a:t>
            </a:fld>
            <a:endParaRPr lang="en-US" dirty="0"/>
          </a:p>
        </p:txBody>
      </p:sp>
      <p:pic>
        <p:nvPicPr>
          <p:cNvPr id="12" name="Picture Placeholder 11" descr="Close up of a calculator">
            <a:extLst>
              <a:ext uri="{FF2B5EF4-FFF2-40B4-BE49-F238E27FC236}">
                <a16:creationId xmlns:a16="http://schemas.microsoft.com/office/drawing/2014/main" id="{C320AFE2-20CA-43D3-8E4E-28DBD9F9B755}"/>
              </a:ext>
            </a:extLst>
          </p:cNvPr>
          <p:cNvPicPr>
            <a:picLocks noGrp="1"/>
          </p:cNvPicPr>
          <p:nvPr>
            <p:ph type="pic" sz="quarter" idx="13"/>
          </p:nvPr>
        </p:nvPicPr>
        <p:blipFill rotWithShape="1">
          <a:blip r:embed="rId3" cstate="screen">
            <a:extLst>
              <a:ext uri="{28A0092B-C50C-407E-A947-70E740481C1C}">
                <a14:useLocalDpi xmlns:a14="http://schemas.microsoft.com/office/drawing/2010/main" val="0"/>
              </a:ext>
            </a:extLst>
          </a:blip>
          <a:srcRect t="71" b="71"/>
          <a:stretch/>
        </p:blipFill>
        <p:spPr/>
      </p:pic>
      <p:sp>
        <p:nvSpPr>
          <p:cNvPr id="19" name="Footer Placeholder 18">
            <a:extLst>
              <a:ext uri="{FF2B5EF4-FFF2-40B4-BE49-F238E27FC236}">
                <a16:creationId xmlns:a16="http://schemas.microsoft.com/office/drawing/2014/main" id="{CBBB7DCC-419E-4462-B49C-E0F2281E7226}"/>
              </a:ext>
            </a:extLst>
          </p:cNvPr>
          <p:cNvSpPr>
            <a:spLocks noGrp="1"/>
          </p:cNvSpPr>
          <p:nvPr>
            <p:ph type="ftr" sz="quarter" idx="11"/>
          </p:nvPr>
        </p:nvSpPr>
        <p:spPr/>
        <p:txBody>
          <a:bodyPr/>
          <a:lstStyle/>
          <a:p>
            <a:r>
              <a:rPr lang="en-US"/>
              <a:t>TE Central Mandatory Training 23-24</a:t>
            </a:r>
            <a:endParaRPr lang="en-US" dirty="0"/>
          </a:p>
        </p:txBody>
      </p:sp>
      <p:sp>
        <p:nvSpPr>
          <p:cNvPr id="20" name="Slide Number Placeholder 19">
            <a:extLst>
              <a:ext uri="{FF2B5EF4-FFF2-40B4-BE49-F238E27FC236}">
                <a16:creationId xmlns:a16="http://schemas.microsoft.com/office/drawing/2014/main" id="{206A6756-4AD0-48B1-A2A6-221571B100C2}"/>
              </a:ext>
            </a:extLst>
          </p:cNvPr>
          <p:cNvSpPr>
            <a:spLocks noGrp="1"/>
          </p:cNvSpPr>
          <p:nvPr>
            <p:ph type="sldNum" sz="quarter" idx="12"/>
          </p:nvPr>
        </p:nvSpPr>
        <p:spPr/>
        <p:txBody>
          <a:bodyPr/>
          <a:lstStyle/>
          <a:p>
            <a:fld id="{FB5BC9EA-4FEE-444B-92CE-4488B20DCBA7}" type="slidenum">
              <a:rPr lang="en-US" smtClean="0"/>
              <a:pPr/>
              <a:t>2</a:t>
            </a:fld>
            <a:endParaRPr lang="en-US" dirty="0"/>
          </a:p>
        </p:txBody>
      </p:sp>
    </p:spTree>
    <p:extLst>
      <p:ext uri="{BB962C8B-B14F-4D97-AF65-F5344CB8AC3E}">
        <p14:creationId xmlns:p14="http://schemas.microsoft.com/office/powerpoint/2010/main" val="1144966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FFDFDE97-4A97-47C3-A34F-FC7FD441CB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14" name="Freeform 6">
              <a:extLst>
                <a:ext uri="{FF2B5EF4-FFF2-40B4-BE49-F238E27FC236}">
                  <a16:creationId xmlns:a16="http://schemas.microsoft.com/office/drawing/2014/main" id="{5929D068-05C4-4FD7-805E-67B98DC00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5" name="Freeform 7">
              <a:extLst>
                <a:ext uri="{FF2B5EF4-FFF2-40B4-BE49-F238E27FC236}">
                  <a16:creationId xmlns:a16="http://schemas.microsoft.com/office/drawing/2014/main" id="{802E4133-42B8-4E61-88E6-34AA552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6" name="Freeform 9">
              <a:extLst>
                <a:ext uri="{FF2B5EF4-FFF2-40B4-BE49-F238E27FC236}">
                  <a16:creationId xmlns:a16="http://schemas.microsoft.com/office/drawing/2014/main" id="{3FA7762F-EFA7-4921-8668-F1C73A0D5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7" name="Freeform 10">
              <a:extLst>
                <a:ext uri="{FF2B5EF4-FFF2-40B4-BE49-F238E27FC236}">
                  <a16:creationId xmlns:a16="http://schemas.microsoft.com/office/drawing/2014/main" id="{22FFCE41-B971-4162-8DF9-DBF817DDA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8" name="Freeform 11">
              <a:extLst>
                <a:ext uri="{FF2B5EF4-FFF2-40B4-BE49-F238E27FC236}">
                  <a16:creationId xmlns:a16="http://schemas.microsoft.com/office/drawing/2014/main" id="{90D48A4B-3F05-4D98-B608-F5E23EA0D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9" name="Freeform 12">
              <a:extLst>
                <a:ext uri="{FF2B5EF4-FFF2-40B4-BE49-F238E27FC236}">
                  <a16:creationId xmlns:a16="http://schemas.microsoft.com/office/drawing/2014/main" id="{AF334AC8-D046-47E1-BCFA-12AF52A42A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1" name="Rectangle 20">
            <a:extLst>
              <a:ext uri="{FF2B5EF4-FFF2-40B4-BE49-F238E27FC236}">
                <a16:creationId xmlns:a16="http://schemas.microsoft.com/office/drawing/2014/main" id="{7598300D-80B4-4198-A7BD-B15BC31C9A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screenshot of a web page&#10;&#10;Description automatically generated">
            <a:extLst>
              <a:ext uri="{FF2B5EF4-FFF2-40B4-BE49-F238E27FC236}">
                <a16:creationId xmlns:a16="http://schemas.microsoft.com/office/drawing/2014/main" id="{5CCF3D82-2714-F4F7-2C0A-8A7D1A21F209}"/>
              </a:ext>
            </a:extLst>
          </p:cNvPr>
          <p:cNvPicPr>
            <a:picLocks noGrp="1" noChangeAspect="1"/>
          </p:cNvPicPr>
          <p:nvPr>
            <p:ph idx="1"/>
          </p:nvPr>
        </p:nvPicPr>
        <p:blipFill rotWithShape="1">
          <a:blip r:embed="rId3"/>
          <a:srcRect l="18328" r="5245" b="9089"/>
          <a:stretch/>
        </p:blipFill>
        <p:spPr>
          <a:xfrm>
            <a:off x="154647" y="-155575"/>
            <a:ext cx="5448280" cy="6223000"/>
          </a:xfrm>
          <a:prstGeom prst="rect">
            <a:avLst/>
          </a:prstGeom>
        </p:spPr>
      </p:pic>
      <p:grpSp>
        <p:nvGrpSpPr>
          <p:cNvPr id="12" name="Group 22">
            <a:extLst>
              <a:ext uri="{FF2B5EF4-FFF2-40B4-BE49-F238E27FC236}">
                <a16:creationId xmlns:a16="http://schemas.microsoft.com/office/drawing/2014/main" id="{AEE4B65F-3548-4B65-9353-5B888725B8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36718" y="0"/>
            <a:ext cx="2611581" cy="6858000"/>
            <a:chOff x="2836718" y="0"/>
            <a:chExt cx="2611581" cy="6858000"/>
          </a:xfrm>
        </p:grpSpPr>
        <p:sp useBgFill="1">
          <p:nvSpPr>
            <p:cNvPr id="20" name="Rectangle 19">
              <a:extLst>
                <a:ext uri="{FF2B5EF4-FFF2-40B4-BE49-F238E27FC236}">
                  <a16:creationId xmlns:a16="http://schemas.microsoft.com/office/drawing/2014/main" id="{E84ABF24-FB51-4950-AA13-9C38FA273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36718" y="0"/>
              <a:ext cx="2611581" cy="2554287"/>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581" h="2554287">
                  <a:moveTo>
                    <a:pt x="675409" y="0"/>
                  </a:moveTo>
                  <a:lnTo>
                    <a:pt x="2611581" y="0"/>
                  </a:lnTo>
                  <a:lnTo>
                    <a:pt x="2611581" y="2554287"/>
                  </a:lnTo>
                  <a:lnTo>
                    <a:pt x="0" y="2554287"/>
                  </a:lnTo>
                  <a:lnTo>
                    <a:pt x="67540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2" name="Rectangle 20">
              <a:extLst>
                <a:ext uri="{FF2B5EF4-FFF2-40B4-BE49-F238E27FC236}">
                  <a16:creationId xmlns:a16="http://schemas.microsoft.com/office/drawing/2014/main" id="{66B54044-7162-4346-93AF-91F5EF08F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36718" y="2554287"/>
              <a:ext cx="2611581" cy="4303713"/>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581" h="4303713">
                  <a:moveTo>
                    <a:pt x="0" y="0"/>
                  </a:moveTo>
                  <a:lnTo>
                    <a:pt x="2611581" y="0"/>
                  </a:lnTo>
                  <a:lnTo>
                    <a:pt x="2611581" y="4303713"/>
                  </a:lnTo>
                  <a:lnTo>
                    <a:pt x="2171701" y="363869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6">
            <a:extLst>
              <a:ext uri="{FF2B5EF4-FFF2-40B4-BE49-F238E27FC236}">
                <a16:creationId xmlns:a16="http://schemas.microsoft.com/office/drawing/2014/main" id="{7EF05D2A-6417-4683-B103-2F6594C7F9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28" name="Freeform 6">
              <a:extLst>
                <a:ext uri="{FF2B5EF4-FFF2-40B4-BE49-F238E27FC236}">
                  <a16:creationId xmlns:a16="http://schemas.microsoft.com/office/drawing/2014/main" id="{98F07F70-C0D3-4397-AABB-1B48599EE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9" name="Freeform 7">
              <a:extLst>
                <a:ext uri="{FF2B5EF4-FFF2-40B4-BE49-F238E27FC236}">
                  <a16:creationId xmlns:a16="http://schemas.microsoft.com/office/drawing/2014/main" id="{DA8D4D12-8066-414D-9ADE-E57A157B1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0" name="Freeform 9">
              <a:extLst>
                <a:ext uri="{FF2B5EF4-FFF2-40B4-BE49-F238E27FC236}">
                  <a16:creationId xmlns:a16="http://schemas.microsoft.com/office/drawing/2014/main" id="{1B5991B5-30B0-43FC-B480-D46CDADA5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1" name="Freeform 10">
              <a:extLst>
                <a:ext uri="{FF2B5EF4-FFF2-40B4-BE49-F238E27FC236}">
                  <a16:creationId xmlns:a16="http://schemas.microsoft.com/office/drawing/2014/main" id="{37C3E8EB-F89D-4213-AF06-BEC76C984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32" name="Freeform 11">
              <a:extLst>
                <a:ext uri="{FF2B5EF4-FFF2-40B4-BE49-F238E27FC236}">
                  <a16:creationId xmlns:a16="http://schemas.microsoft.com/office/drawing/2014/main" id="{EBEC147A-2E68-4A61-9B16-14DEB275B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33" name="Freeform 12">
              <a:extLst>
                <a:ext uri="{FF2B5EF4-FFF2-40B4-BE49-F238E27FC236}">
                  <a16:creationId xmlns:a16="http://schemas.microsoft.com/office/drawing/2014/main" id="{60875B87-EA27-4C1C-B44D-CA16609D7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3" name="Title 2">
            <a:extLst>
              <a:ext uri="{FF2B5EF4-FFF2-40B4-BE49-F238E27FC236}">
                <a16:creationId xmlns:a16="http://schemas.microsoft.com/office/drawing/2014/main" id="{25ECEC67-8748-2EDF-54FA-04F4DE0635FA}"/>
              </a:ext>
            </a:extLst>
          </p:cNvPr>
          <p:cNvSpPr>
            <a:spLocks noGrp="1"/>
          </p:cNvSpPr>
          <p:nvPr>
            <p:ph type="title"/>
          </p:nvPr>
        </p:nvSpPr>
        <p:spPr>
          <a:xfrm>
            <a:off x="6041077" y="709127"/>
            <a:ext cx="5524641" cy="4721290"/>
          </a:xfrm>
        </p:spPr>
        <p:txBody>
          <a:bodyPr vert="horz" lIns="91440" tIns="45720" rIns="91440" bIns="45720" rtlCol="0" anchor="b">
            <a:normAutofit fontScale="90000"/>
          </a:bodyPr>
          <a:lstStyle/>
          <a:p>
            <a:pPr marL="342900" indent="-342900" algn="l">
              <a:lnSpc>
                <a:spcPct val="90000"/>
              </a:lnSpc>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Regardless of how the initial TE-EZ Online application is entered, the application can be tracked</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The tracking details require information to be entered exactly as it was submitted on the TE-EZ Online app</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Typical error issues are the student’s birthdate and email address. </a:t>
            </a:r>
            <a:br>
              <a:rPr lang="en-US" sz="2400" dirty="0">
                <a:latin typeface="Open Sans" panose="020B0606030504020204" pitchFamily="34" charset="0"/>
                <a:ea typeface="Open Sans" panose="020B0606030504020204" pitchFamily="34" charset="0"/>
                <a:cs typeface="Open Sans" panose="020B0606030504020204" pitchFamily="34" charset="0"/>
              </a:rPr>
            </a:b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TELO can share a copy of the app with the student upon request</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Date Placeholder 4">
            <a:extLst>
              <a:ext uri="{FF2B5EF4-FFF2-40B4-BE49-F238E27FC236}">
                <a16:creationId xmlns:a16="http://schemas.microsoft.com/office/drawing/2014/main" id="{C3FDE128-0994-7FF0-3E85-A13B527C26E9}"/>
              </a:ext>
            </a:extLst>
          </p:cNvPr>
          <p:cNvSpPr>
            <a:spLocks noGrp="1"/>
          </p:cNvSpPr>
          <p:nvPr>
            <p:ph type="dt" sz="half" idx="10"/>
          </p:nvPr>
        </p:nvSpPr>
        <p:spPr>
          <a:xfrm>
            <a:off x="784080" y="5883275"/>
            <a:ext cx="1143000" cy="365125"/>
          </a:xfrm>
        </p:spPr>
        <p:txBody>
          <a:bodyPr vert="horz" lIns="91440" tIns="45720" rIns="91440" bIns="45720" rtlCol="0" anchor="ctr">
            <a:normAutofit/>
          </a:bodyPr>
          <a:lstStyle/>
          <a:p>
            <a:pPr defTabSz="914400">
              <a:spcAft>
                <a:spcPts val="600"/>
              </a:spcAft>
            </a:pPr>
            <a:fld id="{BB2A6859-41D5-42AD-B534-5BF486D0D2FF}" type="datetime1">
              <a:rPr lang="en-US">
                <a:solidFill>
                  <a:srgbClr val="FFFFFF"/>
                </a:solidFill>
              </a:rPr>
              <a:pPr defTabSz="914400">
                <a:spcAft>
                  <a:spcPts val="600"/>
                </a:spcAft>
              </a:pPr>
              <a:t>7/10/2023</a:t>
            </a:fld>
            <a:endParaRPr lang="en-US">
              <a:solidFill>
                <a:srgbClr val="FFFFFF"/>
              </a:solidFill>
            </a:endParaRPr>
          </a:p>
        </p:txBody>
      </p:sp>
      <p:sp>
        <p:nvSpPr>
          <p:cNvPr id="6" name="Footer Placeholder 5">
            <a:extLst>
              <a:ext uri="{FF2B5EF4-FFF2-40B4-BE49-F238E27FC236}">
                <a16:creationId xmlns:a16="http://schemas.microsoft.com/office/drawing/2014/main" id="{A505AD22-F890-3F25-D018-B48D56D69651}"/>
              </a:ext>
            </a:extLst>
          </p:cNvPr>
          <p:cNvSpPr>
            <a:spLocks noGrp="1"/>
          </p:cNvSpPr>
          <p:nvPr>
            <p:ph type="ftr" sz="quarter" idx="11"/>
          </p:nvPr>
        </p:nvSpPr>
        <p:spPr>
          <a:xfrm>
            <a:off x="7643812" y="5883275"/>
            <a:ext cx="3859210" cy="365125"/>
          </a:xfrm>
        </p:spPr>
        <p:txBody>
          <a:bodyPr vert="horz" lIns="91440" tIns="45720" rIns="91440" bIns="45720" rtlCol="0" anchor="ctr">
            <a:normAutofit/>
          </a:bodyPr>
          <a:lstStyle/>
          <a:p>
            <a:pPr algn="r" defTabSz="914400">
              <a:spcAft>
                <a:spcPts val="600"/>
              </a:spcAft>
            </a:pPr>
            <a:r>
              <a:rPr lang="en-US" b="0" i="0" kern="1200">
                <a:solidFill>
                  <a:schemeClr val="tx1"/>
                </a:solidFill>
                <a:effectLst/>
                <a:latin typeface="+mn-lt"/>
                <a:ea typeface="+mn-ea"/>
                <a:cs typeface="+mn-cs"/>
              </a:rPr>
              <a:t>TE Central Mandatory Training 23-24</a:t>
            </a:r>
          </a:p>
        </p:txBody>
      </p:sp>
      <p:sp>
        <p:nvSpPr>
          <p:cNvPr id="7" name="Slide Number Placeholder 6">
            <a:extLst>
              <a:ext uri="{FF2B5EF4-FFF2-40B4-BE49-F238E27FC236}">
                <a16:creationId xmlns:a16="http://schemas.microsoft.com/office/drawing/2014/main" id="{0680531D-D42B-BC3F-9ADA-639F4D608C83}"/>
              </a:ext>
            </a:extLst>
          </p:cNvPr>
          <p:cNvSpPr>
            <a:spLocks noGrp="1"/>
          </p:cNvSpPr>
          <p:nvPr>
            <p:ph type="sldNum" sz="quarter" idx="12"/>
          </p:nvPr>
        </p:nvSpPr>
        <p:spPr>
          <a:xfrm>
            <a:off x="11503022" y="5883275"/>
            <a:ext cx="344488" cy="365125"/>
          </a:xfrm>
        </p:spPr>
        <p:txBody>
          <a:bodyPr vert="horz" lIns="91440" tIns="45720" rIns="91440" bIns="45720" rtlCol="0" anchor="ctr">
            <a:normAutofit/>
          </a:bodyPr>
          <a:lstStyle/>
          <a:p>
            <a:pPr defTabSz="914400">
              <a:spcAft>
                <a:spcPts val="600"/>
              </a:spcAft>
            </a:pPr>
            <a:fld id="{42B7CBA4-B6F8-42AF-9F87-A3019C537482}" type="slidenum">
              <a:rPr lang="en-US"/>
              <a:pPr defTabSz="914400">
                <a:spcAft>
                  <a:spcPts val="600"/>
                </a:spcAft>
              </a:pPr>
              <a:t>20</a:t>
            </a:fld>
            <a:endParaRPr lang="en-US"/>
          </a:p>
        </p:txBody>
      </p:sp>
    </p:spTree>
    <p:extLst>
      <p:ext uri="{BB962C8B-B14F-4D97-AF65-F5344CB8AC3E}">
        <p14:creationId xmlns:p14="http://schemas.microsoft.com/office/powerpoint/2010/main" val="2718904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D9F7E3F-F1A0-CBEA-6924-90AA633922DC}"/>
              </a:ext>
            </a:extLst>
          </p:cNvPr>
          <p:cNvPicPr>
            <a:picLocks noChangeAspect="1"/>
          </p:cNvPicPr>
          <p:nvPr/>
        </p:nvPicPr>
        <p:blipFill rotWithShape="1">
          <a:blip r:embed="rId3"/>
          <a:srcRect r="22925"/>
          <a:stretch/>
        </p:blipFill>
        <p:spPr>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grpSp>
        <p:nvGrpSpPr>
          <p:cNvPr id="17" name="Group 16">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8"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9"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0"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1"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3"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E97E4D0C-21EF-B4D0-548B-32503AE1E2F2}"/>
              </a:ext>
            </a:extLst>
          </p:cNvPr>
          <p:cNvSpPr>
            <a:spLocks noGrp="1"/>
          </p:cNvSpPr>
          <p:nvPr>
            <p:ph type="title"/>
          </p:nvPr>
        </p:nvSpPr>
        <p:spPr>
          <a:xfrm>
            <a:off x="972080" y="685800"/>
            <a:ext cx="5260680" cy="1752599"/>
          </a:xfrm>
        </p:spPr>
        <p:txBody>
          <a:bodyPr>
            <a:normAutofit/>
          </a:bodyPr>
          <a:lstStyle/>
          <a:p>
            <a:pPr algn="l">
              <a:lnSpc>
                <a:spcPct val="90000"/>
              </a:lnSpc>
            </a:pPr>
            <a:r>
              <a:rPr lang="en-US" dirty="0">
                <a:latin typeface="Open Sans" panose="020B0606030504020204" pitchFamily="34" charset="0"/>
                <a:ea typeface="Open Sans" panose="020B0606030504020204" pitchFamily="34" charset="0"/>
                <a:cs typeface="Open Sans" panose="020B0606030504020204" pitchFamily="34" charset="0"/>
              </a:rPr>
              <a:t>How to share a copy of a TE-EZ Online app with the student</a:t>
            </a:r>
          </a:p>
        </p:txBody>
      </p:sp>
      <p:sp>
        <p:nvSpPr>
          <p:cNvPr id="9" name="Content Placeholder 8">
            <a:extLst>
              <a:ext uri="{FF2B5EF4-FFF2-40B4-BE49-F238E27FC236}">
                <a16:creationId xmlns:a16="http://schemas.microsoft.com/office/drawing/2014/main" id="{DAB53080-EFE5-1A4F-7BBE-92D48777E3C8}"/>
              </a:ext>
            </a:extLst>
          </p:cNvPr>
          <p:cNvSpPr>
            <a:spLocks noGrp="1"/>
          </p:cNvSpPr>
          <p:nvPr>
            <p:ph idx="1"/>
          </p:nvPr>
        </p:nvSpPr>
        <p:spPr>
          <a:xfrm>
            <a:off x="643468" y="2666999"/>
            <a:ext cx="5260680" cy="3124201"/>
          </a:xfrm>
        </p:spPr>
        <p:txBody>
          <a:bodyPr>
            <a:normAutofit/>
          </a:bodyPr>
          <a:lstStyle/>
          <a:p>
            <a:pPr marL="285750" indent="-2286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TELO Portal</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286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Applications</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286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Export Applications New</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286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Open student record</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286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Click print</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286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Print a PDF</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285750" indent="-2286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Email PDF to student </a:t>
            </a:r>
            <a:endParaRPr lang="en-US" sz="2000">
              <a:latin typeface="Open Sans" panose="020B0606030504020204" pitchFamily="34" charset="0"/>
              <a:ea typeface="Open Sans" panose="020B0606030504020204" pitchFamily="34" charset="0"/>
              <a:cs typeface="Open Sans" panose="020B0606030504020204" pitchFamily="34" charset="0"/>
            </a:endParaRPr>
          </a:p>
          <a:p>
            <a:endParaRPr lang="en-US" sz="2000"/>
          </a:p>
        </p:txBody>
      </p:sp>
      <p:sp>
        <p:nvSpPr>
          <p:cNvPr id="5" name="Footer Placeholder 4">
            <a:extLst>
              <a:ext uri="{FF2B5EF4-FFF2-40B4-BE49-F238E27FC236}">
                <a16:creationId xmlns:a16="http://schemas.microsoft.com/office/drawing/2014/main" id="{63FCAA72-0E4D-A9AD-D0FF-7B214256942C}"/>
              </a:ext>
            </a:extLst>
          </p:cNvPr>
          <p:cNvSpPr>
            <a:spLocks noGrp="1"/>
          </p:cNvSpPr>
          <p:nvPr>
            <p:ph type="ftr" sz="quarter" idx="11"/>
          </p:nvPr>
        </p:nvSpPr>
        <p:spPr>
          <a:xfrm>
            <a:off x="972082" y="5883275"/>
            <a:ext cx="3634844" cy="365125"/>
          </a:xfrm>
        </p:spPr>
        <p:txBody>
          <a:bodyPr>
            <a:normAutofit/>
          </a:bodyPr>
          <a:lstStyle/>
          <a:p>
            <a:endParaRPr lang="en-US" dirty="0"/>
          </a:p>
        </p:txBody>
      </p:sp>
      <p:sp>
        <p:nvSpPr>
          <p:cNvPr id="4" name="Date Placeholder 3">
            <a:extLst>
              <a:ext uri="{FF2B5EF4-FFF2-40B4-BE49-F238E27FC236}">
                <a16:creationId xmlns:a16="http://schemas.microsoft.com/office/drawing/2014/main" id="{17A08080-71AF-1CDF-5112-B889A3EF198C}"/>
              </a:ext>
            </a:extLst>
          </p:cNvPr>
          <p:cNvSpPr>
            <a:spLocks noGrp="1"/>
          </p:cNvSpPr>
          <p:nvPr>
            <p:ph type="dt" sz="half" idx="10"/>
          </p:nvPr>
        </p:nvSpPr>
        <p:spPr>
          <a:xfrm>
            <a:off x="4687853" y="5883275"/>
            <a:ext cx="1143000" cy="365125"/>
          </a:xfrm>
        </p:spPr>
        <p:txBody>
          <a:bodyPr>
            <a:normAutofit/>
          </a:bodyPr>
          <a:lstStyle/>
          <a:p>
            <a:pPr>
              <a:spcAft>
                <a:spcPts val="600"/>
              </a:spcAft>
            </a:pPr>
            <a:fld id="{BA163855-49D2-45A7-8AC4-D86E64C3D7DF}" type="datetime4">
              <a:rPr lang="en-US" smtClean="0"/>
              <a:pPr>
                <a:spcAft>
                  <a:spcPts val="600"/>
                </a:spcAft>
              </a:pPr>
              <a:t>July 10, 2023</a:t>
            </a:fld>
            <a:endParaRPr lang="en-US"/>
          </a:p>
        </p:txBody>
      </p:sp>
      <p:sp>
        <p:nvSpPr>
          <p:cNvPr id="6" name="Slide Number Placeholder 5">
            <a:extLst>
              <a:ext uri="{FF2B5EF4-FFF2-40B4-BE49-F238E27FC236}">
                <a16:creationId xmlns:a16="http://schemas.microsoft.com/office/drawing/2014/main" id="{14C3E555-720B-980F-04FC-04DD2A3D532F}"/>
              </a:ext>
            </a:extLst>
          </p:cNvPr>
          <p:cNvSpPr>
            <a:spLocks noGrp="1"/>
          </p:cNvSpPr>
          <p:nvPr>
            <p:ph type="sldNum" sz="quarter" idx="12"/>
          </p:nvPr>
        </p:nvSpPr>
        <p:spPr>
          <a:xfrm>
            <a:off x="5907053" y="5867131"/>
            <a:ext cx="551167" cy="365125"/>
          </a:xfrm>
        </p:spPr>
        <p:txBody>
          <a:bodyPr>
            <a:normAutofit/>
          </a:bodyPr>
          <a:lstStyle/>
          <a:p>
            <a:pPr>
              <a:spcAft>
                <a:spcPts val="600"/>
              </a:spcAft>
            </a:pPr>
            <a:fld id="{D57F1E4F-1CFF-5643-939E-217C01CDF565}" type="slidenum">
              <a:rPr lang="en-US" smtClean="0"/>
              <a:pPr>
                <a:spcAft>
                  <a:spcPts val="600"/>
                </a:spcAft>
              </a:pPr>
              <a:t>21</a:t>
            </a:fld>
            <a:endParaRPr lang="en-US"/>
          </a:p>
        </p:txBody>
      </p:sp>
    </p:spTree>
    <p:extLst>
      <p:ext uri="{BB962C8B-B14F-4D97-AF65-F5344CB8AC3E}">
        <p14:creationId xmlns:p14="http://schemas.microsoft.com/office/powerpoint/2010/main" val="920971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D8E0FE-CD1D-48DB-9832-7196271719E1}"/>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Information Flow</a:t>
            </a:r>
          </a:p>
        </p:txBody>
      </p:sp>
      <p:graphicFrame>
        <p:nvGraphicFramePr>
          <p:cNvPr id="13" name="Content Placeholder 3" descr="Timeline Content Placeholder">
            <a:extLst>
              <a:ext uri="{FF2B5EF4-FFF2-40B4-BE49-F238E27FC236}">
                <a16:creationId xmlns:a16="http://schemas.microsoft.com/office/drawing/2014/main" id="{17356C2F-3950-4139-A385-14DD47D13560}"/>
              </a:ext>
            </a:extLst>
          </p:cNvPr>
          <p:cNvGraphicFramePr>
            <a:graphicFrameLocks noGrp="1"/>
          </p:cNvGraphicFramePr>
          <p:nvPr>
            <p:ph sz="quarter" idx="13"/>
            <p:extLst>
              <p:ext uri="{D42A27DB-BD31-4B8C-83A1-F6EECF244321}">
                <p14:modId xmlns:p14="http://schemas.microsoft.com/office/powerpoint/2010/main" val="361593520"/>
              </p:ext>
            </p:extLst>
          </p:nvPr>
        </p:nvGraphicFramePr>
        <p:xfrm>
          <a:off x="496888" y="460375"/>
          <a:ext cx="10090150" cy="3940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Date Placeholder 10">
            <a:extLst>
              <a:ext uri="{FF2B5EF4-FFF2-40B4-BE49-F238E27FC236}">
                <a16:creationId xmlns:a16="http://schemas.microsoft.com/office/drawing/2014/main" id="{BD68975C-4EF0-4B56-AB03-61D90E6847D9}"/>
              </a:ext>
            </a:extLst>
          </p:cNvPr>
          <p:cNvSpPr>
            <a:spLocks noGrp="1"/>
          </p:cNvSpPr>
          <p:nvPr>
            <p:ph type="dt" sz="half" idx="10"/>
          </p:nvPr>
        </p:nvSpPr>
        <p:spPr/>
        <p:txBody>
          <a:bodyPr/>
          <a:lstStyle/>
          <a:p>
            <a:fld id="{80585847-CCA8-4AC4-96D9-7CCA46924F82}" type="datetime1">
              <a:rPr lang="en-US" smtClean="0"/>
              <a:t>7/10/2023</a:t>
            </a:fld>
            <a:endParaRPr lang="en-US" dirty="0"/>
          </a:p>
        </p:txBody>
      </p:sp>
      <p:sp>
        <p:nvSpPr>
          <p:cNvPr id="4" name="Footer Placeholder 3">
            <a:extLst>
              <a:ext uri="{FF2B5EF4-FFF2-40B4-BE49-F238E27FC236}">
                <a16:creationId xmlns:a16="http://schemas.microsoft.com/office/drawing/2014/main" id="{5D737F8D-2314-4D6B-8ADD-E5DD60C8C713}"/>
              </a:ext>
            </a:extLst>
          </p:cNvPr>
          <p:cNvSpPr>
            <a:spLocks noGrp="1"/>
          </p:cNvSpPr>
          <p:nvPr>
            <p:ph type="ftr" sz="quarter" idx="11"/>
          </p:nvPr>
        </p:nvSpPr>
        <p:spPr/>
        <p:txBody>
          <a:bodyPr/>
          <a:lstStyle/>
          <a:p>
            <a:r>
              <a:rPr lang="en-US"/>
              <a:t>TE Central Mandatory Training 23-24</a:t>
            </a:r>
            <a:endParaRPr lang="en-US" dirty="0"/>
          </a:p>
        </p:txBody>
      </p:sp>
      <p:sp>
        <p:nvSpPr>
          <p:cNvPr id="18" name="Slide Number Placeholder 17">
            <a:extLst>
              <a:ext uri="{FF2B5EF4-FFF2-40B4-BE49-F238E27FC236}">
                <a16:creationId xmlns:a16="http://schemas.microsoft.com/office/drawing/2014/main" id="{8B4F1708-F345-4EB5-9655-4B0102B9E565}"/>
              </a:ext>
            </a:extLst>
          </p:cNvPr>
          <p:cNvSpPr>
            <a:spLocks noGrp="1"/>
          </p:cNvSpPr>
          <p:nvPr>
            <p:ph type="sldNum" sz="quarter" idx="12"/>
          </p:nvPr>
        </p:nvSpPr>
        <p:spPr/>
        <p:txBody>
          <a:bodyPr/>
          <a:lstStyle/>
          <a:p>
            <a:fld id="{5709AFD8-D051-4223-B8CF-1EC150CE8836}" type="slidenum">
              <a:rPr lang="en-US" smtClean="0"/>
              <a:pPr/>
              <a:t>22</a:t>
            </a:fld>
            <a:endParaRPr lang="en-US" dirty="0"/>
          </a:p>
        </p:txBody>
      </p:sp>
    </p:spTree>
    <p:extLst>
      <p:ext uri="{BB962C8B-B14F-4D97-AF65-F5344CB8AC3E}">
        <p14:creationId xmlns:p14="http://schemas.microsoft.com/office/powerpoint/2010/main" val="1942084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9D6D8D-4EF5-4265-88C3-9A7C15E6DEC4}"/>
              </a:ext>
            </a:extLst>
          </p:cNvPr>
          <p:cNvSpPr>
            <a:spLocks noGrp="1"/>
          </p:cNvSpPr>
          <p:nvPr>
            <p:ph type="title"/>
          </p:nvPr>
        </p:nvSpPr>
        <p:spPr>
          <a:xfrm>
            <a:off x="1673525" y="586798"/>
            <a:ext cx="8560721" cy="1086646"/>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Import Students – New &amp; Continuing</a:t>
            </a:r>
          </a:p>
        </p:txBody>
      </p:sp>
      <p:sp>
        <p:nvSpPr>
          <p:cNvPr id="19" name="Text Placeholder 18">
            <a:extLst>
              <a:ext uri="{FF2B5EF4-FFF2-40B4-BE49-F238E27FC236}">
                <a16:creationId xmlns:a16="http://schemas.microsoft.com/office/drawing/2014/main" id="{D4337333-5C0C-4BBC-9B33-936F96AD27BA}"/>
              </a:ext>
            </a:extLst>
          </p:cNvPr>
          <p:cNvSpPr>
            <a:spLocks noGrp="1"/>
          </p:cNvSpPr>
          <p:nvPr>
            <p:ph type="body" sz="quarter" idx="15"/>
          </p:nvPr>
        </p:nvSpPr>
        <p:spPr>
          <a:xfrm>
            <a:off x="1414732" y="1562101"/>
            <a:ext cx="4359000" cy="409799"/>
          </a:xfrm>
        </p:spPr>
        <p:txBody>
          <a:bodyPr>
            <a:normAutofit fontScale="92500"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New students - IMPORT</a:t>
            </a:r>
          </a:p>
        </p:txBody>
      </p:sp>
      <p:sp>
        <p:nvSpPr>
          <p:cNvPr id="11" name="Text Placeholder 10">
            <a:extLst>
              <a:ext uri="{FF2B5EF4-FFF2-40B4-BE49-F238E27FC236}">
                <a16:creationId xmlns:a16="http://schemas.microsoft.com/office/drawing/2014/main" id="{8C803DE5-6EF0-4F28-8C50-C142E51B6F78}"/>
              </a:ext>
            </a:extLst>
          </p:cNvPr>
          <p:cNvSpPr>
            <a:spLocks noGrp="1"/>
          </p:cNvSpPr>
          <p:nvPr>
            <p:ph type="body" sz="quarter" idx="13"/>
          </p:nvPr>
        </p:nvSpPr>
        <p:spPr>
          <a:xfrm>
            <a:off x="1432916" y="2095998"/>
            <a:ext cx="3997377" cy="3347357"/>
          </a:xfrm>
        </p:spPr>
        <p:txBody>
          <a:bodyPr>
            <a:normAutofit lnSpcReduction="10000"/>
          </a:bodyPr>
          <a:lstStyle/>
          <a:p>
            <a:r>
              <a:rPr lang="en-US" sz="1600" dirty="0">
                <a:latin typeface="Open Sans" panose="020B0606030504020204" pitchFamily="34" charset="0"/>
                <a:ea typeface="Open Sans" panose="020B0606030504020204" pitchFamily="34" charset="0"/>
                <a:cs typeface="Open Sans" panose="020B0606030504020204" pitchFamily="34" charset="0"/>
              </a:rPr>
              <a:t>Confirm the new student’s admit status</a:t>
            </a:r>
          </a:p>
          <a:p>
            <a:r>
              <a:rPr lang="en-US" sz="1600" dirty="0">
                <a:latin typeface="Open Sans" panose="020B0606030504020204" pitchFamily="34" charset="0"/>
                <a:ea typeface="Open Sans" panose="020B0606030504020204" pitchFamily="34" charset="0"/>
                <a:cs typeface="Open Sans" panose="020B0606030504020204" pitchFamily="34" charset="0"/>
              </a:rPr>
              <a:t>If not admitted at this point in the year, deny the application </a:t>
            </a:r>
          </a:p>
          <a:p>
            <a:r>
              <a:rPr lang="en-US" sz="1600" dirty="0">
                <a:latin typeface="Open Sans" panose="020B0606030504020204" pitchFamily="34" charset="0"/>
                <a:ea typeface="Open Sans" panose="020B0606030504020204" pitchFamily="34" charset="0"/>
                <a:cs typeface="Open Sans" panose="020B0606030504020204" pitchFamily="34" charset="0"/>
              </a:rPr>
              <a:t>Communicate with FA that the TE scholarship is official</a:t>
            </a:r>
          </a:p>
          <a:p>
            <a:r>
              <a:rPr lang="en-US" sz="1600" dirty="0">
                <a:latin typeface="Open Sans" panose="020B0606030504020204" pitchFamily="34" charset="0"/>
                <a:ea typeface="Open Sans" panose="020B0606030504020204" pitchFamily="34" charset="0"/>
                <a:cs typeface="Open Sans" panose="020B0606030504020204" pitchFamily="34" charset="0"/>
              </a:rPr>
              <a:t>If admitted, confirm the student paid their enrollment deposit and plans to attend your school in the fall </a:t>
            </a:r>
          </a:p>
          <a:p>
            <a:r>
              <a:rPr lang="en-US" sz="1600" dirty="0">
                <a:latin typeface="Open Sans" panose="020B0606030504020204" pitchFamily="34" charset="0"/>
                <a:ea typeface="Open Sans" panose="020B0606030504020204" pitchFamily="34" charset="0"/>
                <a:cs typeface="Open Sans" panose="020B0606030504020204" pitchFamily="34" charset="0"/>
              </a:rPr>
              <a:t>Once school begins </a:t>
            </a:r>
            <a:r>
              <a:rPr lang="en-US" sz="1600" dirty="0">
                <a:highlight>
                  <a:srgbClr val="FFFF00"/>
                </a:highlight>
                <a:latin typeface="Open Sans" panose="020B0606030504020204" pitchFamily="34" charset="0"/>
                <a:ea typeface="Open Sans" panose="020B0606030504020204" pitchFamily="34" charset="0"/>
                <a:cs typeface="Open Sans" panose="020B0606030504020204" pitchFamily="34" charset="0"/>
              </a:rPr>
              <a:t>in the fall</a:t>
            </a:r>
            <a:r>
              <a:rPr lang="en-US" sz="1600" dirty="0">
                <a:latin typeface="Open Sans" panose="020B0606030504020204" pitchFamily="34" charset="0"/>
                <a:ea typeface="Open Sans" panose="020B0606030504020204" pitchFamily="34" charset="0"/>
                <a:cs typeface="Open Sans" panose="020B0606030504020204" pitchFamily="34" charset="0"/>
              </a:rPr>
              <a:t>, the Import school clicks the Enrollment Box provided the student “shows up”</a:t>
            </a:r>
          </a:p>
        </p:txBody>
      </p:sp>
      <p:sp>
        <p:nvSpPr>
          <p:cNvPr id="20" name="Text Placeholder 19">
            <a:extLst>
              <a:ext uri="{FF2B5EF4-FFF2-40B4-BE49-F238E27FC236}">
                <a16:creationId xmlns:a16="http://schemas.microsoft.com/office/drawing/2014/main" id="{E633D0AA-8EC9-4074-835B-B9E8F510452A}"/>
              </a:ext>
            </a:extLst>
          </p:cNvPr>
          <p:cNvSpPr>
            <a:spLocks noGrp="1"/>
          </p:cNvSpPr>
          <p:nvPr>
            <p:ph type="body" sz="quarter" idx="16"/>
          </p:nvPr>
        </p:nvSpPr>
        <p:spPr>
          <a:xfrm>
            <a:off x="5867370" y="1431493"/>
            <a:ext cx="4565283" cy="540407"/>
          </a:xfrm>
        </p:spPr>
        <p:txBody>
          <a:bodyPr>
            <a:normAutofit fontScale="62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 </a:t>
            </a:r>
            <a:r>
              <a:rPr lang="en-US" sz="3400" dirty="0">
                <a:latin typeface="Open Sans" panose="020B0606030504020204" pitchFamily="34" charset="0"/>
                <a:ea typeface="Open Sans" panose="020B0606030504020204" pitchFamily="34" charset="0"/>
                <a:cs typeface="Open Sans" panose="020B0606030504020204" pitchFamily="34" charset="0"/>
              </a:rPr>
              <a:t>Continuing students - IMPORT</a:t>
            </a:r>
          </a:p>
        </p:txBody>
      </p:sp>
      <p:sp>
        <p:nvSpPr>
          <p:cNvPr id="14" name="Text Placeholder 13">
            <a:extLst>
              <a:ext uri="{FF2B5EF4-FFF2-40B4-BE49-F238E27FC236}">
                <a16:creationId xmlns:a16="http://schemas.microsoft.com/office/drawing/2014/main" id="{665DE900-AEA6-4993-B176-7D5A096CB419}"/>
              </a:ext>
            </a:extLst>
          </p:cNvPr>
          <p:cNvSpPr>
            <a:spLocks noGrp="1"/>
          </p:cNvSpPr>
          <p:nvPr>
            <p:ph type="body" sz="quarter" idx="14"/>
          </p:nvPr>
        </p:nvSpPr>
        <p:spPr>
          <a:xfrm>
            <a:off x="5986704" y="1971900"/>
            <a:ext cx="4565283" cy="3454607"/>
          </a:xfrm>
        </p:spPr>
        <p:txBody>
          <a:bodyPr>
            <a:norm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Confirm the student is enrolled for the upcoming semester/term</a:t>
            </a:r>
          </a:p>
          <a:p>
            <a:pPr lvl="1">
              <a:lnSpc>
                <a:spcPct val="100000"/>
              </a:lnSpc>
            </a:pPr>
            <a:r>
              <a:rPr lang="en-US" sz="1600" dirty="0">
                <a:latin typeface="Open Sans" panose="020B0606030504020204" pitchFamily="34" charset="0"/>
                <a:ea typeface="Open Sans" panose="020B0606030504020204" pitchFamily="34" charset="0"/>
                <a:cs typeface="Open Sans" panose="020B0606030504020204" pitchFamily="34" charset="0"/>
              </a:rPr>
              <a:t>If not enrolled, update the expiration date – Drop at the END of LAST semester</a:t>
            </a:r>
          </a:p>
          <a:p>
            <a:r>
              <a:rPr lang="en-US" sz="1600" dirty="0">
                <a:latin typeface="Open Sans" panose="020B0606030504020204" pitchFamily="34" charset="0"/>
                <a:ea typeface="Open Sans" panose="020B0606030504020204" pitchFamily="34" charset="0"/>
                <a:cs typeface="Open Sans" panose="020B0606030504020204" pitchFamily="34" charset="0"/>
              </a:rPr>
              <a:t>Confirm academic progress (Check with FA or the Registrar)</a:t>
            </a:r>
          </a:p>
          <a:p>
            <a:r>
              <a:rPr lang="en-US" sz="1600" dirty="0">
                <a:latin typeface="Open Sans" panose="020B0606030504020204" pitchFamily="34" charset="0"/>
                <a:ea typeface="Open Sans" panose="020B0606030504020204" pitchFamily="34" charset="0"/>
                <a:cs typeface="Open Sans" panose="020B0606030504020204" pitchFamily="34" charset="0"/>
              </a:rPr>
              <a:t>Communicate with FA that the TE scholarship continues</a:t>
            </a:r>
          </a:p>
          <a:p>
            <a:r>
              <a:rPr lang="en-US" sz="1600" dirty="0">
                <a:latin typeface="Open Sans" panose="020B0606030504020204" pitchFamily="34" charset="0"/>
                <a:ea typeface="Open Sans" panose="020B0606030504020204" pitchFamily="34" charset="0"/>
                <a:cs typeface="Open Sans" panose="020B0606030504020204" pitchFamily="34" charset="0"/>
              </a:rPr>
              <a:t>Confirm the expiration date is valid</a:t>
            </a:r>
          </a:p>
          <a:p>
            <a:r>
              <a:rPr lang="en-US" sz="1600" dirty="0">
                <a:latin typeface="Open Sans" panose="020B0606030504020204" pitchFamily="34" charset="0"/>
                <a:ea typeface="Open Sans" panose="020B0606030504020204" pitchFamily="34" charset="0"/>
                <a:cs typeface="Open Sans" panose="020B0606030504020204" pitchFamily="34" charset="0"/>
              </a:rPr>
              <a:t>Do not recertify until Spring 2024</a:t>
            </a:r>
          </a:p>
        </p:txBody>
      </p:sp>
      <p:sp>
        <p:nvSpPr>
          <p:cNvPr id="16" name="Date Placeholder 15">
            <a:extLst>
              <a:ext uri="{FF2B5EF4-FFF2-40B4-BE49-F238E27FC236}">
                <a16:creationId xmlns:a16="http://schemas.microsoft.com/office/drawing/2014/main" id="{35B6F959-071F-405E-B695-6FF9DC27A080}"/>
              </a:ext>
            </a:extLst>
          </p:cNvPr>
          <p:cNvSpPr>
            <a:spLocks noGrp="1"/>
          </p:cNvSpPr>
          <p:nvPr>
            <p:ph type="dt" sz="half" idx="10"/>
          </p:nvPr>
        </p:nvSpPr>
        <p:spPr/>
        <p:txBody>
          <a:bodyPr/>
          <a:lstStyle/>
          <a:p>
            <a:fld id="{447BFB39-56D9-4699-AC3D-37B8DA60E28A}" type="datetime1">
              <a:rPr lang="en-US" smtClean="0"/>
              <a:t>7/10/2023</a:t>
            </a:fld>
            <a:endParaRPr lang="en-US" dirty="0"/>
          </a:p>
        </p:txBody>
      </p:sp>
      <p:sp>
        <p:nvSpPr>
          <p:cNvPr id="17" name="Footer Placeholder 16">
            <a:extLst>
              <a:ext uri="{FF2B5EF4-FFF2-40B4-BE49-F238E27FC236}">
                <a16:creationId xmlns:a16="http://schemas.microsoft.com/office/drawing/2014/main" id="{9CC598A7-1589-4155-8E9E-6556F34CFFBF}"/>
              </a:ext>
            </a:extLst>
          </p:cNvPr>
          <p:cNvSpPr>
            <a:spLocks noGrp="1"/>
          </p:cNvSpPr>
          <p:nvPr>
            <p:ph type="ftr" sz="quarter" idx="11"/>
          </p:nvPr>
        </p:nvSpPr>
        <p:spPr/>
        <p:txBody>
          <a:bodyPr/>
          <a:lstStyle/>
          <a:p>
            <a:r>
              <a:rPr lang="en-US" dirty="0"/>
              <a:t>TE Central Mandatory Training 23-24</a:t>
            </a:r>
          </a:p>
        </p:txBody>
      </p:sp>
      <p:sp>
        <p:nvSpPr>
          <p:cNvPr id="18" name="Slide Number Placeholder 17">
            <a:extLst>
              <a:ext uri="{FF2B5EF4-FFF2-40B4-BE49-F238E27FC236}">
                <a16:creationId xmlns:a16="http://schemas.microsoft.com/office/drawing/2014/main" id="{A9D29E60-58D1-45FC-8F2A-ADEF2F193CD0}"/>
              </a:ext>
            </a:extLst>
          </p:cNvPr>
          <p:cNvSpPr>
            <a:spLocks noGrp="1"/>
          </p:cNvSpPr>
          <p:nvPr>
            <p:ph type="sldNum" sz="quarter" idx="12"/>
          </p:nvPr>
        </p:nvSpPr>
        <p:spPr/>
        <p:txBody>
          <a:bodyPr/>
          <a:lstStyle/>
          <a:p>
            <a:fld id="{5709AFD8-D051-4223-B8CF-1EC150CE8836}" type="slidenum">
              <a:rPr lang="en-US" smtClean="0"/>
              <a:pPr/>
              <a:t>23</a:t>
            </a:fld>
            <a:endParaRPr lang="en-US" dirty="0"/>
          </a:p>
        </p:txBody>
      </p:sp>
    </p:spTree>
    <p:extLst>
      <p:ext uri="{BB962C8B-B14F-4D97-AF65-F5344CB8AC3E}">
        <p14:creationId xmlns:p14="http://schemas.microsoft.com/office/powerpoint/2010/main" val="3694374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a:extLst>
              <a:ext uri="{FF2B5EF4-FFF2-40B4-BE49-F238E27FC236}">
                <a16:creationId xmlns:a16="http://schemas.microsoft.com/office/drawing/2014/main" id="{3892B42E-D171-60AC-C13C-A5C63E36A039}"/>
              </a:ext>
            </a:extLst>
          </p:cNvPr>
          <p:cNvSpPr>
            <a:spLocks noGrp="1"/>
          </p:cNvSpPr>
          <p:nvPr>
            <p:ph type="subTitle" idx="1"/>
          </p:nvPr>
        </p:nvSpPr>
        <p:spPr>
          <a:xfrm>
            <a:off x="1826274" y="938853"/>
            <a:ext cx="3786874" cy="4801044"/>
          </a:xfrm>
        </p:spPr>
        <p:txBody>
          <a:bodyPr>
            <a:normAutofit fontScale="92500" lnSpcReduction="20000"/>
          </a:bodyPr>
          <a:lstStyle/>
          <a:p>
            <a:endParaRPr lang="en-US" sz="1200" dirty="0"/>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endParaRPr lang="en-US" sz="1200" dirty="0">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Wingdings" panose="05000000000000000000"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2023-24 Enrollment Report access is unavailable until your TE Central Mandatory Training for 2023-24 is completed.</a:t>
            </a:r>
          </a:p>
          <a:p>
            <a:pPr marL="457200" indent="-457200">
              <a:buFont typeface="Wingdings" panose="05000000000000000000"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Everyone with TE portal access is required to participate and complete TE Central Mandatory Training annually. </a:t>
            </a:r>
          </a:p>
          <a:p>
            <a:pPr marL="457200" indent="-457200">
              <a:buFont typeface="Wingdings" panose="05000000000000000000"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Do not add any new students until after the Fall 2023 Census. Not sure when Census occurs, ask your Registrar.</a:t>
            </a:r>
          </a:p>
          <a:p>
            <a:pPr marL="457200" indent="-457200">
              <a:buFont typeface="Wingdings" panose="05000000000000000000" pitchFamily="2" charset="2"/>
              <a:buChar char="§"/>
            </a:pPr>
            <a:r>
              <a:rPr lang="en-US" sz="1800" dirty="0">
                <a:latin typeface="Open Sans" panose="020B0606030504020204" pitchFamily="34" charset="0"/>
                <a:ea typeface="Open Sans" panose="020B0606030504020204" pitchFamily="34" charset="0"/>
                <a:cs typeface="Open Sans" panose="020B0606030504020204" pitchFamily="34" charset="0"/>
              </a:rPr>
              <a:t>2023-24 Enrollment Report access will be granted on August 15 for all who complete Mandatory Training in July. </a:t>
            </a:r>
          </a:p>
          <a:p>
            <a:endParaRPr lang="en-US" sz="1200" dirty="0"/>
          </a:p>
          <a:p>
            <a:endParaRPr lang="en-US" sz="1200" dirty="0"/>
          </a:p>
        </p:txBody>
      </p:sp>
      <p:sp>
        <p:nvSpPr>
          <p:cNvPr id="9" name="Date Placeholder 8">
            <a:extLst>
              <a:ext uri="{FF2B5EF4-FFF2-40B4-BE49-F238E27FC236}">
                <a16:creationId xmlns:a16="http://schemas.microsoft.com/office/drawing/2014/main" id="{70E3E4EF-CD63-3064-75CC-9589363592F0}"/>
              </a:ext>
            </a:extLst>
          </p:cNvPr>
          <p:cNvSpPr>
            <a:spLocks noGrp="1"/>
          </p:cNvSpPr>
          <p:nvPr>
            <p:ph type="dt" sz="half" idx="4294967295"/>
          </p:nvPr>
        </p:nvSpPr>
        <p:spPr>
          <a:xfrm>
            <a:off x="0" y="6140450"/>
            <a:ext cx="3154363" cy="287338"/>
          </a:xfrm>
          <a:prstGeom prst="rect">
            <a:avLst/>
          </a:prstGeom>
        </p:spPr>
        <p:txBody>
          <a:bodyPr/>
          <a:lstStyle/>
          <a:p>
            <a:fld id="{8C491406-E086-4B5E-8C9B-022CD685940A}" type="datetime1">
              <a:rPr lang="en-US" smtClean="0"/>
              <a:t>7/10/2023</a:t>
            </a:fld>
            <a:endParaRPr lang="en-US" dirty="0"/>
          </a:p>
        </p:txBody>
      </p:sp>
      <p:sp>
        <p:nvSpPr>
          <p:cNvPr id="10" name="Footer Placeholder 9">
            <a:extLst>
              <a:ext uri="{FF2B5EF4-FFF2-40B4-BE49-F238E27FC236}">
                <a16:creationId xmlns:a16="http://schemas.microsoft.com/office/drawing/2014/main" id="{ABA53392-C68C-4E2F-A723-1BDF767C9B3F}"/>
              </a:ext>
            </a:extLst>
          </p:cNvPr>
          <p:cNvSpPr>
            <a:spLocks noGrp="1"/>
          </p:cNvSpPr>
          <p:nvPr>
            <p:ph type="ftr" sz="quarter" idx="4294967295"/>
          </p:nvPr>
        </p:nvSpPr>
        <p:spPr>
          <a:xfrm rot="5400000">
            <a:off x="9366250" y="2468405"/>
            <a:ext cx="4114800" cy="365125"/>
          </a:xfrm>
          <a:prstGeom prst="rect">
            <a:avLst/>
          </a:prstGeom>
        </p:spPr>
        <p:txBody>
          <a:bodyPr/>
          <a:lstStyle/>
          <a:p>
            <a:r>
              <a:rPr lang="en-US" dirty="0"/>
              <a:t>TE Central Mandatory Training 23-24</a:t>
            </a:r>
          </a:p>
        </p:txBody>
      </p:sp>
      <p:sp>
        <p:nvSpPr>
          <p:cNvPr id="11" name="Slide Number Placeholder 10">
            <a:extLst>
              <a:ext uri="{FF2B5EF4-FFF2-40B4-BE49-F238E27FC236}">
                <a16:creationId xmlns:a16="http://schemas.microsoft.com/office/drawing/2014/main" id="{92EA6560-8B4F-9081-4AE0-319D28365DDE}"/>
              </a:ext>
            </a:extLst>
          </p:cNvPr>
          <p:cNvSpPr>
            <a:spLocks noGrp="1"/>
          </p:cNvSpPr>
          <p:nvPr>
            <p:ph type="sldNum" sz="quarter" idx="4294967295"/>
          </p:nvPr>
        </p:nvSpPr>
        <p:spPr>
          <a:xfrm>
            <a:off x="10655301" y="5672138"/>
            <a:ext cx="950912" cy="755650"/>
          </a:xfrm>
          <a:prstGeom prst="rect">
            <a:avLst/>
          </a:prstGeom>
        </p:spPr>
        <p:txBody>
          <a:bodyPr/>
          <a:lstStyle/>
          <a:p>
            <a:fld id="{42B7CBA4-B6F8-42AF-9F87-A3019C537482}" type="slidenum">
              <a:rPr lang="en-US" smtClean="0"/>
              <a:pPr/>
              <a:t>24</a:t>
            </a:fld>
            <a:endParaRPr lang="en-US" dirty="0"/>
          </a:p>
        </p:txBody>
      </p:sp>
      <p:sp>
        <p:nvSpPr>
          <p:cNvPr id="3" name="TextBox 2">
            <a:extLst>
              <a:ext uri="{FF2B5EF4-FFF2-40B4-BE49-F238E27FC236}">
                <a16:creationId xmlns:a16="http://schemas.microsoft.com/office/drawing/2014/main" id="{CB4EC0B6-B010-83C9-3B3F-5C62978F16C9}"/>
              </a:ext>
            </a:extLst>
          </p:cNvPr>
          <p:cNvSpPr txBox="1"/>
          <p:nvPr/>
        </p:nvSpPr>
        <p:spPr>
          <a:xfrm>
            <a:off x="7406631" y="593567"/>
            <a:ext cx="2959095" cy="1200329"/>
          </a:xfrm>
          <a:prstGeom prst="rect">
            <a:avLst/>
          </a:prstGeom>
          <a:noFill/>
        </p:spPr>
        <p:txBody>
          <a:bodyPr wrap="square">
            <a:spAutoFit/>
          </a:bodyPr>
          <a:lstStyle/>
          <a:p>
            <a:pPr algn="ctr"/>
            <a:r>
              <a:rPr lang="en-US" sz="3600" dirty="0">
                <a:latin typeface="Open Sans" panose="020B0606030504020204" pitchFamily="34" charset="0"/>
                <a:ea typeface="Open Sans" panose="020B0606030504020204" pitchFamily="34" charset="0"/>
                <a:cs typeface="Open Sans" panose="020B0606030504020204" pitchFamily="34" charset="0"/>
              </a:rPr>
              <a:t>Enrollment Report</a:t>
            </a:r>
          </a:p>
        </p:txBody>
      </p:sp>
      <p:pic>
        <p:nvPicPr>
          <p:cNvPr id="5" name="Picture 4" descr="A picture containing child art, graphic design, screenshot, design">
            <a:extLst>
              <a:ext uri="{FF2B5EF4-FFF2-40B4-BE49-F238E27FC236}">
                <a16:creationId xmlns:a16="http://schemas.microsoft.com/office/drawing/2014/main" id="{978BAEF5-62CE-4560-121D-A90292E3FA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99706" y="2650967"/>
            <a:ext cx="3541773" cy="2639682"/>
          </a:xfrm>
          <a:prstGeom prst="rect">
            <a:avLst/>
          </a:prstGeom>
        </p:spPr>
      </p:pic>
    </p:spTree>
    <p:extLst>
      <p:ext uri="{BB962C8B-B14F-4D97-AF65-F5344CB8AC3E}">
        <p14:creationId xmlns:p14="http://schemas.microsoft.com/office/powerpoint/2010/main" val="255554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4ED33F-6F0F-7EC8-052C-4A363DAF3ECA}"/>
              </a:ext>
            </a:extLst>
          </p:cNvPr>
          <p:cNvSpPr>
            <a:spLocks noGrp="1"/>
          </p:cNvSpPr>
          <p:nvPr>
            <p:ph type="title"/>
          </p:nvPr>
        </p:nvSpPr>
        <p:spPr>
          <a:xfrm>
            <a:off x="1578634" y="693424"/>
            <a:ext cx="8664238" cy="789376"/>
          </a:xfrm>
        </p:spPr>
        <p:txBody>
          <a:bodyPr>
            <a:normAutofit fontScale="90000"/>
          </a:bodyPr>
          <a:lstStyle/>
          <a:p>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The Enrollment Report is the REPORT!</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 Placeholder 7">
            <a:extLst>
              <a:ext uri="{FF2B5EF4-FFF2-40B4-BE49-F238E27FC236}">
                <a16:creationId xmlns:a16="http://schemas.microsoft.com/office/drawing/2014/main" id="{FD30C67A-8AB9-DDFD-EE88-3A724C7AFE05}"/>
              </a:ext>
            </a:extLst>
          </p:cNvPr>
          <p:cNvSpPr>
            <a:spLocks noGrp="1"/>
          </p:cNvSpPr>
          <p:nvPr>
            <p:ph type="body" sz="quarter" idx="15"/>
          </p:nvPr>
        </p:nvSpPr>
        <p:spPr>
          <a:xfrm>
            <a:off x="1255676" y="1649172"/>
            <a:ext cx="4565283"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     Imports &amp; Exports</a:t>
            </a:r>
          </a:p>
        </p:txBody>
      </p:sp>
      <p:sp>
        <p:nvSpPr>
          <p:cNvPr id="6" name="Text Placeholder 5">
            <a:extLst>
              <a:ext uri="{FF2B5EF4-FFF2-40B4-BE49-F238E27FC236}">
                <a16:creationId xmlns:a16="http://schemas.microsoft.com/office/drawing/2014/main" id="{2866C870-5F00-CB55-DC8A-9B179A510B46}"/>
              </a:ext>
            </a:extLst>
          </p:cNvPr>
          <p:cNvSpPr>
            <a:spLocks noGrp="1"/>
          </p:cNvSpPr>
          <p:nvPr>
            <p:ph type="body" sz="quarter" idx="13"/>
          </p:nvPr>
        </p:nvSpPr>
        <p:spPr>
          <a:xfrm>
            <a:off x="1407672" y="2238923"/>
            <a:ext cx="4565283" cy="3492908"/>
          </a:xfrm>
        </p:spPr>
        <p:txBody>
          <a:bodyPr>
            <a:normAutofit fontScale="62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Confirm the student is in the right category and at the correct school (Import &amp; Export school)</a:t>
            </a:r>
          </a:p>
          <a:p>
            <a:r>
              <a:rPr lang="en-US" dirty="0">
                <a:latin typeface="Open Sans" panose="020B0606030504020204" pitchFamily="34" charset="0"/>
                <a:ea typeface="Open Sans" panose="020B0606030504020204" pitchFamily="34" charset="0"/>
                <a:cs typeface="Open Sans" panose="020B0606030504020204" pitchFamily="34" charset="0"/>
              </a:rPr>
              <a:t>Confirm the Expiration date is accurate (Import school)</a:t>
            </a:r>
          </a:p>
          <a:p>
            <a:r>
              <a:rPr lang="en-US" dirty="0">
                <a:latin typeface="Open Sans" panose="020B0606030504020204" pitchFamily="34" charset="0"/>
                <a:ea typeface="Open Sans" panose="020B0606030504020204" pitchFamily="34" charset="0"/>
                <a:cs typeface="Open Sans" panose="020B0606030504020204" pitchFamily="34" charset="0"/>
              </a:rPr>
              <a:t>Confirm the employee remains eligible (Export school)</a:t>
            </a:r>
          </a:p>
          <a:p>
            <a:r>
              <a:rPr lang="en-US" dirty="0">
                <a:latin typeface="Open Sans" panose="020B0606030504020204" pitchFamily="34" charset="0"/>
                <a:ea typeface="Open Sans" panose="020B0606030504020204" pitchFamily="34" charset="0"/>
                <a:cs typeface="Open Sans" panose="020B0606030504020204" pitchFamily="34" charset="0"/>
              </a:rPr>
              <a:t>Confirm the school’s basic tuition for 2023-2024 is correct (Import &amp; Export school)</a:t>
            </a:r>
          </a:p>
          <a:p>
            <a:r>
              <a:rPr lang="en-US" dirty="0">
                <a:latin typeface="Open Sans" panose="020B0606030504020204" pitchFamily="34" charset="0"/>
                <a:ea typeface="Open Sans" panose="020B0606030504020204" pitchFamily="34" charset="0"/>
                <a:cs typeface="Open Sans" panose="020B0606030504020204" pitchFamily="34" charset="0"/>
              </a:rPr>
              <a:t>Confirm the school’s TE scholarship for 2023-2024 is correct (Import &amp; Export school)</a:t>
            </a:r>
          </a:p>
          <a:p>
            <a:pPr marL="0" indent="0">
              <a:buNone/>
            </a:pPr>
            <a:r>
              <a:rPr lang="en-US" dirty="0">
                <a:latin typeface="Open Sans" panose="020B0606030504020204" pitchFamily="34" charset="0"/>
                <a:ea typeface="Open Sans" panose="020B0606030504020204" pitchFamily="34" charset="0"/>
                <a:cs typeface="Open Sans" panose="020B0606030504020204" pitchFamily="34" charset="0"/>
              </a:rPr>
              <a:t> </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 Placeholder 8">
            <a:extLst>
              <a:ext uri="{FF2B5EF4-FFF2-40B4-BE49-F238E27FC236}">
                <a16:creationId xmlns:a16="http://schemas.microsoft.com/office/drawing/2014/main" id="{8B100FAE-4000-6D4F-64D4-EA92657B25A1}"/>
              </a:ext>
            </a:extLst>
          </p:cNvPr>
          <p:cNvSpPr>
            <a:spLocks noGrp="1"/>
          </p:cNvSpPr>
          <p:nvPr>
            <p:ph type="body" sz="quarter" idx="16"/>
          </p:nvPr>
        </p:nvSpPr>
        <p:spPr>
          <a:xfrm>
            <a:off x="6371043" y="1664080"/>
            <a:ext cx="3913152"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  REVIEW Required</a:t>
            </a:r>
          </a:p>
        </p:txBody>
      </p:sp>
      <p:sp>
        <p:nvSpPr>
          <p:cNvPr id="7" name="Text Placeholder 6">
            <a:extLst>
              <a:ext uri="{FF2B5EF4-FFF2-40B4-BE49-F238E27FC236}">
                <a16:creationId xmlns:a16="http://schemas.microsoft.com/office/drawing/2014/main" id="{E1034540-11D2-75C6-36E3-5672873C64BC}"/>
              </a:ext>
            </a:extLst>
          </p:cNvPr>
          <p:cNvSpPr>
            <a:spLocks noGrp="1"/>
          </p:cNvSpPr>
          <p:nvPr>
            <p:ph type="body" sz="quarter" idx="14"/>
          </p:nvPr>
        </p:nvSpPr>
        <p:spPr>
          <a:xfrm>
            <a:off x="5820958" y="2163193"/>
            <a:ext cx="4565283" cy="3492908"/>
          </a:xfrm>
        </p:spPr>
        <p:txBody>
          <a:bodyPr>
            <a:normAutofit/>
          </a:bodyPr>
          <a:lstStyle/>
          <a:p>
            <a:pPr lvl="1"/>
            <a:r>
              <a:rPr lang="en-US" sz="1500" dirty="0">
                <a:latin typeface="Open Sans" panose="020B0606030504020204" pitchFamily="34" charset="0"/>
                <a:ea typeface="Open Sans" panose="020B0606030504020204" pitchFamily="34" charset="0"/>
                <a:cs typeface="Open Sans" panose="020B0606030504020204" pitchFamily="34" charset="0"/>
              </a:rPr>
              <a:t>Review the Report by late September, ensuring all students are reported correctly (Import &amp; Export school)</a:t>
            </a:r>
          </a:p>
          <a:p>
            <a:pPr lvl="1"/>
            <a:r>
              <a:rPr lang="en-US" sz="1500" dirty="0">
                <a:latin typeface="Open Sans" panose="020B0606030504020204" pitchFamily="34" charset="0"/>
                <a:ea typeface="Open Sans" panose="020B0606030504020204" pitchFamily="34" charset="0"/>
                <a:cs typeface="Open Sans" panose="020B0606030504020204" pitchFamily="34" charset="0"/>
              </a:rPr>
              <a:t>Review once the spring term begins ensuring all students are reported correctly (Import &amp; Export school)</a:t>
            </a:r>
          </a:p>
          <a:p>
            <a:pPr lvl="1"/>
            <a:r>
              <a:rPr lang="en-US" sz="1500" dirty="0">
                <a:latin typeface="Open Sans" panose="020B0606030504020204" pitchFamily="34" charset="0"/>
                <a:ea typeface="Open Sans" panose="020B0606030504020204" pitchFamily="34" charset="0"/>
                <a:cs typeface="Open Sans" panose="020B0606030504020204" pitchFamily="34" charset="0"/>
              </a:rPr>
              <a:t>Recertify eligible students on or after February 15, 2024 (Export school)</a:t>
            </a:r>
          </a:p>
          <a:p>
            <a:pPr lvl="1"/>
            <a:r>
              <a:rPr lang="en-US" sz="1500" dirty="0">
                <a:latin typeface="Open Sans" panose="020B0606030504020204" pitchFamily="34" charset="0"/>
                <a:ea typeface="Open Sans" panose="020B0606030504020204" pitchFamily="34" charset="0"/>
                <a:cs typeface="Open Sans" panose="020B0606030504020204" pitchFamily="34" charset="0"/>
              </a:rPr>
              <a:t>Review after the close of the spring semester that all students are still correct AND the expiration dates are valid (Import &amp; Export school)</a:t>
            </a:r>
          </a:p>
        </p:txBody>
      </p:sp>
      <p:sp>
        <p:nvSpPr>
          <p:cNvPr id="2" name="Date Placeholder 1">
            <a:extLst>
              <a:ext uri="{FF2B5EF4-FFF2-40B4-BE49-F238E27FC236}">
                <a16:creationId xmlns:a16="http://schemas.microsoft.com/office/drawing/2014/main" id="{D8715D0E-1657-CEEA-6717-B7FD9FE2CA21}"/>
              </a:ext>
            </a:extLst>
          </p:cNvPr>
          <p:cNvSpPr>
            <a:spLocks noGrp="1"/>
          </p:cNvSpPr>
          <p:nvPr>
            <p:ph type="dt" sz="half" idx="10"/>
          </p:nvPr>
        </p:nvSpPr>
        <p:spPr/>
        <p:txBody>
          <a:bodyPr/>
          <a:lstStyle/>
          <a:p>
            <a:fld id="{85D146F5-96A1-4E5D-8F00-1F0288BF916A}" type="datetime1">
              <a:rPr lang="en-US" smtClean="0"/>
              <a:t>7/10/2023</a:t>
            </a:fld>
            <a:endParaRPr lang="en-US" dirty="0"/>
          </a:p>
        </p:txBody>
      </p:sp>
      <p:sp>
        <p:nvSpPr>
          <p:cNvPr id="3" name="Footer Placeholder 2">
            <a:extLst>
              <a:ext uri="{FF2B5EF4-FFF2-40B4-BE49-F238E27FC236}">
                <a16:creationId xmlns:a16="http://schemas.microsoft.com/office/drawing/2014/main" id="{81A871C8-3561-6E7B-78B4-0244568672AD}"/>
              </a:ext>
            </a:extLst>
          </p:cNvPr>
          <p:cNvSpPr>
            <a:spLocks noGrp="1"/>
          </p:cNvSpPr>
          <p:nvPr>
            <p:ph type="ftr" sz="quarter" idx="11"/>
          </p:nvPr>
        </p:nvSpPr>
        <p:spPr/>
        <p:txBody>
          <a:bodyPr/>
          <a:lstStyle/>
          <a:p>
            <a:r>
              <a:rPr lang="en-US"/>
              <a:t>TE Central Mandatory Training 23-24</a:t>
            </a:r>
            <a:endParaRPr lang="en-US" dirty="0"/>
          </a:p>
        </p:txBody>
      </p:sp>
      <p:sp>
        <p:nvSpPr>
          <p:cNvPr id="4" name="Slide Number Placeholder 3">
            <a:extLst>
              <a:ext uri="{FF2B5EF4-FFF2-40B4-BE49-F238E27FC236}">
                <a16:creationId xmlns:a16="http://schemas.microsoft.com/office/drawing/2014/main" id="{97D531B0-B961-ACDA-1BCA-17D80E77EC2E}"/>
              </a:ext>
            </a:extLst>
          </p:cNvPr>
          <p:cNvSpPr>
            <a:spLocks noGrp="1"/>
          </p:cNvSpPr>
          <p:nvPr>
            <p:ph type="sldNum" sz="quarter" idx="12"/>
          </p:nvPr>
        </p:nvSpPr>
        <p:spPr/>
        <p:txBody>
          <a:bodyPr/>
          <a:lstStyle/>
          <a:p>
            <a:fld id="{42B7CBA4-B6F8-42AF-9F87-A3019C537482}" type="slidenum">
              <a:rPr lang="en-US" smtClean="0"/>
              <a:pPr/>
              <a:t>25</a:t>
            </a:fld>
            <a:endParaRPr lang="en-US" dirty="0"/>
          </a:p>
        </p:txBody>
      </p:sp>
    </p:spTree>
    <p:extLst>
      <p:ext uri="{BB962C8B-B14F-4D97-AF65-F5344CB8AC3E}">
        <p14:creationId xmlns:p14="http://schemas.microsoft.com/office/powerpoint/2010/main" val="935008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0040-4D98-30EC-3A3E-0452A7C970D5}"/>
              </a:ext>
            </a:extLst>
          </p:cNvPr>
          <p:cNvSpPr>
            <a:spLocks noGrp="1"/>
          </p:cNvSpPr>
          <p:nvPr>
            <p:ph type="title"/>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Participation Fees (P-fees)</a:t>
            </a:r>
          </a:p>
        </p:txBody>
      </p:sp>
      <p:sp>
        <p:nvSpPr>
          <p:cNvPr id="3" name="Text Placeholder 2">
            <a:extLst>
              <a:ext uri="{FF2B5EF4-FFF2-40B4-BE49-F238E27FC236}">
                <a16:creationId xmlns:a16="http://schemas.microsoft.com/office/drawing/2014/main" id="{747D6F0C-5EC6-5938-AF2D-A17BFD59CB69}"/>
              </a:ext>
            </a:extLst>
          </p:cNvPr>
          <p:cNvSpPr>
            <a:spLocks noGrp="1"/>
          </p:cNvSpPr>
          <p:nvPr>
            <p:ph type="body" sz="quarter" idx="15"/>
          </p:nvPr>
        </p:nvSpPr>
        <p:spPr>
          <a:xfrm>
            <a:off x="1414732" y="1673444"/>
            <a:ext cx="3988064"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Participation Fees</a:t>
            </a:r>
          </a:p>
        </p:txBody>
      </p:sp>
      <p:sp>
        <p:nvSpPr>
          <p:cNvPr id="4" name="Text Placeholder 3">
            <a:extLst>
              <a:ext uri="{FF2B5EF4-FFF2-40B4-BE49-F238E27FC236}">
                <a16:creationId xmlns:a16="http://schemas.microsoft.com/office/drawing/2014/main" id="{296149E6-F69A-8F13-35DF-C79B5EC92918}"/>
              </a:ext>
            </a:extLst>
          </p:cNvPr>
          <p:cNvSpPr>
            <a:spLocks noGrp="1"/>
          </p:cNvSpPr>
          <p:nvPr>
            <p:ph type="body" sz="quarter" idx="13"/>
          </p:nvPr>
        </p:nvSpPr>
        <p:spPr>
          <a:xfrm>
            <a:off x="1208248" y="2338927"/>
            <a:ext cx="4195235" cy="2327964"/>
          </a:xfrm>
        </p:spPr>
        <p: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Invoices appear once the Enrollment Report is submitted</a:t>
            </a:r>
          </a:p>
          <a:p>
            <a:r>
              <a:rPr lang="en-US" sz="1400" dirty="0">
                <a:latin typeface="Open Sans" panose="020B0606030504020204" pitchFamily="34" charset="0"/>
                <a:ea typeface="Open Sans" panose="020B0606030504020204" pitchFamily="34" charset="0"/>
                <a:cs typeface="Open Sans" panose="020B0606030504020204" pitchFamily="34" charset="0"/>
              </a:rPr>
              <a:t>You can always review your Participation Fee invoice by opening the Enrollment Report, scrolling to the bottom, and clicking SUBMIT. </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 Placeholder 4">
            <a:extLst>
              <a:ext uri="{FF2B5EF4-FFF2-40B4-BE49-F238E27FC236}">
                <a16:creationId xmlns:a16="http://schemas.microsoft.com/office/drawing/2014/main" id="{CDEF9B22-2ABF-7935-1709-F4BE1BAE88ED}"/>
              </a:ext>
            </a:extLst>
          </p:cNvPr>
          <p:cNvSpPr>
            <a:spLocks noGrp="1"/>
          </p:cNvSpPr>
          <p:nvPr>
            <p:ph type="body" sz="quarter" idx="16"/>
          </p:nvPr>
        </p:nvSpPr>
        <p:spPr>
          <a:xfrm>
            <a:off x="5753819" y="1673444"/>
            <a:ext cx="4480427"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Payment options</a:t>
            </a:r>
          </a:p>
        </p:txBody>
      </p:sp>
      <p:sp>
        <p:nvSpPr>
          <p:cNvPr id="6" name="Text Placeholder 5">
            <a:extLst>
              <a:ext uri="{FF2B5EF4-FFF2-40B4-BE49-F238E27FC236}">
                <a16:creationId xmlns:a16="http://schemas.microsoft.com/office/drawing/2014/main" id="{029F25FB-9367-6EBC-BA51-DB5FF811EEB8}"/>
              </a:ext>
            </a:extLst>
          </p:cNvPr>
          <p:cNvSpPr>
            <a:spLocks noGrp="1"/>
          </p:cNvSpPr>
          <p:nvPr>
            <p:ph type="body" sz="quarter" idx="14"/>
          </p:nvPr>
        </p:nvSpPr>
        <p:spPr>
          <a:xfrm>
            <a:off x="5668963" y="1717034"/>
            <a:ext cx="4565283" cy="4114801"/>
          </a:xfrm>
        </p:spPr>
        <p: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Please do not pay the 2023-24 Participation fees now. They are due in the </a:t>
            </a:r>
            <a:r>
              <a:rPr lang="en-US" sz="1400">
                <a:latin typeface="Open Sans" panose="020B0606030504020204" pitchFamily="34" charset="0"/>
                <a:ea typeface="Open Sans" panose="020B0606030504020204" pitchFamily="34" charset="0"/>
                <a:cs typeface="Open Sans" panose="020B0606030504020204" pitchFamily="34" charset="0"/>
              </a:rPr>
              <a:t>fall upon </a:t>
            </a:r>
            <a:r>
              <a:rPr lang="en-US" sz="1400" dirty="0">
                <a:latin typeface="Open Sans" panose="020B0606030504020204" pitchFamily="34" charset="0"/>
                <a:ea typeface="Open Sans" panose="020B0606030504020204" pitchFamily="34" charset="0"/>
                <a:cs typeface="Open Sans" panose="020B0606030504020204" pitchFamily="34" charset="0"/>
              </a:rPr>
              <a:t>receipt and considered late if not paid by October 15.</a:t>
            </a:r>
          </a:p>
          <a:p>
            <a:r>
              <a:rPr lang="en-US" sz="1400" dirty="0">
                <a:latin typeface="Open Sans" panose="020B0606030504020204" pitchFamily="34" charset="0"/>
                <a:ea typeface="Open Sans" panose="020B0606030504020204" pitchFamily="34" charset="0"/>
                <a:cs typeface="Open Sans" panose="020B0606030504020204" pitchFamily="34" charset="0"/>
              </a:rPr>
              <a:t>TE Central accepts credit cards and paper checks.</a:t>
            </a:r>
          </a:p>
          <a:p>
            <a:r>
              <a:rPr lang="en-US" sz="1400" dirty="0">
                <a:latin typeface="Open Sans" panose="020B0606030504020204" pitchFamily="34" charset="0"/>
                <a:ea typeface="Open Sans" panose="020B0606030504020204" pitchFamily="34" charset="0"/>
                <a:cs typeface="Open Sans" panose="020B0606030504020204" pitchFamily="34" charset="0"/>
              </a:rPr>
              <a:t>No fees are charged when using a credit card for payment.</a:t>
            </a:r>
          </a:p>
          <a:p>
            <a:r>
              <a:rPr lang="en-US" sz="1400" dirty="0">
                <a:latin typeface="Open Sans" panose="020B0606030504020204" pitchFamily="34" charset="0"/>
                <a:ea typeface="Open Sans" panose="020B0606030504020204" pitchFamily="34" charset="0"/>
                <a:cs typeface="Open Sans" panose="020B0606030504020204" pitchFamily="34" charset="0"/>
              </a:rPr>
              <a:t>Once payment is received and posted. The primary and backup TELO, and Invoice contact if listed receives an updated invoice statement with a 0.00 balance</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Date Placeholder 6">
            <a:extLst>
              <a:ext uri="{FF2B5EF4-FFF2-40B4-BE49-F238E27FC236}">
                <a16:creationId xmlns:a16="http://schemas.microsoft.com/office/drawing/2014/main" id="{C02AD201-5F99-5B4F-555A-92222CB6E1F0}"/>
              </a:ext>
            </a:extLst>
          </p:cNvPr>
          <p:cNvSpPr>
            <a:spLocks noGrp="1"/>
          </p:cNvSpPr>
          <p:nvPr>
            <p:ph type="dt" sz="half" idx="10"/>
          </p:nvPr>
        </p:nvSpPr>
        <p:spPr/>
        <p:txBody>
          <a:bodyPr/>
          <a:lstStyle/>
          <a:p>
            <a:fld id="{79D6BFBF-115C-40D3-975A-E1742D7A2BA0}" type="datetime1">
              <a:rPr lang="en-US" smtClean="0"/>
              <a:t>7/10/2023</a:t>
            </a:fld>
            <a:endParaRPr lang="en-US" dirty="0"/>
          </a:p>
        </p:txBody>
      </p:sp>
      <p:sp>
        <p:nvSpPr>
          <p:cNvPr id="8" name="Footer Placeholder 7">
            <a:extLst>
              <a:ext uri="{FF2B5EF4-FFF2-40B4-BE49-F238E27FC236}">
                <a16:creationId xmlns:a16="http://schemas.microsoft.com/office/drawing/2014/main" id="{0EF5F2E5-714C-272D-F37D-34C3541CFA14}"/>
              </a:ext>
            </a:extLst>
          </p:cNvPr>
          <p:cNvSpPr>
            <a:spLocks noGrp="1"/>
          </p:cNvSpPr>
          <p:nvPr>
            <p:ph type="ftr" sz="quarter" idx="11"/>
          </p:nvPr>
        </p:nvSpPr>
        <p:spPr>
          <a:xfrm rot="5400000">
            <a:off x="9233562" y="2587151"/>
            <a:ext cx="4114800" cy="365125"/>
          </a:xfrm>
        </p:spPr>
        <p:txBody>
          <a:bodyPr/>
          <a:lstStyle/>
          <a:p>
            <a:r>
              <a:rPr lang="en-US"/>
              <a:t>TE Central Mandatory Training 23-24</a:t>
            </a:r>
            <a:endParaRPr lang="en-US" dirty="0"/>
          </a:p>
        </p:txBody>
      </p:sp>
      <p:sp>
        <p:nvSpPr>
          <p:cNvPr id="9" name="Slide Number Placeholder 8">
            <a:extLst>
              <a:ext uri="{FF2B5EF4-FFF2-40B4-BE49-F238E27FC236}">
                <a16:creationId xmlns:a16="http://schemas.microsoft.com/office/drawing/2014/main" id="{18A08A7D-A428-53CC-428B-1027F892BB80}"/>
              </a:ext>
            </a:extLst>
          </p:cNvPr>
          <p:cNvSpPr>
            <a:spLocks noGrp="1"/>
          </p:cNvSpPr>
          <p:nvPr>
            <p:ph type="sldNum" sz="quarter" idx="12"/>
          </p:nvPr>
        </p:nvSpPr>
        <p:spPr/>
        <p:txBody>
          <a:bodyPr/>
          <a:lstStyle/>
          <a:p>
            <a:fld id="{42B7CBA4-B6F8-42AF-9F87-A3019C537482}" type="slidenum">
              <a:rPr lang="en-US" smtClean="0"/>
              <a:pPr/>
              <a:t>26</a:t>
            </a:fld>
            <a:endParaRPr lang="en-US" dirty="0"/>
          </a:p>
        </p:txBody>
      </p:sp>
      <p:pic>
        <p:nvPicPr>
          <p:cNvPr id="11" name="Picture 10">
            <a:extLst>
              <a:ext uri="{FF2B5EF4-FFF2-40B4-BE49-F238E27FC236}">
                <a16:creationId xmlns:a16="http://schemas.microsoft.com/office/drawing/2014/main" id="{1A7C59FE-8220-419C-E613-503A191AB43A}"/>
              </a:ext>
            </a:extLst>
          </p:cNvPr>
          <p:cNvPicPr>
            <a:picLocks noChangeAspect="1"/>
          </p:cNvPicPr>
          <p:nvPr/>
        </p:nvPicPr>
        <p:blipFill>
          <a:blip r:embed="rId3"/>
          <a:stretch>
            <a:fillRect/>
          </a:stretch>
        </p:blipFill>
        <p:spPr>
          <a:xfrm>
            <a:off x="4431087" y="1580765"/>
            <a:ext cx="885655" cy="899386"/>
          </a:xfrm>
          <a:prstGeom prst="rect">
            <a:avLst/>
          </a:prstGeom>
        </p:spPr>
      </p:pic>
    </p:spTree>
    <p:extLst>
      <p:ext uri="{BB962C8B-B14F-4D97-AF65-F5344CB8AC3E}">
        <p14:creationId xmlns:p14="http://schemas.microsoft.com/office/powerpoint/2010/main" val="3680089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C616B3DC-C165-433D-9187-62DCC0E317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36" name="Freeform 6">
              <a:extLst>
                <a:ext uri="{FF2B5EF4-FFF2-40B4-BE49-F238E27FC236}">
                  <a16:creationId xmlns:a16="http://schemas.microsoft.com/office/drawing/2014/main" id="{97E1BF84-9824-4B0E-98DF-F0F7181DD0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37" name="Freeform 7">
              <a:extLst>
                <a:ext uri="{FF2B5EF4-FFF2-40B4-BE49-F238E27FC236}">
                  <a16:creationId xmlns:a16="http://schemas.microsoft.com/office/drawing/2014/main" id="{A85FA340-7392-4303-9707-A12F45A46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38" name="Freeform 9">
              <a:extLst>
                <a:ext uri="{FF2B5EF4-FFF2-40B4-BE49-F238E27FC236}">
                  <a16:creationId xmlns:a16="http://schemas.microsoft.com/office/drawing/2014/main" id="{758A9051-2BD9-4868-8B84-344752FA2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39" name="Freeform 10">
              <a:extLst>
                <a:ext uri="{FF2B5EF4-FFF2-40B4-BE49-F238E27FC236}">
                  <a16:creationId xmlns:a16="http://schemas.microsoft.com/office/drawing/2014/main" id="{58264C49-3539-4CBD-8F11-1106C8B878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40" name="Freeform 11">
              <a:extLst>
                <a:ext uri="{FF2B5EF4-FFF2-40B4-BE49-F238E27FC236}">
                  <a16:creationId xmlns:a16="http://schemas.microsoft.com/office/drawing/2014/main" id="{DE862133-5C7E-4B32-9786-0B33BC51A7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41" name="Freeform 12">
              <a:extLst>
                <a:ext uri="{FF2B5EF4-FFF2-40B4-BE49-F238E27FC236}">
                  <a16:creationId xmlns:a16="http://schemas.microsoft.com/office/drawing/2014/main" id="{90925F6C-DF03-4707-9176-6049F049B5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43" name="Rectangle 42">
            <a:extLst>
              <a:ext uri="{FF2B5EF4-FFF2-40B4-BE49-F238E27FC236}">
                <a16:creationId xmlns:a16="http://schemas.microsoft.com/office/drawing/2014/main" id="{6C686317-9C96-4A02-88CE-7319FF590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49810-9120-D13C-61B7-E371038A83C8}"/>
              </a:ext>
            </a:extLst>
          </p:cNvPr>
          <p:cNvSpPr>
            <a:spLocks noGrp="1"/>
          </p:cNvSpPr>
          <p:nvPr>
            <p:ph type="title"/>
          </p:nvPr>
        </p:nvSpPr>
        <p:spPr>
          <a:xfrm>
            <a:off x="6466332" y="648931"/>
            <a:ext cx="4922391" cy="4624744"/>
          </a:xfrm>
        </p:spPr>
        <p:txBody>
          <a:bodyPr vert="horz" lIns="91440" tIns="45720" rIns="91440" bIns="45720" rtlCol="0" anchor="b">
            <a:normAutofit fontScale="90000"/>
          </a:bodyPr>
          <a:lstStyle/>
          <a:p>
            <a:pPr algn="l"/>
            <a:r>
              <a:rPr lang="en-US" sz="6000" dirty="0"/>
              <a:t>When paying by check, please allow 14 days for processing</a:t>
            </a:r>
          </a:p>
        </p:txBody>
      </p:sp>
      <p:grpSp>
        <p:nvGrpSpPr>
          <p:cNvPr id="45" name="Group 44">
            <a:extLst>
              <a:ext uri="{FF2B5EF4-FFF2-40B4-BE49-F238E27FC236}">
                <a16:creationId xmlns:a16="http://schemas.microsoft.com/office/drawing/2014/main" id="{E0E25B5C-98A3-47D8-A4D7-10C2E17589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6714" y="-4763"/>
            <a:ext cx="5014912" cy="6862763"/>
            <a:chOff x="2928938" y="-4763"/>
            <a:chExt cx="5014912" cy="6862763"/>
          </a:xfrm>
        </p:grpSpPr>
        <p:sp>
          <p:nvSpPr>
            <p:cNvPr id="46" name="Freeform 6">
              <a:extLst>
                <a:ext uri="{FF2B5EF4-FFF2-40B4-BE49-F238E27FC236}">
                  <a16:creationId xmlns:a16="http://schemas.microsoft.com/office/drawing/2014/main" id="{FECB3374-15F5-40C2-95B4-0FCF10849F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47" name="Freeform 7">
              <a:extLst>
                <a:ext uri="{FF2B5EF4-FFF2-40B4-BE49-F238E27FC236}">
                  <a16:creationId xmlns:a16="http://schemas.microsoft.com/office/drawing/2014/main" id="{E762314F-F556-4403-BAA1-AF8A3BED3E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48" name="Freeform 25">
              <a:extLst>
                <a:ext uri="{FF2B5EF4-FFF2-40B4-BE49-F238E27FC236}">
                  <a16:creationId xmlns:a16="http://schemas.microsoft.com/office/drawing/2014/main" id="{02EDEF56-2F86-4867-986A-5AFB8EC078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49" name="Freeform 26">
              <a:extLst>
                <a:ext uri="{FF2B5EF4-FFF2-40B4-BE49-F238E27FC236}">
                  <a16:creationId xmlns:a16="http://schemas.microsoft.com/office/drawing/2014/main" id="{51BE63E6-C24A-43FA-93F5-475F550ABE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50" name="Freeform 27">
              <a:extLst>
                <a:ext uri="{FF2B5EF4-FFF2-40B4-BE49-F238E27FC236}">
                  <a16:creationId xmlns:a16="http://schemas.microsoft.com/office/drawing/2014/main" id="{9639DAAA-46FE-401C-BB78-B7A9AF33C0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51" name="Freeform 28">
              <a:extLst>
                <a:ext uri="{FF2B5EF4-FFF2-40B4-BE49-F238E27FC236}">
                  <a16:creationId xmlns:a16="http://schemas.microsoft.com/office/drawing/2014/main" id="{D5EFBD2C-94D5-43D0-B2FE-E390BD3F34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4" name="Footer Placeholder 3">
            <a:extLst>
              <a:ext uri="{FF2B5EF4-FFF2-40B4-BE49-F238E27FC236}">
                <a16:creationId xmlns:a16="http://schemas.microsoft.com/office/drawing/2014/main" id="{6676B7FF-9340-494E-2DB4-65187F8EBF6B}"/>
              </a:ext>
            </a:extLst>
          </p:cNvPr>
          <p:cNvSpPr>
            <a:spLocks noGrp="1"/>
          </p:cNvSpPr>
          <p:nvPr>
            <p:ph type="ftr" sz="quarter" idx="11"/>
          </p:nvPr>
        </p:nvSpPr>
        <p:spPr>
          <a:xfrm>
            <a:off x="5332412" y="5883275"/>
            <a:ext cx="4324044" cy="365125"/>
          </a:xfrm>
        </p:spPr>
        <p:txBody>
          <a:bodyPr vert="horz" lIns="91440" tIns="45720" rIns="91440" bIns="45720" rtlCol="0" anchor="ctr">
            <a:normAutofit/>
          </a:bodyPr>
          <a:lstStyle/>
          <a:p>
            <a:pPr defTabSz="914400"/>
            <a:endParaRPr lang="en-US" sz="1000" b="0" i="0" kern="1200">
              <a:solidFill>
                <a:schemeClr val="tx1"/>
              </a:solidFill>
              <a:effectLst/>
              <a:latin typeface="+mn-lt"/>
              <a:ea typeface="+mn-ea"/>
              <a:cs typeface="+mn-cs"/>
            </a:endParaRPr>
          </a:p>
        </p:txBody>
      </p:sp>
      <p:sp>
        <p:nvSpPr>
          <p:cNvPr id="53" name="Rounded Rectangle 16">
            <a:extLst>
              <a:ext uri="{FF2B5EF4-FFF2-40B4-BE49-F238E27FC236}">
                <a16:creationId xmlns:a16="http://schemas.microsoft.com/office/drawing/2014/main" id="{EB9A9756-A5DB-460E-A867-A2AE77834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693" y="648931"/>
            <a:ext cx="5419641"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Money">
            <a:extLst>
              <a:ext uri="{FF2B5EF4-FFF2-40B4-BE49-F238E27FC236}">
                <a16:creationId xmlns:a16="http://schemas.microsoft.com/office/drawing/2014/main" id="{FD85A555-F553-01DB-6051-E4103F454E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356" y="1011765"/>
            <a:ext cx="4546708" cy="4546708"/>
          </a:xfrm>
          <a:prstGeom prst="rect">
            <a:avLst/>
          </a:prstGeom>
        </p:spPr>
      </p:pic>
      <p:sp>
        <p:nvSpPr>
          <p:cNvPr id="3" name="Date Placeholder 2">
            <a:extLst>
              <a:ext uri="{FF2B5EF4-FFF2-40B4-BE49-F238E27FC236}">
                <a16:creationId xmlns:a16="http://schemas.microsoft.com/office/drawing/2014/main" id="{9407F9E3-4938-1E17-5B2D-A5D4EAFC1A74}"/>
              </a:ext>
            </a:extLst>
          </p:cNvPr>
          <p:cNvSpPr>
            <a:spLocks noGrp="1"/>
          </p:cNvSpPr>
          <p:nvPr>
            <p:ph type="dt" sz="half" idx="10"/>
          </p:nvPr>
        </p:nvSpPr>
        <p:spPr>
          <a:xfrm>
            <a:off x="9732656" y="5883275"/>
            <a:ext cx="1143000" cy="365125"/>
          </a:xfrm>
        </p:spPr>
        <p:txBody>
          <a:bodyPr vert="horz" lIns="91440" tIns="45720" rIns="91440" bIns="45720" rtlCol="0" anchor="ctr">
            <a:normAutofit/>
          </a:bodyPr>
          <a:lstStyle/>
          <a:p>
            <a:pPr defTabSz="914400">
              <a:spcAft>
                <a:spcPts val="600"/>
              </a:spcAft>
            </a:pPr>
            <a:fld id="{C577FDC6-4C80-4CA1-94C3-28ECED261559}" type="datetime4">
              <a:rPr lang="en-US" smtClean="0"/>
              <a:pPr defTabSz="914400">
                <a:spcAft>
                  <a:spcPts val="600"/>
                </a:spcAft>
              </a:pPr>
              <a:t>July 10, 2023</a:t>
            </a:fld>
            <a:endParaRPr lang="en-US"/>
          </a:p>
        </p:txBody>
      </p:sp>
      <p:sp>
        <p:nvSpPr>
          <p:cNvPr id="5" name="Slide Number Placeholder 4">
            <a:extLst>
              <a:ext uri="{FF2B5EF4-FFF2-40B4-BE49-F238E27FC236}">
                <a16:creationId xmlns:a16="http://schemas.microsoft.com/office/drawing/2014/main" id="{0FF1C00D-4EA6-ED72-8FBC-DED2BA555606}"/>
              </a:ext>
            </a:extLst>
          </p:cNvPr>
          <p:cNvSpPr>
            <a:spLocks noGrp="1"/>
          </p:cNvSpPr>
          <p:nvPr>
            <p:ph type="sldNum" sz="quarter" idx="12"/>
          </p:nvPr>
        </p:nvSpPr>
        <p:spPr>
          <a:xfrm>
            <a:off x="10951856" y="5883275"/>
            <a:ext cx="551167" cy="365125"/>
          </a:xfrm>
        </p:spPr>
        <p:txBody>
          <a:bodyPr vert="horz" lIns="91440" tIns="45720" rIns="91440" bIns="45720" rtlCol="0" anchor="ctr">
            <a:normAutofit/>
          </a:bodyPr>
          <a:lstStyle/>
          <a:p>
            <a:pPr defTabSz="914400">
              <a:spcAft>
                <a:spcPts val="600"/>
              </a:spcAft>
            </a:pPr>
            <a:fld id="{D57F1E4F-1CFF-5643-939E-217C01CDF565}" type="slidenum">
              <a:rPr lang="en-US" smtClean="0"/>
              <a:pPr defTabSz="914400">
                <a:spcAft>
                  <a:spcPts val="600"/>
                </a:spcAft>
              </a:pPr>
              <a:t>27</a:t>
            </a:fld>
            <a:endParaRPr lang="en-US"/>
          </a:p>
        </p:txBody>
      </p:sp>
    </p:spTree>
    <p:extLst>
      <p:ext uri="{BB962C8B-B14F-4D97-AF65-F5344CB8AC3E}">
        <p14:creationId xmlns:p14="http://schemas.microsoft.com/office/powerpoint/2010/main" val="1388659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AF58EAF-71B0-0D16-BA40-02F63A5FB90E}"/>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New Student Action IMPORT </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After Fall Enrollment</a:t>
            </a:r>
          </a:p>
        </p:txBody>
      </p:sp>
      <p:sp>
        <p:nvSpPr>
          <p:cNvPr id="13" name="Content Placeholder 12">
            <a:extLst>
              <a:ext uri="{FF2B5EF4-FFF2-40B4-BE49-F238E27FC236}">
                <a16:creationId xmlns:a16="http://schemas.microsoft.com/office/drawing/2014/main" id="{74246ABB-C845-E426-B623-3BB13F571D21}"/>
              </a:ext>
            </a:extLst>
          </p:cNvPr>
          <p:cNvSpPr>
            <a:spLocks noGrp="1"/>
          </p:cNvSpPr>
          <p:nvPr>
            <p:ph idx="1"/>
          </p:nvPr>
        </p:nvSpPr>
        <p:spPr>
          <a:xfrm>
            <a:off x="1502651" y="2295226"/>
            <a:ext cx="5172539" cy="3508094"/>
          </a:xfrm>
        </p:spPr>
        <p:txBody>
          <a:bodyPr>
            <a:normAutofit fontScale="92500" lnSpcReduction="20000"/>
          </a:bodyPr>
          <a:lstStyle/>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Understand FERPA rules – not sure check with your Registrar.</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Confirm all TE students are enrolled and attending.</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For new students, click the Enrolled box inside the individual enrolled student record.</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Monitor your Enrollment Report confirming all students are added.</a:t>
            </a:r>
          </a:p>
          <a:p>
            <a:pPr marL="342900" indent="-34290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Always print and save every copy of your Enrollment Report.</a:t>
            </a:r>
          </a:p>
          <a:p>
            <a:endParaRPr lang="en-US" dirty="0"/>
          </a:p>
        </p:txBody>
      </p:sp>
      <p:sp>
        <p:nvSpPr>
          <p:cNvPr id="9" name="Date Placeholder 8">
            <a:extLst>
              <a:ext uri="{FF2B5EF4-FFF2-40B4-BE49-F238E27FC236}">
                <a16:creationId xmlns:a16="http://schemas.microsoft.com/office/drawing/2014/main" id="{46D1708D-A4A6-B026-E7A6-C896CF24E1CF}"/>
              </a:ext>
            </a:extLst>
          </p:cNvPr>
          <p:cNvSpPr>
            <a:spLocks noGrp="1"/>
          </p:cNvSpPr>
          <p:nvPr>
            <p:ph type="dt" sz="half" idx="10"/>
          </p:nvPr>
        </p:nvSpPr>
        <p:spPr/>
        <p:txBody>
          <a:bodyPr/>
          <a:lstStyle/>
          <a:p>
            <a:fld id="{B315D5F5-4CEE-4800-AABE-E9C51684DBF7}" type="datetime1">
              <a:rPr lang="en-US" smtClean="0"/>
              <a:t>7/10/2023</a:t>
            </a:fld>
            <a:endParaRPr lang="en-US" dirty="0"/>
          </a:p>
        </p:txBody>
      </p:sp>
      <p:sp>
        <p:nvSpPr>
          <p:cNvPr id="10" name="Footer Placeholder 9">
            <a:extLst>
              <a:ext uri="{FF2B5EF4-FFF2-40B4-BE49-F238E27FC236}">
                <a16:creationId xmlns:a16="http://schemas.microsoft.com/office/drawing/2014/main" id="{A6568FDF-A425-38CC-2C63-DDF872FE1B93}"/>
              </a:ext>
            </a:extLst>
          </p:cNvPr>
          <p:cNvSpPr>
            <a:spLocks noGrp="1"/>
          </p:cNvSpPr>
          <p:nvPr>
            <p:ph type="ftr" sz="quarter" idx="11"/>
          </p:nvPr>
        </p:nvSpPr>
        <p:spPr/>
        <p:txBody>
          <a:bodyPr/>
          <a:lstStyle/>
          <a:p>
            <a:r>
              <a:rPr lang="en-US"/>
              <a:t>TE Central Mandatory Training 23-24</a:t>
            </a:r>
            <a:endParaRPr lang="en-US" dirty="0"/>
          </a:p>
        </p:txBody>
      </p:sp>
      <p:sp>
        <p:nvSpPr>
          <p:cNvPr id="11" name="Slide Number Placeholder 10">
            <a:extLst>
              <a:ext uri="{FF2B5EF4-FFF2-40B4-BE49-F238E27FC236}">
                <a16:creationId xmlns:a16="http://schemas.microsoft.com/office/drawing/2014/main" id="{59A10872-BCE9-39C9-9E76-B9CA8F54CBE5}"/>
              </a:ext>
            </a:extLst>
          </p:cNvPr>
          <p:cNvSpPr>
            <a:spLocks noGrp="1"/>
          </p:cNvSpPr>
          <p:nvPr>
            <p:ph type="sldNum" sz="quarter" idx="12"/>
          </p:nvPr>
        </p:nvSpPr>
        <p:spPr/>
        <p:txBody>
          <a:bodyPr/>
          <a:lstStyle/>
          <a:p>
            <a:fld id="{42B7CBA4-B6F8-42AF-9F87-A3019C537482}" type="slidenum">
              <a:rPr lang="en-US" smtClean="0"/>
              <a:pPr/>
              <a:t>28</a:t>
            </a:fld>
            <a:endParaRPr lang="en-US" dirty="0"/>
          </a:p>
        </p:txBody>
      </p:sp>
      <p:pic>
        <p:nvPicPr>
          <p:cNvPr id="21" name="Picture 20">
            <a:extLst>
              <a:ext uri="{FF2B5EF4-FFF2-40B4-BE49-F238E27FC236}">
                <a16:creationId xmlns:a16="http://schemas.microsoft.com/office/drawing/2014/main" id="{5FDFCBFA-6043-A895-6A93-3777ACBBCB01}"/>
              </a:ext>
            </a:extLst>
          </p:cNvPr>
          <p:cNvPicPr>
            <a:picLocks noChangeAspect="1"/>
          </p:cNvPicPr>
          <p:nvPr/>
        </p:nvPicPr>
        <p:blipFill>
          <a:blip r:embed="rId2"/>
          <a:stretch>
            <a:fillRect/>
          </a:stretch>
        </p:blipFill>
        <p:spPr>
          <a:xfrm>
            <a:off x="7340139" y="2295226"/>
            <a:ext cx="3427186" cy="1486029"/>
          </a:xfrm>
          <a:prstGeom prst="rect">
            <a:avLst/>
          </a:prstGeom>
        </p:spPr>
      </p:pic>
      <p:cxnSp>
        <p:nvCxnSpPr>
          <p:cNvPr id="23" name="Straight Arrow Connector 22">
            <a:extLst>
              <a:ext uri="{FF2B5EF4-FFF2-40B4-BE49-F238E27FC236}">
                <a16:creationId xmlns:a16="http://schemas.microsoft.com/office/drawing/2014/main" id="{4AFC37B6-55AF-996C-3F9D-CE5BD6C16453}"/>
              </a:ext>
            </a:extLst>
          </p:cNvPr>
          <p:cNvCxnSpPr>
            <a:cxnSpLocks/>
          </p:cNvCxnSpPr>
          <p:nvPr/>
        </p:nvCxnSpPr>
        <p:spPr>
          <a:xfrm flipV="1">
            <a:off x="4321834" y="3429000"/>
            <a:ext cx="4166558" cy="35225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6140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AF58EAF-71B0-0D16-BA40-02F63A5FB90E}"/>
              </a:ext>
            </a:extLst>
          </p:cNvPr>
          <p:cNvSpPr>
            <a:spLocks noGrp="1"/>
          </p:cNvSpPr>
          <p:nvPr>
            <p:ph type="title"/>
          </p:nvPr>
        </p:nvSpPr>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New Student Action EXPORT</a:t>
            </a: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latin typeface="Open Sans" panose="020B0606030504020204" pitchFamily="34" charset="0"/>
                <a:ea typeface="Open Sans" panose="020B0606030504020204" pitchFamily="34" charset="0"/>
                <a:cs typeface="Open Sans" panose="020B0606030504020204" pitchFamily="34" charset="0"/>
              </a:rPr>
              <a:t>After Fall Enrollment</a:t>
            </a:r>
          </a:p>
        </p:txBody>
      </p:sp>
      <p:sp>
        <p:nvSpPr>
          <p:cNvPr id="13" name="Content Placeholder 12">
            <a:extLst>
              <a:ext uri="{FF2B5EF4-FFF2-40B4-BE49-F238E27FC236}">
                <a16:creationId xmlns:a16="http://schemas.microsoft.com/office/drawing/2014/main" id="{74246ABB-C845-E426-B623-3BB13F571D21}"/>
              </a:ext>
            </a:extLst>
          </p:cNvPr>
          <p:cNvSpPr>
            <a:spLocks noGrp="1"/>
          </p:cNvSpPr>
          <p:nvPr>
            <p:ph idx="1"/>
          </p:nvPr>
        </p:nvSpPr>
        <p:spPr>
          <a:xfrm>
            <a:off x="1502651" y="2295226"/>
            <a:ext cx="5172539" cy="3508094"/>
          </a:xfrm>
        </p:spPr>
        <p:txBody>
          <a:bodyPr>
            <a:normAutofit fontScale="85000" lnSpcReduction="20000"/>
          </a:body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Understand FERPA rules – not sure, check with your Registrar.</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Export schools monitor the TO BE Enrolled 2023-24 category and act by adding the enrolled student.</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Review the Enrollment Report confirming the student added.</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Be sure to print and save every copy of your Enrollment Report.</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Submit the Enrollment Report to engage the Participation Fee (p-fee) invoice.</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p-fee invoice is always due upon receipt.</a:t>
            </a:r>
          </a:p>
          <a:p>
            <a:endParaRPr lang="en-US" dirty="0"/>
          </a:p>
        </p:txBody>
      </p:sp>
      <p:sp>
        <p:nvSpPr>
          <p:cNvPr id="9" name="Date Placeholder 8">
            <a:extLst>
              <a:ext uri="{FF2B5EF4-FFF2-40B4-BE49-F238E27FC236}">
                <a16:creationId xmlns:a16="http://schemas.microsoft.com/office/drawing/2014/main" id="{46D1708D-A4A6-B026-E7A6-C896CF24E1CF}"/>
              </a:ext>
            </a:extLst>
          </p:cNvPr>
          <p:cNvSpPr>
            <a:spLocks noGrp="1"/>
          </p:cNvSpPr>
          <p:nvPr>
            <p:ph type="dt" sz="half" idx="10"/>
          </p:nvPr>
        </p:nvSpPr>
        <p:spPr/>
        <p:txBody>
          <a:bodyPr/>
          <a:lstStyle/>
          <a:p>
            <a:fld id="{B315D5F5-4CEE-4800-AABE-E9C51684DBF7}" type="datetime1">
              <a:rPr lang="en-US" smtClean="0"/>
              <a:t>7/10/2023</a:t>
            </a:fld>
            <a:endParaRPr lang="en-US" dirty="0"/>
          </a:p>
        </p:txBody>
      </p:sp>
      <p:sp>
        <p:nvSpPr>
          <p:cNvPr id="10" name="Footer Placeholder 9">
            <a:extLst>
              <a:ext uri="{FF2B5EF4-FFF2-40B4-BE49-F238E27FC236}">
                <a16:creationId xmlns:a16="http://schemas.microsoft.com/office/drawing/2014/main" id="{A6568FDF-A425-38CC-2C63-DDF872FE1B93}"/>
              </a:ext>
            </a:extLst>
          </p:cNvPr>
          <p:cNvSpPr>
            <a:spLocks noGrp="1"/>
          </p:cNvSpPr>
          <p:nvPr>
            <p:ph type="ftr" sz="quarter" idx="11"/>
          </p:nvPr>
        </p:nvSpPr>
        <p:spPr/>
        <p:txBody>
          <a:bodyPr/>
          <a:lstStyle/>
          <a:p>
            <a:r>
              <a:rPr lang="en-US"/>
              <a:t>TE Central Mandatory Training 23-24</a:t>
            </a:r>
            <a:endParaRPr lang="en-US" dirty="0"/>
          </a:p>
        </p:txBody>
      </p:sp>
      <p:sp>
        <p:nvSpPr>
          <p:cNvPr id="11" name="Slide Number Placeholder 10">
            <a:extLst>
              <a:ext uri="{FF2B5EF4-FFF2-40B4-BE49-F238E27FC236}">
                <a16:creationId xmlns:a16="http://schemas.microsoft.com/office/drawing/2014/main" id="{59A10872-BCE9-39C9-9E76-B9CA8F54CBE5}"/>
              </a:ext>
            </a:extLst>
          </p:cNvPr>
          <p:cNvSpPr>
            <a:spLocks noGrp="1"/>
          </p:cNvSpPr>
          <p:nvPr>
            <p:ph type="sldNum" sz="quarter" idx="12"/>
          </p:nvPr>
        </p:nvSpPr>
        <p:spPr/>
        <p:txBody>
          <a:bodyPr/>
          <a:lstStyle/>
          <a:p>
            <a:fld id="{42B7CBA4-B6F8-42AF-9F87-A3019C537482}" type="slidenum">
              <a:rPr lang="en-US" smtClean="0"/>
              <a:pPr/>
              <a:t>29</a:t>
            </a:fld>
            <a:endParaRPr lang="en-US" dirty="0"/>
          </a:p>
        </p:txBody>
      </p:sp>
      <p:pic>
        <p:nvPicPr>
          <p:cNvPr id="3" name="Picture 2">
            <a:extLst>
              <a:ext uri="{FF2B5EF4-FFF2-40B4-BE49-F238E27FC236}">
                <a16:creationId xmlns:a16="http://schemas.microsoft.com/office/drawing/2014/main" id="{C73B39A4-7BF4-6FC8-A25A-509F8FE60734}"/>
              </a:ext>
            </a:extLst>
          </p:cNvPr>
          <p:cNvPicPr>
            <a:picLocks noChangeAspect="1"/>
          </p:cNvPicPr>
          <p:nvPr/>
        </p:nvPicPr>
        <p:blipFill>
          <a:blip r:embed="rId2"/>
          <a:stretch>
            <a:fillRect/>
          </a:stretch>
        </p:blipFill>
        <p:spPr>
          <a:xfrm>
            <a:off x="7306574" y="1943380"/>
            <a:ext cx="3382775" cy="4034725"/>
          </a:xfrm>
          <a:prstGeom prst="rect">
            <a:avLst/>
          </a:prstGeom>
        </p:spPr>
      </p:pic>
      <p:cxnSp>
        <p:nvCxnSpPr>
          <p:cNvPr id="5" name="Straight Arrow Connector 4">
            <a:extLst>
              <a:ext uri="{FF2B5EF4-FFF2-40B4-BE49-F238E27FC236}">
                <a16:creationId xmlns:a16="http://schemas.microsoft.com/office/drawing/2014/main" id="{6423F939-4D67-450D-7730-A4FA88658762}"/>
              </a:ext>
            </a:extLst>
          </p:cNvPr>
          <p:cNvCxnSpPr>
            <a:cxnSpLocks/>
          </p:cNvCxnSpPr>
          <p:nvPr/>
        </p:nvCxnSpPr>
        <p:spPr>
          <a:xfrm>
            <a:off x="4459857" y="3217653"/>
            <a:ext cx="2846717" cy="245505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30754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029A8827-3374-4A11-8C85-AA2D78E9D5F2}"/>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Why Mandatory Training?</a:t>
            </a:r>
          </a:p>
        </p:txBody>
      </p:sp>
      <p:pic>
        <p:nvPicPr>
          <p:cNvPr id="24" name="Picture Placeholder 23" descr="Person writing on glass">
            <a:extLst>
              <a:ext uri="{FF2B5EF4-FFF2-40B4-BE49-F238E27FC236}">
                <a16:creationId xmlns:a16="http://schemas.microsoft.com/office/drawing/2014/main" id="{E8D6D228-D684-4F0F-9A5A-880FC7432E4D}"/>
              </a:ext>
            </a:extLst>
          </p:cNvPr>
          <p:cNvPicPr>
            <a:picLocks noGrp="1" noChangeAspect="1"/>
          </p:cNvPicPr>
          <p:nvPr>
            <p:ph type="pic" sz="quarter" idx="13"/>
          </p:nvPr>
        </p:nvPicPr>
        <p:blipFill rotWithShape="1">
          <a:blip r:embed="rId3"/>
          <a:srcRect l="7973" r="7973"/>
          <a:stretch/>
        </p:blipFill>
        <p:spPr/>
      </p:pic>
      <p:pic>
        <p:nvPicPr>
          <p:cNvPr id="12" name="Picture Placeholder 11" descr="Person typing on a laptop">
            <a:extLst>
              <a:ext uri="{FF2B5EF4-FFF2-40B4-BE49-F238E27FC236}">
                <a16:creationId xmlns:a16="http://schemas.microsoft.com/office/drawing/2014/main" id="{5C6EB4F4-2E2A-4AA4-BE26-B5AA4D3BDF00}"/>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l="134" r="134"/>
          <a:stretch/>
        </p:blipFill>
        <p:spPr/>
      </p:pic>
      <p:sp>
        <p:nvSpPr>
          <p:cNvPr id="17" name="Content Placeholder 16">
            <a:extLst>
              <a:ext uri="{FF2B5EF4-FFF2-40B4-BE49-F238E27FC236}">
                <a16:creationId xmlns:a16="http://schemas.microsoft.com/office/drawing/2014/main" id="{017C5392-1C76-48FA-8940-76AD15BCEF55}"/>
              </a:ext>
            </a:extLst>
          </p:cNvPr>
          <p:cNvSpPr>
            <a:spLocks noGrp="1"/>
          </p:cNvSpPr>
          <p:nvPr>
            <p:ph idx="1"/>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Timely processing reminders</a:t>
            </a:r>
          </a:p>
          <a:p>
            <a:r>
              <a:rPr lang="en-US" dirty="0">
                <a:latin typeface="Open Sans" panose="020B0606030504020204" pitchFamily="34" charset="0"/>
                <a:ea typeface="Open Sans" panose="020B0606030504020204" pitchFamily="34" charset="0"/>
                <a:cs typeface="Open Sans" panose="020B0606030504020204" pitchFamily="34" charset="0"/>
              </a:rPr>
              <a:t>The constant change in TELOs </a:t>
            </a:r>
          </a:p>
          <a:p>
            <a:r>
              <a:rPr lang="en-US" dirty="0">
                <a:latin typeface="Open Sans" panose="020B0606030504020204" pitchFamily="34" charset="0"/>
                <a:ea typeface="Open Sans" panose="020B0606030504020204" pitchFamily="34" charset="0"/>
                <a:cs typeface="Open Sans" panose="020B0606030504020204" pitchFamily="34" charset="0"/>
              </a:rPr>
              <a:t>New Academic Year Checklist review</a:t>
            </a:r>
          </a:p>
          <a:p>
            <a:r>
              <a:rPr lang="en-US" dirty="0">
                <a:latin typeface="Open Sans" panose="020B0606030504020204" pitchFamily="34" charset="0"/>
                <a:ea typeface="Open Sans" panose="020B0606030504020204" pitchFamily="34" charset="0"/>
                <a:cs typeface="Open Sans" panose="020B0606030504020204" pitchFamily="34" charset="0"/>
              </a:rPr>
              <a:t>A break from your normal routine – with a national weather report </a:t>
            </a:r>
            <a:r>
              <a:rPr lang="en-US"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Exciting News</a:t>
            </a:r>
          </a:p>
          <a:p>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oter Placeholder 21">
            <a:extLst>
              <a:ext uri="{FF2B5EF4-FFF2-40B4-BE49-F238E27FC236}">
                <a16:creationId xmlns:a16="http://schemas.microsoft.com/office/drawing/2014/main" id="{74D078E0-1675-4479-A2AB-9DD2016B8737}"/>
              </a:ext>
            </a:extLst>
          </p:cNvPr>
          <p:cNvSpPr>
            <a:spLocks noGrp="1"/>
          </p:cNvSpPr>
          <p:nvPr>
            <p:ph type="ftr" sz="quarter" idx="11"/>
          </p:nvPr>
        </p:nvSpPr>
        <p:spPr/>
        <p:txBody>
          <a:bodyPr/>
          <a:lstStyle/>
          <a:p>
            <a:r>
              <a:rPr lang="en-US"/>
              <a:t>TE Central Mandatory Training 23-24</a:t>
            </a:r>
            <a:endParaRPr lang="en-US" dirty="0"/>
          </a:p>
        </p:txBody>
      </p:sp>
      <p:sp>
        <p:nvSpPr>
          <p:cNvPr id="21" name="Date Placeholder 20">
            <a:extLst>
              <a:ext uri="{FF2B5EF4-FFF2-40B4-BE49-F238E27FC236}">
                <a16:creationId xmlns:a16="http://schemas.microsoft.com/office/drawing/2014/main" id="{551729ED-2101-46C4-9017-38DC9EAB95D3}"/>
              </a:ext>
            </a:extLst>
          </p:cNvPr>
          <p:cNvSpPr>
            <a:spLocks noGrp="1"/>
          </p:cNvSpPr>
          <p:nvPr>
            <p:ph type="dt" sz="half" idx="10"/>
          </p:nvPr>
        </p:nvSpPr>
        <p:spPr/>
        <p:txBody>
          <a:bodyPr/>
          <a:lstStyle/>
          <a:p>
            <a:fld id="{A3FAC066-7FD0-49FB-A726-72BBC9E66BDE}" type="datetime1">
              <a:rPr lang="en-US" smtClean="0"/>
              <a:t>7/10/2023</a:t>
            </a:fld>
            <a:endParaRPr lang="en-US" dirty="0"/>
          </a:p>
        </p:txBody>
      </p:sp>
      <p:sp>
        <p:nvSpPr>
          <p:cNvPr id="23" name="Slide Number Placeholder 22">
            <a:extLst>
              <a:ext uri="{FF2B5EF4-FFF2-40B4-BE49-F238E27FC236}">
                <a16:creationId xmlns:a16="http://schemas.microsoft.com/office/drawing/2014/main" id="{02E0DE71-4D88-4BC4-A247-4E1F6302359A}"/>
              </a:ext>
            </a:extLst>
          </p:cNvPr>
          <p:cNvSpPr>
            <a:spLocks noGrp="1"/>
          </p:cNvSpPr>
          <p:nvPr>
            <p:ph type="sldNum" sz="quarter" idx="12"/>
          </p:nvPr>
        </p:nvSpPr>
        <p:spPr/>
        <p:txBody>
          <a:bodyPr/>
          <a:lstStyle/>
          <a:p>
            <a:fld id="{FB5BC9EA-4FEE-444B-92CE-4488B20DCBA7}" type="slidenum">
              <a:rPr lang="en-US" smtClean="0"/>
              <a:pPr/>
              <a:t>3</a:t>
            </a:fld>
            <a:endParaRPr lang="en-US" dirty="0"/>
          </a:p>
        </p:txBody>
      </p:sp>
    </p:spTree>
    <p:extLst>
      <p:ext uri="{BB962C8B-B14F-4D97-AF65-F5344CB8AC3E}">
        <p14:creationId xmlns:p14="http://schemas.microsoft.com/office/powerpoint/2010/main" val="913396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50E3A27-246E-451F-8FA8-E6FD6935D787}"/>
              </a:ext>
            </a:extLst>
          </p:cNvPr>
          <p:cNvSpPr>
            <a:spLocks noGrp="1"/>
          </p:cNvSpPr>
          <p:nvPr>
            <p:ph type="subTitle" idx="1"/>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Be aware of student &amp; family changes</a:t>
            </a:r>
          </a:p>
        </p:txBody>
      </p:sp>
      <p:sp>
        <p:nvSpPr>
          <p:cNvPr id="4" name="Date Placeholder 3">
            <a:extLst>
              <a:ext uri="{FF2B5EF4-FFF2-40B4-BE49-F238E27FC236}">
                <a16:creationId xmlns:a16="http://schemas.microsoft.com/office/drawing/2014/main" id="{2BCFBC6C-2AFD-4CB4-9C82-C7F33C7CD17D}"/>
              </a:ext>
            </a:extLst>
          </p:cNvPr>
          <p:cNvSpPr>
            <a:spLocks noGrp="1"/>
          </p:cNvSpPr>
          <p:nvPr>
            <p:ph type="dt" sz="half" idx="4294967295"/>
          </p:nvPr>
        </p:nvSpPr>
        <p:spPr>
          <a:xfrm>
            <a:off x="0" y="6140450"/>
            <a:ext cx="3154363" cy="287338"/>
          </a:xfrm>
        </p:spPr>
        <p:txBody>
          <a:bodyPr/>
          <a:lstStyle/>
          <a:p>
            <a:fld id="{020AB7C0-82F5-4042-BD75-CE52A829F492}" type="datetime1">
              <a:rPr lang="en-US" smtClean="0"/>
              <a:t>7/10/2023</a:t>
            </a:fld>
            <a:endParaRPr lang="en-US" dirty="0"/>
          </a:p>
        </p:txBody>
      </p:sp>
      <p:sp>
        <p:nvSpPr>
          <p:cNvPr id="3" name="Footer Placeholder 2">
            <a:extLst>
              <a:ext uri="{FF2B5EF4-FFF2-40B4-BE49-F238E27FC236}">
                <a16:creationId xmlns:a16="http://schemas.microsoft.com/office/drawing/2014/main" id="{4BE5F9A3-EC1A-4AB8-9A51-93EBC2DBC869}"/>
              </a:ext>
            </a:extLst>
          </p:cNvPr>
          <p:cNvSpPr>
            <a:spLocks noGrp="1"/>
          </p:cNvSpPr>
          <p:nvPr>
            <p:ph type="ftr" sz="quarter" idx="4294967295"/>
          </p:nvPr>
        </p:nvSpPr>
        <p:spPr>
          <a:xfrm rot="5400000">
            <a:off x="9366250" y="2517715"/>
            <a:ext cx="4114800" cy="365125"/>
          </a:xfrm>
        </p:spPr>
        <p:txBody>
          <a:bodyPr/>
          <a:lstStyle/>
          <a:p>
            <a:r>
              <a:rPr lang="en-US" dirty="0"/>
              <a:t>TE Central Mandatory Training 23-24</a:t>
            </a:r>
          </a:p>
        </p:txBody>
      </p:sp>
      <p:sp>
        <p:nvSpPr>
          <p:cNvPr id="5" name="Slide Number Placeholder 4">
            <a:extLst>
              <a:ext uri="{FF2B5EF4-FFF2-40B4-BE49-F238E27FC236}">
                <a16:creationId xmlns:a16="http://schemas.microsoft.com/office/drawing/2014/main" id="{30349A24-7B64-4D34-8057-986A397B88C1}"/>
              </a:ext>
            </a:extLst>
          </p:cNvPr>
          <p:cNvSpPr>
            <a:spLocks noGrp="1"/>
          </p:cNvSpPr>
          <p:nvPr>
            <p:ph type="sldNum" sz="quarter" idx="4294967295"/>
          </p:nvPr>
        </p:nvSpPr>
        <p:spPr>
          <a:xfrm>
            <a:off x="10765631" y="5607385"/>
            <a:ext cx="950912" cy="755650"/>
          </a:xfrm>
        </p:spPr>
        <p:txBody>
          <a:bodyPr/>
          <a:lstStyle/>
          <a:p>
            <a:fld id="{5709AFD8-D051-4223-B8CF-1EC150CE8836}" type="slidenum">
              <a:rPr lang="en-US" smtClean="0"/>
              <a:pPr/>
              <a:t>30</a:t>
            </a:fld>
            <a:endParaRPr lang="en-US" dirty="0"/>
          </a:p>
        </p:txBody>
      </p:sp>
      <p:sp>
        <p:nvSpPr>
          <p:cNvPr id="9" name="TextBox 8">
            <a:extLst>
              <a:ext uri="{FF2B5EF4-FFF2-40B4-BE49-F238E27FC236}">
                <a16:creationId xmlns:a16="http://schemas.microsoft.com/office/drawing/2014/main" id="{239CD2A8-257C-6D3A-5101-C09FA4548F77}"/>
              </a:ext>
            </a:extLst>
          </p:cNvPr>
          <p:cNvSpPr txBox="1"/>
          <p:nvPr/>
        </p:nvSpPr>
        <p:spPr>
          <a:xfrm>
            <a:off x="1627345" y="330614"/>
            <a:ext cx="4762956" cy="6032421"/>
          </a:xfrm>
          <a:prstGeom prst="rect">
            <a:avLst/>
          </a:prstGeom>
          <a:noFill/>
        </p:spPr>
        <p:txBody>
          <a:bodyPr wrap="square">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No renewal application is required if the student and parent stay with the same employer and IMPORT school.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en-US" sz="1600" dirty="0">
                <a:latin typeface="Open Sans" panose="020B0606030504020204" pitchFamily="34" charset="0"/>
                <a:ea typeface="Open Sans" panose="020B0606030504020204" pitchFamily="34" charset="0"/>
                <a:cs typeface="Open Sans" panose="020B0606030504020204" pitchFamily="34" charset="0"/>
              </a:rPr>
              <a:t>BUT… remember, there are no guarantees </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If the parent changes jobs, the current EXPORT school expires the student’s eligibility.</a:t>
            </a:r>
          </a:p>
          <a:p>
            <a:pPr marL="285750" indent="-285750">
              <a:buFont typeface="Wingdings" panose="05000000000000000000" pitchFamily="2"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new EXPORT employer confirms or denies eligibility. If eligible, a new TE-EZ online app is required. </a:t>
            </a:r>
          </a:p>
          <a:p>
            <a:pPr marL="285750" indent="-285750">
              <a:buFont typeface="Wingdings" panose="05000000000000000000" pitchFamily="2" charset="2"/>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Wingdings" panose="05000000000000000000" pitchFamily="2"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If the student transfers to another TE member school, the former IMPORT school expires the student’s eligibility and updates the EXPORT school of the change.</a:t>
            </a:r>
          </a:p>
          <a:p>
            <a:pPr marL="285750" indent="-285750">
              <a:buFont typeface="Wingdings" panose="05000000000000000000" pitchFamily="2" charset="2"/>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new IMPORT transfer school determines the student’s eligibility. If eligible, a new TE-EZ online app is required, returning to the EXPORT school for employee eligibility determination.</a:t>
            </a: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p>
        </p:txBody>
      </p:sp>
      <p:pic>
        <p:nvPicPr>
          <p:cNvPr id="23" name="Picture 22" descr="A group of people walking on grass">
            <a:extLst>
              <a:ext uri="{FF2B5EF4-FFF2-40B4-BE49-F238E27FC236}">
                <a16:creationId xmlns:a16="http://schemas.microsoft.com/office/drawing/2014/main" id="{F9B4DE06-7C47-5A46-60C8-2111130D50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60333" y="2232745"/>
            <a:ext cx="3570404" cy="2524933"/>
          </a:xfrm>
          <a:prstGeom prst="rect">
            <a:avLst/>
          </a:prstGeom>
        </p:spPr>
      </p:pic>
    </p:spTree>
    <p:extLst>
      <p:ext uri="{BB962C8B-B14F-4D97-AF65-F5344CB8AC3E}">
        <p14:creationId xmlns:p14="http://schemas.microsoft.com/office/powerpoint/2010/main" val="2362275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250E3A27-246E-451F-8FA8-E6FD6935D787}"/>
              </a:ext>
            </a:extLst>
          </p:cNvPr>
          <p:cNvSpPr>
            <a:spLocks noGrp="1"/>
          </p:cNvSpPr>
          <p:nvPr>
            <p:ph type="subTitle" idx="1"/>
          </p:nvPr>
        </p:nvSpPr>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TE Family Challenges</a:t>
            </a:r>
          </a:p>
        </p:txBody>
      </p:sp>
      <p:sp>
        <p:nvSpPr>
          <p:cNvPr id="4" name="Date Placeholder 3">
            <a:extLst>
              <a:ext uri="{FF2B5EF4-FFF2-40B4-BE49-F238E27FC236}">
                <a16:creationId xmlns:a16="http://schemas.microsoft.com/office/drawing/2014/main" id="{2BCFBC6C-2AFD-4CB4-9C82-C7F33C7CD17D}"/>
              </a:ext>
            </a:extLst>
          </p:cNvPr>
          <p:cNvSpPr>
            <a:spLocks noGrp="1"/>
          </p:cNvSpPr>
          <p:nvPr>
            <p:ph type="dt" sz="half" idx="4294967295"/>
          </p:nvPr>
        </p:nvSpPr>
        <p:spPr>
          <a:xfrm>
            <a:off x="0" y="6140450"/>
            <a:ext cx="3154363" cy="287338"/>
          </a:xfrm>
        </p:spPr>
        <p:txBody>
          <a:bodyPr/>
          <a:lstStyle/>
          <a:p>
            <a:fld id="{020AB7C0-82F5-4042-BD75-CE52A829F492}" type="datetime1">
              <a:rPr lang="en-US" smtClean="0"/>
              <a:t>7/10/2023</a:t>
            </a:fld>
            <a:endParaRPr lang="en-US" dirty="0"/>
          </a:p>
        </p:txBody>
      </p:sp>
      <p:sp>
        <p:nvSpPr>
          <p:cNvPr id="3" name="Footer Placeholder 2">
            <a:extLst>
              <a:ext uri="{FF2B5EF4-FFF2-40B4-BE49-F238E27FC236}">
                <a16:creationId xmlns:a16="http://schemas.microsoft.com/office/drawing/2014/main" id="{4BE5F9A3-EC1A-4AB8-9A51-93EBC2DBC869}"/>
              </a:ext>
            </a:extLst>
          </p:cNvPr>
          <p:cNvSpPr>
            <a:spLocks noGrp="1"/>
          </p:cNvSpPr>
          <p:nvPr>
            <p:ph type="ftr" sz="quarter" idx="4294967295"/>
          </p:nvPr>
        </p:nvSpPr>
        <p:spPr>
          <a:xfrm rot="5400000">
            <a:off x="9366250" y="2517715"/>
            <a:ext cx="4114800" cy="365125"/>
          </a:xfrm>
        </p:spPr>
        <p:txBody>
          <a:bodyPr/>
          <a:lstStyle/>
          <a:p>
            <a:r>
              <a:rPr lang="en-US" dirty="0"/>
              <a:t>TE Central Mandatory Training 23-24</a:t>
            </a:r>
          </a:p>
        </p:txBody>
      </p:sp>
      <p:sp>
        <p:nvSpPr>
          <p:cNvPr id="5" name="Slide Number Placeholder 4">
            <a:extLst>
              <a:ext uri="{FF2B5EF4-FFF2-40B4-BE49-F238E27FC236}">
                <a16:creationId xmlns:a16="http://schemas.microsoft.com/office/drawing/2014/main" id="{30349A24-7B64-4D34-8057-986A397B88C1}"/>
              </a:ext>
            </a:extLst>
          </p:cNvPr>
          <p:cNvSpPr>
            <a:spLocks noGrp="1"/>
          </p:cNvSpPr>
          <p:nvPr>
            <p:ph type="sldNum" sz="quarter" idx="4294967295"/>
          </p:nvPr>
        </p:nvSpPr>
        <p:spPr>
          <a:xfrm>
            <a:off x="10765631" y="5607385"/>
            <a:ext cx="950912" cy="755650"/>
          </a:xfrm>
        </p:spPr>
        <p:txBody>
          <a:bodyPr/>
          <a:lstStyle/>
          <a:p>
            <a:fld id="{5709AFD8-D051-4223-B8CF-1EC150CE8836}" type="slidenum">
              <a:rPr lang="en-US" smtClean="0"/>
              <a:pPr/>
              <a:t>31</a:t>
            </a:fld>
            <a:endParaRPr lang="en-US" dirty="0"/>
          </a:p>
        </p:txBody>
      </p:sp>
      <p:sp>
        <p:nvSpPr>
          <p:cNvPr id="9" name="TextBox 8">
            <a:extLst>
              <a:ext uri="{FF2B5EF4-FFF2-40B4-BE49-F238E27FC236}">
                <a16:creationId xmlns:a16="http://schemas.microsoft.com/office/drawing/2014/main" id="{239CD2A8-257C-6D3A-5101-C09FA4548F77}"/>
              </a:ext>
            </a:extLst>
          </p:cNvPr>
          <p:cNvSpPr txBox="1"/>
          <p:nvPr/>
        </p:nvSpPr>
        <p:spPr>
          <a:xfrm>
            <a:off x="1644598" y="549014"/>
            <a:ext cx="4762956" cy="6217087"/>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Be aware of student &amp; family changes</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Ultimately, the student is responsible for ensuring the TE scholarship is credited to the student’s IMPORT account.</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If not credited, the student must contact the Financial Aid Office at the IMPORT school.</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Export schools should direct the student to contact the Import school’s Financial Aid Office.</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b="1" dirty="0">
                <a:latin typeface="Open Sans" panose="020B0606030504020204" pitchFamily="34" charset="0"/>
                <a:ea typeface="Open Sans" panose="020B0606030504020204" pitchFamily="34" charset="0"/>
                <a:cs typeface="Open Sans" panose="020B0606030504020204" pitchFamily="34" charset="0"/>
              </a:rPr>
              <a:t>And finally </a:t>
            </a:r>
          </a:p>
          <a:p>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Several TE schools require their employee to complete an internal renewal application – please review the policy asking yourself why and for what purpose.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descr="A group of kids holding hands">
            <a:extLst>
              <a:ext uri="{FF2B5EF4-FFF2-40B4-BE49-F238E27FC236}">
                <a16:creationId xmlns:a16="http://schemas.microsoft.com/office/drawing/2014/main" id="{92C95D10-115A-A573-4DEC-D65C3E2C0E7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43761" y="2075758"/>
            <a:ext cx="3761118" cy="3626518"/>
          </a:xfrm>
          <a:prstGeom prst="rect">
            <a:avLst/>
          </a:prstGeom>
        </p:spPr>
      </p:pic>
    </p:spTree>
    <p:extLst>
      <p:ext uri="{BB962C8B-B14F-4D97-AF65-F5344CB8AC3E}">
        <p14:creationId xmlns:p14="http://schemas.microsoft.com/office/powerpoint/2010/main" val="2152003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2CA1E89-F74D-4164-B92E-2F5324CCDDE7}"/>
              </a:ext>
            </a:extLst>
          </p:cNvPr>
          <p:cNvSpPr>
            <a:spLocks noGrp="1"/>
          </p:cNvSpPr>
          <p:nvPr>
            <p:ph type="ctrTitle"/>
          </p:nvPr>
        </p:nvSpPr>
        <p:spPr>
          <a:xfrm>
            <a:off x="1778461" y="2481129"/>
            <a:ext cx="8145533" cy="1020797"/>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Reminders</a:t>
            </a:r>
          </a:p>
        </p:txBody>
      </p:sp>
      <p:sp>
        <p:nvSpPr>
          <p:cNvPr id="15" name="Subtitle 14">
            <a:extLst>
              <a:ext uri="{FF2B5EF4-FFF2-40B4-BE49-F238E27FC236}">
                <a16:creationId xmlns:a16="http://schemas.microsoft.com/office/drawing/2014/main" id="{1F3F803E-A30E-4AFB-87E9-DCDDA41E15D5}"/>
              </a:ext>
            </a:extLst>
          </p:cNvPr>
          <p:cNvSpPr>
            <a:spLocks noGrp="1"/>
          </p:cNvSpPr>
          <p:nvPr>
            <p:ph type="subTitle" idx="1"/>
          </p:nvPr>
        </p:nvSpPr>
        <p:spPr>
          <a:xfrm>
            <a:off x="1457865" y="4098710"/>
            <a:ext cx="8909641" cy="1853515"/>
          </a:xfrm>
        </p:spPr>
        <p:txBody>
          <a:bodyPr>
            <a:normAutofit fontScale="92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​Updating your attendance is a manual process. Everyone completing Mandatory Training will have access to the 2023-2024 Enrollment Report on or after August 14th. You will be notified when your access is granted.</a:t>
            </a:r>
          </a:p>
          <a:p>
            <a:r>
              <a:rPr lang="en-US" dirty="0">
                <a:latin typeface="Open Sans" panose="020B0606030504020204" pitchFamily="34" charset="0"/>
                <a:ea typeface="Open Sans" panose="020B0606030504020204" pitchFamily="34" charset="0"/>
                <a:cs typeface="Open Sans" panose="020B0606030504020204" pitchFamily="34" charset="0"/>
              </a:rPr>
              <a:t>You can still do so if you forgot to print and save a copy of your 2022-2023 Enrollment Report. </a:t>
            </a:r>
          </a:p>
        </p:txBody>
      </p:sp>
      <p:pic>
        <p:nvPicPr>
          <p:cNvPr id="56" name="Picture Placeholder 55" descr="Office Desk with magazines and laptop">
            <a:extLst>
              <a:ext uri="{FF2B5EF4-FFF2-40B4-BE49-F238E27FC236}">
                <a16:creationId xmlns:a16="http://schemas.microsoft.com/office/drawing/2014/main" id="{851ACFD4-7AE2-413A-BD85-827474424325}"/>
              </a:ext>
            </a:extLst>
          </p:cNvPr>
          <p:cNvPicPr>
            <a:picLocks noGrp="1" noChangeAspect="1"/>
          </p:cNvPicPr>
          <p:nvPr>
            <p:ph type="pic" sz="quarter" idx="13"/>
          </p:nvPr>
        </p:nvPicPr>
        <p:blipFill rotWithShape="1">
          <a:blip r:embed="rId3"/>
          <a:srcRect t="5667" b="5667"/>
          <a:stretch/>
        </p:blipFill>
        <p:spPr>
          <a:xfrm>
            <a:off x="1578633" y="365108"/>
            <a:ext cx="1682151" cy="1519237"/>
          </a:xfrm>
        </p:spPr>
      </p:pic>
      <p:pic>
        <p:nvPicPr>
          <p:cNvPr id="16" name="Picture Placeholder 15" descr="Peopple smiling looking at their phones">
            <a:extLst>
              <a:ext uri="{FF2B5EF4-FFF2-40B4-BE49-F238E27FC236}">
                <a16:creationId xmlns:a16="http://schemas.microsoft.com/office/drawing/2014/main" id="{951C9EE5-67DC-4D11-A65F-D5593538EB5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95" b="95"/>
          <a:stretch/>
        </p:blipFill>
        <p:spPr>
          <a:xfrm>
            <a:off x="3321169" y="365108"/>
            <a:ext cx="2218559" cy="1519237"/>
          </a:xfrm>
        </p:spPr>
      </p:pic>
      <p:pic>
        <p:nvPicPr>
          <p:cNvPr id="59" name="Picture Placeholder 58" descr="Bearing, size, pencil, drawing">
            <a:extLst>
              <a:ext uri="{FF2B5EF4-FFF2-40B4-BE49-F238E27FC236}">
                <a16:creationId xmlns:a16="http://schemas.microsoft.com/office/drawing/2014/main" id="{D2240412-D79B-4C60-B913-5106FD854FAA}"/>
              </a:ext>
            </a:extLst>
          </p:cNvPr>
          <p:cNvPicPr>
            <a:picLocks noGrp="1" noChangeAspect="1"/>
          </p:cNvPicPr>
          <p:nvPr>
            <p:ph type="pic" sz="quarter" idx="15"/>
          </p:nvPr>
        </p:nvPicPr>
        <p:blipFill rotWithShape="1">
          <a:blip r:embed="rId5"/>
          <a:srcRect t="5966" b="5966"/>
          <a:stretch/>
        </p:blipFill>
        <p:spPr>
          <a:xfrm>
            <a:off x="5539728" y="365108"/>
            <a:ext cx="2588844" cy="1519237"/>
          </a:xfrm>
        </p:spPr>
      </p:pic>
      <p:pic>
        <p:nvPicPr>
          <p:cNvPr id="25" name="Picture Placeholder 24" descr="Office people meeting ">
            <a:extLst>
              <a:ext uri="{FF2B5EF4-FFF2-40B4-BE49-F238E27FC236}">
                <a16:creationId xmlns:a16="http://schemas.microsoft.com/office/drawing/2014/main" id="{9F31BB21-C729-4B21-98D7-F299E1DACE94}"/>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t="95" b="95"/>
          <a:stretch/>
        </p:blipFill>
        <p:spPr/>
      </p:pic>
      <p:sp>
        <p:nvSpPr>
          <p:cNvPr id="41" name="Date Placeholder 40">
            <a:extLst>
              <a:ext uri="{FF2B5EF4-FFF2-40B4-BE49-F238E27FC236}">
                <a16:creationId xmlns:a16="http://schemas.microsoft.com/office/drawing/2014/main" id="{85808145-1D42-47CB-B22D-2381B930B069}"/>
              </a:ext>
            </a:extLst>
          </p:cNvPr>
          <p:cNvSpPr>
            <a:spLocks noGrp="1"/>
          </p:cNvSpPr>
          <p:nvPr>
            <p:ph type="dt" sz="half" idx="10"/>
          </p:nvPr>
        </p:nvSpPr>
        <p:spPr/>
        <p:txBody>
          <a:bodyPr/>
          <a:lstStyle/>
          <a:p>
            <a:fld id="{ACEF6DFB-8245-4BFE-ACF0-19C29924BCD3}" type="datetime1">
              <a:rPr lang="en-US" smtClean="0"/>
              <a:t>7/10/2023</a:t>
            </a:fld>
            <a:endParaRPr lang="en-US" dirty="0"/>
          </a:p>
        </p:txBody>
      </p:sp>
      <p:sp>
        <p:nvSpPr>
          <p:cNvPr id="42" name="Footer Placeholder 41">
            <a:extLst>
              <a:ext uri="{FF2B5EF4-FFF2-40B4-BE49-F238E27FC236}">
                <a16:creationId xmlns:a16="http://schemas.microsoft.com/office/drawing/2014/main" id="{083788C2-6193-4C41-BDFE-949DB17F8725}"/>
              </a:ext>
            </a:extLst>
          </p:cNvPr>
          <p:cNvSpPr>
            <a:spLocks noGrp="1"/>
          </p:cNvSpPr>
          <p:nvPr>
            <p:ph type="ftr" sz="quarter" idx="11"/>
          </p:nvPr>
        </p:nvSpPr>
        <p:spPr/>
        <p:txBody>
          <a:bodyPr/>
          <a:lstStyle/>
          <a:p>
            <a:r>
              <a:rPr lang="en-US"/>
              <a:t>TE Central Mandatory Training 23-24</a:t>
            </a:r>
            <a:endParaRPr lang="en-US" dirty="0"/>
          </a:p>
        </p:txBody>
      </p:sp>
      <p:sp>
        <p:nvSpPr>
          <p:cNvPr id="43" name="Slide Number Placeholder 42">
            <a:extLst>
              <a:ext uri="{FF2B5EF4-FFF2-40B4-BE49-F238E27FC236}">
                <a16:creationId xmlns:a16="http://schemas.microsoft.com/office/drawing/2014/main" id="{6A41C43B-C2F7-4C15-9A68-278D666DA326}"/>
              </a:ext>
            </a:extLst>
          </p:cNvPr>
          <p:cNvSpPr>
            <a:spLocks noGrp="1"/>
          </p:cNvSpPr>
          <p:nvPr>
            <p:ph type="sldNum" sz="quarter" idx="12"/>
          </p:nvPr>
        </p:nvSpPr>
        <p:spPr/>
        <p:txBody>
          <a:bodyPr/>
          <a:lstStyle/>
          <a:p>
            <a:fld id="{CE0B4D92-8F8B-47B9-9884-2F4ECA2EC99E}" type="slidenum">
              <a:rPr lang="en-US" smtClean="0"/>
              <a:pPr/>
              <a:t>32</a:t>
            </a:fld>
            <a:endParaRPr lang="en-US" dirty="0"/>
          </a:p>
        </p:txBody>
      </p:sp>
    </p:spTree>
    <p:extLst>
      <p:ext uri="{BB962C8B-B14F-4D97-AF65-F5344CB8AC3E}">
        <p14:creationId xmlns:p14="http://schemas.microsoft.com/office/powerpoint/2010/main" val="390419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4E646939-55C3-9427-575F-C264E9C599C9}"/>
              </a:ext>
            </a:extLst>
          </p:cNvPr>
          <p:cNvSpPr>
            <a:spLocks noGrp="1"/>
          </p:cNvSpPr>
          <p:nvPr>
            <p:ph type="dt" sz="half" idx="10"/>
          </p:nvPr>
        </p:nvSpPr>
        <p:spPr/>
        <p:txBody>
          <a:bodyPr/>
          <a:lstStyle/>
          <a:p>
            <a:fld id="{20F6B7BC-EAD4-42E2-946B-8C77D66FB543}" type="datetime1">
              <a:rPr lang="en-US" smtClean="0"/>
              <a:t>7/10/2023</a:t>
            </a:fld>
            <a:endParaRPr lang="en-US" dirty="0"/>
          </a:p>
        </p:txBody>
      </p:sp>
      <p:sp>
        <p:nvSpPr>
          <p:cNvPr id="9" name="Footer Placeholder 8">
            <a:extLst>
              <a:ext uri="{FF2B5EF4-FFF2-40B4-BE49-F238E27FC236}">
                <a16:creationId xmlns:a16="http://schemas.microsoft.com/office/drawing/2014/main" id="{5F5CCCF9-99B8-DE01-1C3B-80187B52FB85}"/>
              </a:ext>
            </a:extLst>
          </p:cNvPr>
          <p:cNvSpPr>
            <a:spLocks noGrp="1"/>
          </p:cNvSpPr>
          <p:nvPr>
            <p:ph type="ftr" sz="quarter" idx="11"/>
          </p:nvPr>
        </p:nvSpPr>
        <p:spPr/>
        <p:txBody>
          <a:bodyPr/>
          <a:lstStyle/>
          <a:p>
            <a:r>
              <a:rPr lang="en-US"/>
              <a:t>TE Central Mandatory Training 23-24</a:t>
            </a:r>
            <a:endParaRPr lang="en-US" dirty="0"/>
          </a:p>
        </p:txBody>
      </p:sp>
      <p:sp>
        <p:nvSpPr>
          <p:cNvPr id="10" name="Slide Number Placeholder 9">
            <a:extLst>
              <a:ext uri="{FF2B5EF4-FFF2-40B4-BE49-F238E27FC236}">
                <a16:creationId xmlns:a16="http://schemas.microsoft.com/office/drawing/2014/main" id="{229061D0-C4A2-8572-A9D3-DB22E39866E3}"/>
              </a:ext>
            </a:extLst>
          </p:cNvPr>
          <p:cNvSpPr>
            <a:spLocks noGrp="1"/>
          </p:cNvSpPr>
          <p:nvPr>
            <p:ph type="sldNum" sz="quarter" idx="12"/>
          </p:nvPr>
        </p:nvSpPr>
        <p:spPr/>
        <p:txBody>
          <a:bodyPr/>
          <a:lstStyle/>
          <a:p>
            <a:fld id="{42B7CBA4-B6F8-42AF-9F87-A3019C537482}" type="slidenum">
              <a:rPr lang="en-US" smtClean="0"/>
              <a:pPr/>
              <a:t>33</a:t>
            </a:fld>
            <a:endParaRPr lang="en-US" dirty="0"/>
          </a:p>
        </p:txBody>
      </p:sp>
      <p:pic>
        <p:nvPicPr>
          <p:cNvPr id="16" name="Picture 15" descr="A cartoon of two people holding a yellow sign">
            <a:extLst>
              <a:ext uri="{FF2B5EF4-FFF2-40B4-BE49-F238E27FC236}">
                <a16:creationId xmlns:a16="http://schemas.microsoft.com/office/drawing/2014/main" id="{36F1A4A0-C9AB-3211-68AB-2FC7F3614EB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524000" y="642670"/>
            <a:ext cx="9144000" cy="5486400"/>
          </a:xfrm>
          <a:prstGeom prst="rect">
            <a:avLst/>
          </a:prstGeom>
        </p:spPr>
      </p:pic>
      <p:sp>
        <p:nvSpPr>
          <p:cNvPr id="17" name="TextBox 16">
            <a:extLst>
              <a:ext uri="{FF2B5EF4-FFF2-40B4-BE49-F238E27FC236}">
                <a16:creationId xmlns:a16="http://schemas.microsoft.com/office/drawing/2014/main" id="{B2420C4B-4760-C0DB-9C17-0C5C16E4280F}"/>
              </a:ext>
            </a:extLst>
          </p:cNvPr>
          <p:cNvSpPr txBox="1"/>
          <p:nvPr/>
        </p:nvSpPr>
        <p:spPr>
          <a:xfrm>
            <a:off x="3942272" y="957532"/>
            <a:ext cx="4442603" cy="1938992"/>
          </a:xfrm>
          <a:prstGeom prst="rect">
            <a:avLst/>
          </a:prstGeom>
          <a:noFill/>
        </p:spPr>
        <p:txBody>
          <a:bodyPr wrap="square" rtlCol="0">
            <a:spAutoFit/>
          </a:bodyPr>
          <a:lstStyle/>
          <a:p>
            <a:r>
              <a:rPr lang="en-US" sz="4000" dirty="0">
                <a:latin typeface="Open Sans" panose="020B0606030504020204" pitchFamily="34" charset="0"/>
                <a:ea typeface="Open Sans" panose="020B0606030504020204" pitchFamily="34" charset="0"/>
                <a:cs typeface="Open Sans" panose="020B0606030504020204" pitchFamily="34" charset="0"/>
              </a:rPr>
              <a:t>And now for some exciting news…</a:t>
            </a:r>
          </a:p>
        </p:txBody>
      </p:sp>
    </p:spTree>
    <p:extLst>
      <p:ext uri="{BB962C8B-B14F-4D97-AF65-F5344CB8AC3E}">
        <p14:creationId xmlns:p14="http://schemas.microsoft.com/office/powerpoint/2010/main" val="2441163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04BF9-1369-D11D-28BD-C8C327151B06}"/>
              </a:ext>
            </a:extLst>
          </p:cNvPr>
          <p:cNvSpPr>
            <a:spLocks noGrp="1"/>
          </p:cNvSpPr>
          <p:nvPr>
            <p:ph type="ctrTitle"/>
          </p:nvPr>
        </p:nvSpPr>
        <p:spPr>
          <a:xfrm>
            <a:off x="7095365" y="703687"/>
            <a:ext cx="3726336" cy="4969019"/>
          </a:xfrm>
        </p:spPr>
        <p:txBody>
          <a:bodyPr vert="horz" lIns="91440" tIns="45720" rIns="91440" bIns="45720" rtlCol="0" anchor="b">
            <a:noAutofit/>
          </a:bodyPr>
          <a:lstStyle/>
          <a:p>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Beginning in July 2024, all TE schools must list a primary and secondary TELO.</a:t>
            </a: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The primary TELO will serve as the institution’s gatekeeper, adding and removing individuals as needed. </a:t>
            </a: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Others can be provided access based on their need to know.</a:t>
            </a: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Changes to internal procedures may be required.</a:t>
            </a:r>
            <a:endParaRPr lang="en-US" sz="2000" b="1" dirty="0">
              <a:solidFill>
                <a:schemeClr val="bg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Date Placeholder 4">
            <a:extLst>
              <a:ext uri="{FF2B5EF4-FFF2-40B4-BE49-F238E27FC236}">
                <a16:creationId xmlns:a16="http://schemas.microsoft.com/office/drawing/2014/main" id="{51302E86-C45B-5FBD-E677-AF14FF135E43}"/>
              </a:ext>
            </a:extLst>
          </p:cNvPr>
          <p:cNvSpPr>
            <a:spLocks noGrp="1"/>
          </p:cNvSpPr>
          <p:nvPr>
            <p:ph type="dt" sz="half" idx="12"/>
          </p:nvPr>
        </p:nvSpPr>
        <p:spPr>
          <a:xfrm>
            <a:off x="6964328" y="6140304"/>
            <a:ext cx="3489624" cy="287075"/>
          </a:xfrm>
        </p:spPr>
        <p:txBody>
          <a:bodyPr vert="horz" lIns="91440" tIns="45720" rIns="91440" bIns="45720" rtlCol="0" anchor="ctr">
            <a:normAutofit/>
          </a:bodyPr>
          <a:lstStyle/>
          <a:p>
            <a:pPr>
              <a:spcAft>
                <a:spcPts val="600"/>
              </a:spcAft>
            </a:pPr>
            <a:fld id="{D468186F-4398-4F95-B0D9-2E2AD378A584}" type="datetime1">
              <a:rPr lang="en-US" sz="1000" cap="all" smtClean="0">
                <a:solidFill>
                  <a:schemeClr val="accent1"/>
                </a:solidFill>
              </a:rPr>
              <a:pPr>
                <a:spcAft>
                  <a:spcPts val="600"/>
                </a:spcAft>
              </a:pPr>
              <a:t>7/10/2023</a:t>
            </a:fld>
            <a:endParaRPr lang="en-US" sz="1000" cap="all" dirty="0">
              <a:solidFill>
                <a:schemeClr val="accent1"/>
              </a:solidFill>
            </a:endParaRPr>
          </a:p>
        </p:txBody>
      </p:sp>
      <p:sp>
        <p:nvSpPr>
          <p:cNvPr id="6" name="Footer Placeholder 5">
            <a:extLst>
              <a:ext uri="{FF2B5EF4-FFF2-40B4-BE49-F238E27FC236}">
                <a16:creationId xmlns:a16="http://schemas.microsoft.com/office/drawing/2014/main" id="{528E5511-338B-E0A2-C209-59B219B1F077}"/>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050" b="1" kern="1200" cap="all" spc="300" baseline="0">
                <a:solidFill>
                  <a:schemeClr val="accent1"/>
                </a:solidFill>
                <a:latin typeface="+mn-lt"/>
                <a:ea typeface="+mn-ea"/>
                <a:cs typeface="+mn-cs"/>
              </a:rPr>
              <a:t>TE Central Mandatory Training 23-24</a:t>
            </a:r>
          </a:p>
        </p:txBody>
      </p:sp>
      <p:sp>
        <p:nvSpPr>
          <p:cNvPr id="7" name="Slide Number Placeholder 6">
            <a:extLst>
              <a:ext uri="{FF2B5EF4-FFF2-40B4-BE49-F238E27FC236}">
                <a16:creationId xmlns:a16="http://schemas.microsoft.com/office/drawing/2014/main" id="{32F9023E-F3DD-7FF5-0AFF-BF83E56A8B1B}"/>
              </a:ext>
            </a:extLst>
          </p:cNvPr>
          <p:cNvSpPr>
            <a:spLocks noGrp="1"/>
          </p:cNvSpPr>
          <p:nvPr>
            <p:ph type="sldNum" sz="quarter" idx="13"/>
          </p:nvPr>
        </p:nvSpPr>
        <p:spPr/>
        <p:txBody>
          <a:bodyPr vert="horz" lIns="91440" tIns="45720" rIns="91440" bIns="45720" rtlCol="0" anchor="ctr">
            <a:normAutofit/>
          </a:bodyPr>
          <a:lstStyle/>
          <a:p>
            <a:pPr>
              <a:spcAft>
                <a:spcPts val="600"/>
              </a:spcAft>
            </a:pPr>
            <a:fld id="{42B7CBA4-B6F8-42AF-9F87-A3019C537482}" type="slidenum">
              <a:rPr lang="en-US" smtClean="0">
                <a:solidFill>
                  <a:schemeClr val="accent1"/>
                </a:solidFill>
              </a:rPr>
              <a:pPr>
                <a:spcAft>
                  <a:spcPts val="600"/>
                </a:spcAft>
              </a:pPr>
              <a:t>34</a:t>
            </a:fld>
            <a:endParaRPr lang="en-US">
              <a:solidFill>
                <a:schemeClr val="accent1"/>
              </a:solidFill>
            </a:endParaRPr>
          </a:p>
        </p:txBody>
      </p:sp>
      <p:pic>
        <p:nvPicPr>
          <p:cNvPr id="11" name="Picture 10">
            <a:extLst>
              <a:ext uri="{FF2B5EF4-FFF2-40B4-BE49-F238E27FC236}">
                <a16:creationId xmlns:a16="http://schemas.microsoft.com/office/drawing/2014/main" id="{438005DC-873B-D1D8-4779-3F5A56990600}"/>
              </a:ext>
              <a:ext uri="{C183D7F6-B498-43B3-948B-1728B52AA6E4}">
                <adec:decorative xmlns:adec="http://schemas.microsoft.com/office/drawing/2017/decorative" val="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4563" r="13313" b="-1"/>
          <a:stretch/>
        </p:blipFill>
        <p:spPr>
          <a:xfrm>
            <a:off x="20" y="10"/>
            <a:ext cx="6430829" cy="6857990"/>
          </a:xfrm>
          <a:prstGeom prst="rect">
            <a:avLst/>
          </a:prstGeom>
        </p:spPr>
      </p:pic>
      <p:sp>
        <p:nvSpPr>
          <p:cNvPr id="20" name="TextBox 19">
            <a:extLst>
              <a:ext uri="{FF2B5EF4-FFF2-40B4-BE49-F238E27FC236}">
                <a16:creationId xmlns:a16="http://schemas.microsoft.com/office/drawing/2014/main" id="{99C6CD67-E88A-B340-320A-14AD2EBCBBF9}"/>
              </a:ext>
            </a:extLst>
          </p:cNvPr>
          <p:cNvSpPr txBox="1"/>
          <p:nvPr/>
        </p:nvSpPr>
        <p:spPr>
          <a:xfrm>
            <a:off x="7438332" y="230566"/>
            <a:ext cx="3580760" cy="400110"/>
          </a:xfrm>
          <a:prstGeom prst="rect">
            <a:avLst/>
          </a:prstGeom>
          <a:noFill/>
        </p:spPr>
        <p:txBody>
          <a:bodyPr wrap="square">
            <a:spAutoFit/>
          </a:bodyPr>
          <a:lstStyle/>
          <a:p>
            <a:r>
              <a:rPr lang="en-US" sz="2000" b="1" dirty="0">
                <a:solidFill>
                  <a:schemeClr val="bg2"/>
                </a:solidFill>
                <a:latin typeface="Open Sans" panose="020B0606030504020204"/>
              </a:rPr>
              <a:t>Announcement Number 1</a:t>
            </a:r>
          </a:p>
        </p:txBody>
      </p:sp>
    </p:spTree>
    <p:extLst>
      <p:ext uri="{BB962C8B-B14F-4D97-AF65-F5344CB8AC3E}">
        <p14:creationId xmlns:p14="http://schemas.microsoft.com/office/powerpoint/2010/main" val="4288847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657515-4029-802E-FC57-D3A56B678AE2}"/>
              </a:ext>
              <a:ext uri="{C183D7F6-B498-43B3-948B-1728B52AA6E4}">
                <adec:decorative xmlns:adec="http://schemas.microsoft.com/office/drawing/2017/decorative" val="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8163"/>
          <a:stretch/>
        </p:blipFill>
        <p:spPr>
          <a:xfrm>
            <a:off x="172087" y="1169856"/>
            <a:ext cx="6741503" cy="3792096"/>
          </a:xfrm>
          <a:prstGeom prst="rect">
            <a:avLst/>
          </a:prstGeom>
        </p:spPr>
      </p:pic>
      <p:sp>
        <p:nvSpPr>
          <p:cNvPr id="3" name="Title 2">
            <a:extLst>
              <a:ext uri="{FF2B5EF4-FFF2-40B4-BE49-F238E27FC236}">
                <a16:creationId xmlns:a16="http://schemas.microsoft.com/office/drawing/2014/main" id="{32404BF9-1369-D11D-28BD-C8C327151B06}"/>
              </a:ext>
            </a:extLst>
          </p:cNvPr>
          <p:cNvSpPr>
            <a:spLocks noGrp="1"/>
          </p:cNvSpPr>
          <p:nvPr>
            <p:ph type="ctrTitle"/>
          </p:nvPr>
        </p:nvSpPr>
        <p:spPr>
          <a:xfrm>
            <a:off x="7213600" y="430621"/>
            <a:ext cx="3693457" cy="5479117"/>
          </a:xfrm>
        </p:spPr>
        <p:txBody>
          <a:bodyPr vert="horz" lIns="91440" tIns="45720" rIns="91440" bIns="45720" rtlCol="0" anchor="t">
            <a:normAutofit/>
          </a:bodyPr>
          <a:lstStyle/>
          <a:p>
            <a:pPr>
              <a:lnSpc>
                <a:spcPct val="90000"/>
              </a:lnSpc>
            </a:pPr>
            <a:r>
              <a:rPr lang="en-US" sz="2000" b="1"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Announcement Number 2</a:t>
            </a:r>
            <a:br>
              <a:rPr lang="en-US" sz="20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br>
              <a:rPr lang="en-US" sz="20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br>
              <a:rPr lang="en-US" sz="20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Beginning with the 2024-25 application year, all TE schools must use the TE-EZ </a:t>
            </a: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Online app process.</a:t>
            </a: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The paper app option will not be available beyond the 2023-2024 application year.</a:t>
            </a: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b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br>
            <a:r>
              <a:rPr lang="en-US" sz="20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Changes to internal procedures may be required.</a:t>
            </a:r>
            <a:endParaRPr lang="en-US" sz="2000" b="1" dirty="0">
              <a:solidFill>
                <a:schemeClr val="bg2"/>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Date Placeholder 4">
            <a:extLst>
              <a:ext uri="{FF2B5EF4-FFF2-40B4-BE49-F238E27FC236}">
                <a16:creationId xmlns:a16="http://schemas.microsoft.com/office/drawing/2014/main" id="{51302E86-C45B-5FBD-E677-AF14FF135E43}"/>
              </a:ext>
            </a:extLst>
          </p:cNvPr>
          <p:cNvSpPr>
            <a:spLocks noGrp="1"/>
          </p:cNvSpPr>
          <p:nvPr>
            <p:ph type="dt" sz="half" idx="12"/>
          </p:nvPr>
        </p:nvSpPr>
        <p:spPr>
          <a:xfrm>
            <a:off x="7488520" y="6140304"/>
            <a:ext cx="3101810" cy="287075"/>
          </a:xfrm>
        </p:spPr>
        <p:txBody>
          <a:bodyPr vert="horz" lIns="91440" tIns="45720" rIns="91440" bIns="45720" rtlCol="0" anchor="ctr">
            <a:normAutofit/>
          </a:bodyPr>
          <a:lstStyle/>
          <a:p>
            <a:pPr>
              <a:spcAft>
                <a:spcPts val="600"/>
              </a:spcAft>
            </a:pPr>
            <a:fld id="{D468186F-4398-4F95-B0D9-2E2AD378A584}" type="datetime1">
              <a:rPr lang="en-US" sz="1000" cap="all" smtClean="0">
                <a:solidFill>
                  <a:srgbClr val="FFFFFF"/>
                </a:solidFill>
              </a:rPr>
              <a:t>7/10/2023</a:t>
            </a:fld>
            <a:endParaRPr lang="en-US" sz="1000" cap="all">
              <a:solidFill>
                <a:srgbClr val="FFFFFF"/>
              </a:solidFill>
            </a:endParaRPr>
          </a:p>
        </p:txBody>
      </p:sp>
      <p:sp>
        <p:nvSpPr>
          <p:cNvPr id="6" name="Footer Placeholder 5">
            <a:extLst>
              <a:ext uri="{FF2B5EF4-FFF2-40B4-BE49-F238E27FC236}">
                <a16:creationId xmlns:a16="http://schemas.microsoft.com/office/drawing/2014/main" id="{528E5511-338B-E0A2-C209-59B219B1F077}"/>
              </a:ext>
            </a:extLst>
          </p:cNvPr>
          <p:cNvSpPr>
            <a:spLocks noGrp="1"/>
          </p:cNvSpPr>
          <p:nvPr>
            <p:ph type="ftr" sz="quarter" idx="11"/>
          </p:nvPr>
        </p:nvSpPr>
        <p:spPr>
          <a:xfrm rot="5400000">
            <a:off x="9980706" y="1535955"/>
            <a:ext cx="2581833" cy="729128"/>
          </a:xfrm>
        </p:spPr>
        <p:txBody>
          <a:bodyPr vert="horz" lIns="91440" tIns="45720" rIns="91440" bIns="45720" rtlCol="0" anchor="ctr">
            <a:normAutofit/>
          </a:bodyPr>
          <a:lstStyle/>
          <a:p>
            <a:pPr>
              <a:spcAft>
                <a:spcPts val="600"/>
              </a:spcAft>
            </a:pPr>
            <a:r>
              <a:rPr lang="en-US" sz="1050" b="1" kern="1200" cap="all" spc="300" baseline="0">
                <a:solidFill>
                  <a:srgbClr val="FFFFFF"/>
                </a:solidFill>
                <a:latin typeface="+mn-lt"/>
                <a:ea typeface="+mn-ea"/>
                <a:cs typeface="+mn-cs"/>
              </a:rPr>
              <a:t>TE Central Mandatory Training 23-24</a:t>
            </a:r>
          </a:p>
        </p:txBody>
      </p:sp>
      <p:sp>
        <p:nvSpPr>
          <p:cNvPr id="7" name="Slide Number Placeholder 6">
            <a:extLst>
              <a:ext uri="{FF2B5EF4-FFF2-40B4-BE49-F238E27FC236}">
                <a16:creationId xmlns:a16="http://schemas.microsoft.com/office/drawing/2014/main" id="{32F9023E-F3DD-7FF5-0AFF-BF83E56A8B1B}"/>
              </a:ext>
            </a:extLst>
          </p:cNvPr>
          <p:cNvSpPr>
            <a:spLocks noGrp="1"/>
          </p:cNvSpPr>
          <p:nvPr>
            <p:ph type="sldNum" sz="quarter" idx="13"/>
          </p:nvPr>
        </p:nvSpPr>
        <p:spPr/>
        <p:txBody>
          <a:bodyPr vert="horz" lIns="91440" tIns="45720" rIns="91440" bIns="45720" rtlCol="0" anchor="ctr">
            <a:normAutofit/>
          </a:bodyPr>
          <a:lstStyle/>
          <a:p>
            <a:pPr>
              <a:spcAft>
                <a:spcPts val="600"/>
              </a:spcAft>
            </a:pPr>
            <a:fld id="{42B7CBA4-B6F8-42AF-9F87-A3019C537482}" type="slidenum">
              <a:rPr lang="en-US">
                <a:solidFill>
                  <a:srgbClr val="FFFFFF"/>
                </a:solidFill>
              </a:rPr>
              <a:pPr>
                <a:spcAft>
                  <a:spcPts val="600"/>
                </a:spcAft>
              </a:pPr>
              <a:t>35</a:t>
            </a:fld>
            <a:endParaRPr lang="en-US">
              <a:solidFill>
                <a:srgbClr val="FFFFFF"/>
              </a:solidFill>
            </a:endParaRPr>
          </a:p>
        </p:txBody>
      </p:sp>
      <p:sp>
        <p:nvSpPr>
          <p:cNvPr id="10" name="TextBox 9">
            <a:extLst>
              <a:ext uri="{FF2B5EF4-FFF2-40B4-BE49-F238E27FC236}">
                <a16:creationId xmlns:a16="http://schemas.microsoft.com/office/drawing/2014/main" id="{34A7C84D-25A5-4999-CE82-9F4B8DFA45ED}"/>
              </a:ext>
            </a:extLst>
          </p:cNvPr>
          <p:cNvSpPr txBox="1"/>
          <p:nvPr/>
        </p:nvSpPr>
        <p:spPr>
          <a:xfrm>
            <a:off x="9896179" y="6657944"/>
            <a:ext cx="2295820"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ngall.com/application-png/download/4524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spTree>
    <p:extLst>
      <p:ext uri="{BB962C8B-B14F-4D97-AF65-F5344CB8AC3E}">
        <p14:creationId xmlns:p14="http://schemas.microsoft.com/office/powerpoint/2010/main" val="1651635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DA1651E-752F-AD1B-AB00-EB94CB03581F}"/>
              </a:ext>
            </a:extLst>
          </p:cNvPr>
          <p:cNvSpPr>
            <a:spLocks noGrp="1"/>
          </p:cNvSpPr>
          <p:nvPr>
            <p:ph type="title"/>
          </p:nvPr>
        </p:nvSpPr>
        <p:spPr>
          <a:xfrm>
            <a:off x="1733187" y="487763"/>
            <a:ext cx="8725626" cy="1153369"/>
          </a:xfrm>
        </p:spPr>
        <p:txBody>
          <a:bodyPr vert="horz" lIns="91440" tIns="45720" rIns="91440" bIns="45720" rtlCol="0" anchor="ctr">
            <a:no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Announcement Number 2 </a:t>
            </a:r>
            <a:r>
              <a:rPr lang="en-US" sz="2400" dirty="0">
                <a:latin typeface="Open Sans" panose="020B0606030504020204" pitchFamily="34" charset="0"/>
                <a:ea typeface="Open Sans" panose="020B0606030504020204" pitchFamily="34" charset="0"/>
                <a:cs typeface="Open Sans" panose="020B0606030504020204" pitchFamily="34" charset="0"/>
              </a:rPr>
              <a:t>(continued)</a:t>
            </a:r>
            <a:br>
              <a:rPr lang="en-US" sz="2400" dirty="0">
                <a:latin typeface="Open Sans" panose="020B0606030504020204" pitchFamily="34" charset="0"/>
                <a:ea typeface="Open Sans" panose="020B0606030504020204" pitchFamily="34" charset="0"/>
                <a:cs typeface="Open Sans" panose="020B0606030504020204" pitchFamily="34" charset="0"/>
              </a:rPr>
            </a:br>
            <a:r>
              <a:rPr lang="en-US" sz="2400" dirty="0">
                <a:latin typeface="Open Sans" panose="020B0606030504020204" pitchFamily="34" charset="0"/>
                <a:ea typeface="Open Sans" panose="020B0606030504020204" pitchFamily="34" charset="0"/>
                <a:cs typeface="Open Sans" panose="020B0606030504020204" pitchFamily="34" charset="0"/>
              </a:rPr>
              <a:t>Students “control” the initial application process</a:t>
            </a:r>
          </a:p>
        </p:txBody>
      </p:sp>
      <p:sp>
        <p:nvSpPr>
          <p:cNvPr id="47" name="Content Placeholder 8">
            <a:extLst>
              <a:ext uri="{FF2B5EF4-FFF2-40B4-BE49-F238E27FC236}">
                <a16:creationId xmlns:a16="http://schemas.microsoft.com/office/drawing/2014/main" id="{2A91F5D6-EDB1-0F4C-FE03-447821A28838}"/>
              </a:ext>
            </a:extLst>
          </p:cNvPr>
          <p:cNvSpPr>
            <a:spLocks noGrp="1"/>
          </p:cNvSpPr>
          <p:nvPr>
            <p:ph sz="quarter" idx="13"/>
          </p:nvPr>
        </p:nvSpPr>
        <p:spPr>
          <a:xfrm>
            <a:off x="1619969" y="1897696"/>
            <a:ext cx="9374908" cy="4008582"/>
          </a:xfrm>
        </p:spPr>
        <p:txBody>
          <a:bodyPr vert="horz" lIns="91440" tIns="45720" rIns="91440" bIns="45720" rtlCol="0">
            <a:noAutofit/>
          </a:bodyPr>
          <a:lstStyle/>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Students create a user account, and all app statuses will be visible within the account itself.</a:t>
            </a:r>
          </a:p>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Within the user account, students complete the TE-EZ Online app independently of the user account.</a:t>
            </a:r>
          </a:p>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Students can modify the list of school choices by removing or adding new schools.</a:t>
            </a:r>
          </a:p>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No reported employee information can be modified.</a:t>
            </a:r>
          </a:p>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Export school controls the EMPLOYEE eligibility requirement and approval.</a:t>
            </a:r>
          </a:p>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All employees will be required to use the @nameofschool.edu account.</a:t>
            </a:r>
          </a:p>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All schools will have three alpha/numeric fields to collect extra information, like employee ID.</a:t>
            </a:r>
          </a:p>
          <a:p>
            <a:pPr marL="0" indent="0">
              <a:lnSpc>
                <a:spcPct val="130000"/>
              </a:lnSpc>
              <a:buNone/>
            </a:pPr>
            <a:r>
              <a:rPr lang="en-US" sz="1600" dirty="0">
                <a:latin typeface="Open Sans" panose="020B0606030504020204" pitchFamily="34" charset="0"/>
                <a:ea typeface="Open Sans" panose="020B0606030504020204" pitchFamily="34" charset="0"/>
                <a:cs typeface="Open Sans" panose="020B0606030504020204" pitchFamily="34" charset="0"/>
              </a:rPr>
              <a:t>NO MORE SILO system. </a:t>
            </a:r>
          </a:p>
        </p:txBody>
      </p:sp>
      <p:sp>
        <p:nvSpPr>
          <p:cNvPr id="6" name="Footer Placeholder 5">
            <a:extLst>
              <a:ext uri="{FF2B5EF4-FFF2-40B4-BE49-F238E27FC236}">
                <a16:creationId xmlns:a16="http://schemas.microsoft.com/office/drawing/2014/main" id="{5ED0E9E3-CBF2-4378-B846-F858E4B3BEB3}"/>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sz="1050" b="1" kern="1200" cap="all" spc="300" baseline="0">
                <a:solidFill>
                  <a:schemeClr val="accent1"/>
                </a:solidFill>
                <a:latin typeface="+mn-lt"/>
                <a:ea typeface="+mn-ea"/>
                <a:cs typeface="+mn-cs"/>
              </a:rPr>
              <a:t>TE Central Mandatory Training 23-24</a:t>
            </a:r>
          </a:p>
        </p:txBody>
      </p:sp>
      <p:sp>
        <p:nvSpPr>
          <p:cNvPr id="5" name="Date Placeholder 4">
            <a:extLst>
              <a:ext uri="{FF2B5EF4-FFF2-40B4-BE49-F238E27FC236}">
                <a16:creationId xmlns:a16="http://schemas.microsoft.com/office/drawing/2014/main" id="{C66E0F98-E4A4-F5C7-B67D-73B0ACFC1C7A}"/>
              </a:ext>
            </a:extLst>
          </p:cNvPr>
          <p:cNvSpPr>
            <a:spLocks noGrp="1"/>
          </p:cNvSpPr>
          <p:nvPr>
            <p:ph type="dt" sz="half" idx="10"/>
          </p:nvPr>
        </p:nvSpPr>
        <p:spPr>
          <a:xfrm>
            <a:off x="4601678" y="6140304"/>
            <a:ext cx="3296085" cy="287075"/>
          </a:xfrm>
        </p:spPr>
        <p:txBody>
          <a:bodyPr vert="horz" lIns="91440" tIns="45720" rIns="91440" bIns="45720" rtlCol="0" anchor="ctr">
            <a:normAutofit/>
          </a:bodyPr>
          <a:lstStyle/>
          <a:p>
            <a:pPr>
              <a:spcAft>
                <a:spcPts val="600"/>
              </a:spcAft>
            </a:pPr>
            <a:fld id="{BB2A6859-41D5-42AD-B534-5BF486D0D2FF}" type="datetime1">
              <a:rPr lang="en-US" sz="1000" cap="all" smtClean="0"/>
              <a:pPr>
                <a:spcAft>
                  <a:spcPts val="600"/>
                </a:spcAft>
              </a:pPr>
              <a:t>7/10/2023</a:t>
            </a:fld>
            <a:endParaRPr lang="en-US" sz="1000" cap="all" dirty="0"/>
          </a:p>
        </p:txBody>
      </p:sp>
      <p:sp>
        <p:nvSpPr>
          <p:cNvPr id="7" name="Slide Number Placeholder 6">
            <a:extLst>
              <a:ext uri="{FF2B5EF4-FFF2-40B4-BE49-F238E27FC236}">
                <a16:creationId xmlns:a16="http://schemas.microsoft.com/office/drawing/2014/main" id="{55E6FE5F-E2C1-9EC4-2308-6A902D05DD46}"/>
              </a:ext>
            </a:extLst>
          </p:cNvPr>
          <p:cNvSpPr>
            <a:spLocks noGrp="1"/>
          </p:cNvSpPr>
          <p:nvPr>
            <p:ph type="sldNum" sz="quarter" idx="12"/>
          </p:nvPr>
        </p:nvSpPr>
        <p:spPr/>
        <p:txBody>
          <a:bodyPr vert="horz" lIns="91440" tIns="45720" rIns="91440" bIns="45720" rtlCol="0" anchor="ctr">
            <a:normAutofit/>
          </a:bodyPr>
          <a:lstStyle/>
          <a:p>
            <a:pPr>
              <a:spcAft>
                <a:spcPts val="600"/>
              </a:spcAft>
            </a:pPr>
            <a:fld id="{42B7CBA4-B6F8-42AF-9F87-A3019C537482}" type="slidenum">
              <a:rPr lang="en-US" smtClean="0"/>
              <a:pPr>
                <a:spcAft>
                  <a:spcPts val="600"/>
                </a:spcAft>
              </a:pPr>
              <a:t>36</a:t>
            </a:fld>
            <a:endParaRPr lang="en-US"/>
          </a:p>
        </p:txBody>
      </p:sp>
      <p:pic>
        <p:nvPicPr>
          <p:cNvPr id="3" name="Picture 2" descr="A picture containing clipart, cartoon, dance, silhouette&#10;&#10;Description automatically generated">
            <a:extLst>
              <a:ext uri="{FF2B5EF4-FFF2-40B4-BE49-F238E27FC236}">
                <a16:creationId xmlns:a16="http://schemas.microsoft.com/office/drawing/2014/main" id="{00A71F02-F7E4-B101-C4E6-3BFCD10DDE7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H="1">
            <a:off x="184725" y="66379"/>
            <a:ext cx="1971307" cy="5839899"/>
          </a:xfrm>
          <a:prstGeom prst="rect">
            <a:avLst/>
          </a:prstGeom>
        </p:spPr>
      </p:pic>
    </p:spTree>
    <p:extLst>
      <p:ext uri="{BB962C8B-B14F-4D97-AF65-F5344CB8AC3E}">
        <p14:creationId xmlns:p14="http://schemas.microsoft.com/office/powerpoint/2010/main" val="2872235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04BF9-1369-D11D-28BD-C8C327151B06}"/>
              </a:ext>
            </a:extLst>
          </p:cNvPr>
          <p:cNvSpPr>
            <a:spLocks noGrp="1"/>
          </p:cNvSpPr>
          <p:nvPr>
            <p:ph type="ctrTitle"/>
          </p:nvPr>
        </p:nvSpPr>
        <p:spPr>
          <a:xfrm>
            <a:off x="342230" y="334926"/>
            <a:ext cx="6750997" cy="3884668"/>
          </a:xfrm>
        </p:spPr>
        <p:txBody>
          <a:bodyPr vert="horz" lIns="91440" tIns="45720" rIns="91440" bIns="45720" rtlCol="0" anchor="t">
            <a:normAutofit/>
          </a:bodyPr>
          <a:lstStyle/>
          <a:p>
            <a:pPr>
              <a:lnSpc>
                <a:spcPct val="90000"/>
              </a:lnSpc>
            </a:pPr>
            <a:r>
              <a:rPr lang="en-US" sz="25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a:t>
            </a:r>
            <a:br>
              <a:rPr lang="en-US" sz="25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br>
              <a:rPr lang="en-US" sz="25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endParaRPr lang="en-US" sz="25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Date Placeholder 4">
            <a:extLst>
              <a:ext uri="{FF2B5EF4-FFF2-40B4-BE49-F238E27FC236}">
                <a16:creationId xmlns:a16="http://schemas.microsoft.com/office/drawing/2014/main" id="{51302E86-C45B-5FBD-E677-AF14FF135E43}"/>
              </a:ext>
            </a:extLst>
          </p:cNvPr>
          <p:cNvSpPr>
            <a:spLocks noGrp="1"/>
          </p:cNvSpPr>
          <p:nvPr>
            <p:ph type="dt" sz="half" idx="12"/>
          </p:nvPr>
        </p:nvSpPr>
        <p:spPr>
          <a:xfrm>
            <a:off x="7488520" y="6140304"/>
            <a:ext cx="3101810" cy="287075"/>
          </a:xfrm>
        </p:spPr>
        <p:txBody>
          <a:bodyPr vert="horz" lIns="91440" tIns="45720" rIns="91440" bIns="45720" rtlCol="0" anchor="ctr">
            <a:normAutofit/>
          </a:bodyPr>
          <a:lstStyle/>
          <a:p>
            <a:pPr>
              <a:spcAft>
                <a:spcPts val="600"/>
              </a:spcAft>
            </a:pPr>
            <a:fld id="{D468186F-4398-4F95-B0D9-2E2AD378A584}" type="datetime1">
              <a:rPr lang="en-US" sz="1000" cap="all" smtClean="0">
                <a:solidFill>
                  <a:srgbClr val="FFFFFF"/>
                </a:solidFill>
              </a:rPr>
              <a:t>7/10/2023</a:t>
            </a:fld>
            <a:endParaRPr lang="en-US" sz="1000" cap="all">
              <a:solidFill>
                <a:srgbClr val="FFFFFF"/>
              </a:solidFill>
            </a:endParaRPr>
          </a:p>
        </p:txBody>
      </p:sp>
      <p:sp>
        <p:nvSpPr>
          <p:cNvPr id="6" name="Footer Placeholder 5">
            <a:extLst>
              <a:ext uri="{FF2B5EF4-FFF2-40B4-BE49-F238E27FC236}">
                <a16:creationId xmlns:a16="http://schemas.microsoft.com/office/drawing/2014/main" id="{528E5511-338B-E0A2-C209-59B219B1F077}"/>
              </a:ext>
            </a:extLst>
          </p:cNvPr>
          <p:cNvSpPr>
            <a:spLocks noGrp="1"/>
          </p:cNvSpPr>
          <p:nvPr>
            <p:ph type="ftr" sz="quarter" idx="11"/>
          </p:nvPr>
        </p:nvSpPr>
        <p:spPr>
          <a:xfrm rot="5400000">
            <a:off x="9980706" y="1535955"/>
            <a:ext cx="2581833" cy="729128"/>
          </a:xfrm>
        </p:spPr>
        <p:txBody>
          <a:bodyPr vert="horz" lIns="91440" tIns="45720" rIns="91440" bIns="45720" rtlCol="0" anchor="ctr">
            <a:normAutofit/>
          </a:bodyPr>
          <a:lstStyle/>
          <a:p>
            <a:pPr>
              <a:spcAft>
                <a:spcPts val="600"/>
              </a:spcAft>
            </a:pPr>
            <a:r>
              <a:rPr lang="en-US" sz="1050" b="1" kern="1200" cap="all" spc="300" baseline="0">
                <a:solidFill>
                  <a:srgbClr val="FFFFFF"/>
                </a:solidFill>
                <a:latin typeface="+mn-lt"/>
                <a:ea typeface="+mn-ea"/>
                <a:cs typeface="+mn-cs"/>
              </a:rPr>
              <a:t>TE Central Mandatory Training 23-24</a:t>
            </a:r>
          </a:p>
        </p:txBody>
      </p:sp>
      <p:sp>
        <p:nvSpPr>
          <p:cNvPr id="7" name="Slide Number Placeholder 6">
            <a:extLst>
              <a:ext uri="{FF2B5EF4-FFF2-40B4-BE49-F238E27FC236}">
                <a16:creationId xmlns:a16="http://schemas.microsoft.com/office/drawing/2014/main" id="{32F9023E-F3DD-7FF5-0AFF-BF83E56A8B1B}"/>
              </a:ext>
            </a:extLst>
          </p:cNvPr>
          <p:cNvSpPr>
            <a:spLocks noGrp="1"/>
          </p:cNvSpPr>
          <p:nvPr>
            <p:ph type="sldNum" sz="quarter" idx="13"/>
          </p:nvPr>
        </p:nvSpPr>
        <p:spPr/>
        <p:txBody>
          <a:bodyPr vert="horz" lIns="91440" tIns="45720" rIns="91440" bIns="45720" rtlCol="0" anchor="ctr">
            <a:normAutofit/>
          </a:bodyPr>
          <a:lstStyle/>
          <a:p>
            <a:pPr>
              <a:spcAft>
                <a:spcPts val="600"/>
              </a:spcAft>
            </a:pPr>
            <a:fld id="{42B7CBA4-B6F8-42AF-9F87-A3019C537482}" type="slidenum">
              <a:rPr lang="en-US">
                <a:solidFill>
                  <a:srgbClr val="FFFFFF"/>
                </a:solidFill>
              </a:rPr>
              <a:pPr>
                <a:spcAft>
                  <a:spcPts val="600"/>
                </a:spcAft>
              </a:pPr>
              <a:t>37</a:t>
            </a:fld>
            <a:endParaRPr lang="en-US">
              <a:solidFill>
                <a:srgbClr val="FFFFFF"/>
              </a:solidFill>
            </a:endParaRPr>
          </a:p>
        </p:txBody>
      </p:sp>
      <p:pic>
        <p:nvPicPr>
          <p:cNvPr id="8" name="Picture 7" descr="Many hands raising thumbs up">
            <a:extLst>
              <a:ext uri="{FF2B5EF4-FFF2-40B4-BE49-F238E27FC236}">
                <a16:creationId xmlns:a16="http://schemas.microsoft.com/office/drawing/2014/main" id="{2EF5544D-8CA0-951A-C21E-FA96BE53CAAE}"/>
              </a:ext>
            </a:extLst>
          </p:cNvPr>
          <p:cNvPicPr>
            <a:picLocks noChangeAspect="1"/>
          </p:cNvPicPr>
          <p:nvPr/>
        </p:nvPicPr>
        <p:blipFill>
          <a:blip r:embed="rId2"/>
          <a:stretch>
            <a:fillRect/>
          </a:stretch>
        </p:blipFill>
        <p:spPr>
          <a:xfrm>
            <a:off x="832590" y="353496"/>
            <a:ext cx="5660976" cy="5319210"/>
          </a:xfrm>
          <a:prstGeom prst="rect">
            <a:avLst/>
          </a:prstGeom>
        </p:spPr>
      </p:pic>
      <p:sp>
        <p:nvSpPr>
          <p:cNvPr id="12" name="TextBox 11">
            <a:extLst>
              <a:ext uri="{FF2B5EF4-FFF2-40B4-BE49-F238E27FC236}">
                <a16:creationId xmlns:a16="http://schemas.microsoft.com/office/drawing/2014/main" id="{77136978-64E1-A86B-5EBB-71BE8F38E1C9}"/>
              </a:ext>
            </a:extLst>
          </p:cNvPr>
          <p:cNvSpPr txBox="1"/>
          <p:nvPr/>
        </p:nvSpPr>
        <p:spPr>
          <a:xfrm>
            <a:off x="6677438" y="1020862"/>
            <a:ext cx="3960391" cy="4985980"/>
          </a:xfrm>
          <a:prstGeom prst="rect">
            <a:avLst/>
          </a:prstGeom>
          <a:noFill/>
        </p:spPr>
        <p:txBody>
          <a:bodyPr wrap="square">
            <a:spAutoFit/>
          </a:bodyPr>
          <a:lstStyle/>
          <a:p>
            <a:pPr algn="ctr"/>
            <a:r>
              <a:rPr lang="en-US" sz="2400" b="1" dirty="0">
                <a:solidFill>
                  <a:schemeClr val="bg2"/>
                </a:solidFill>
                <a:latin typeface="Open Sans" panose="020B0606030504020204" pitchFamily="34" charset="0"/>
                <a:ea typeface="Open Sans" panose="020B0606030504020204" pitchFamily="34" charset="0"/>
                <a:cs typeface="Open Sans" panose="020B0606030504020204" pitchFamily="34" charset="0"/>
              </a:rPr>
              <a:t>Announcement Number 3</a:t>
            </a:r>
          </a:p>
          <a:p>
            <a:pPr algn="ctr"/>
            <a:br>
              <a:rPr lang="en-US" dirty="0">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Beginning with the 2024-25 application year, all TE applications will be certified through the student’s anticipated graduation date.</a:t>
            </a:r>
          </a:p>
          <a:p>
            <a:pPr algn="ctr"/>
            <a:endParaRPr lang="en-US" dirty="0">
              <a:solidFill>
                <a:schemeClr val="bg2"/>
              </a:solidFill>
            </a:endParaRPr>
          </a:p>
          <a:p>
            <a:pPr algn="ctr"/>
            <a:r>
              <a:rPr lang="en-US" sz="1800" dirty="0">
                <a:solidFill>
                  <a:schemeClr val="bg2"/>
                </a:solidFill>
                <a:effectLst/>
                <a:latin typeface="Open Sans" panose="020B0606030504020204" pitchFamily="34" charset="0"/>
                <a:ea typeface="Open Sans" panose="020B0606030504020204" pitchFamily="34" charset="0"/>
                <a:cs typeface="Open Sans" panose="020B0606030504020204" pitchFamily="34" charset="0"/>
              </a:rPr>
              <a:t>The Import and Export school can update the record should the parent or student become ineligible.</a:t>
            </a:r>
          </a:p>
          <a:p>
            <a:pPr algn="ct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lgn="ct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Changes to internal procedures may be required.</a:t>
            </a:r>
          </a:p>
          <a:p>
            <a:endParaRPr lang="en-US" dirty="0"/>
          </a:p>
        </p:txBody>
      </p:sp>
    </p:spTree>
    <p:extLst>
      <p:ext uri="{BB962C8B-B14F-4D97-AF65-F5344CB8AC3E}">
        <p14:creationId xmlns:p14="http://schemas.microsoft.com/office/powerpoint/2010/main" val="4264953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04BF9-1369-D11D-28BD-C8C327151B06}"/>
              </a:ext>
            </a:extLst>
          </p:cNvPr>
          <p:cNvSpPr>
            <a:spLocks noGrp="1"/>
          </p:cNvSpPr>
          <p:nvPr>
            <p:ph type="ctrTitle"/>
          </p:nvPr>
        </p:nvSpPr>
        <p:spPr>
          <a:xfrm>
            <a:off x="342230" y="334926"/>
            <a:ext cx="6750997" cy="3884668"/>
          </a:xfrm>
        </p:spPr>
        <p:txBody>
          <a:bodyPr vert="horz" lIns="91440" tIns="45720" rIns="91440" bIns="45720" rtlCol="0" anchor="t">
            <a:normAutofit/>
          </a:bodyPr>
          <a:lstStyle/>
          <a:p>
            <a:pPr>
              <a:lnSpc>
                <a:spcPct val="90000"/>
              </a:lnSpc>
            </a:pPr>
            <a:r>
              <a:rPr lang="en-US" sz="25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t>.</a:t>
            </a:r>
            <a:br>
              <a:rPr lang="en-US" sz="25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br>
              <a:rPr lang="en-US" sz="2500"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rPr>
            </a:br>
            <a:endParaRPr lang="en-US" sz="2500" b="1"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 name="Date Placeholder 4">
            <a:extLst>
              <a:ext uri="{FF2B5EF4-FFF2-40B4-BE49-F238E27FC236}">
                <a16:creationId xmlns:a16="http://schemas.microsoft.com/office/drawing/2014/main" id="{51302E86-C45B-5FBD-E677-AF14FF135E43}"/>
              </a:ext>
            </a:extLst>
          </p:cNvPr>
          <p:cNvSpPr>
            <a:spLocks noGrp="1"/>
          </p:cNvSpPr>
          <p:nvPr>
            <p:ph type="dt" sz="half" idx="12"/>
          </p:nvPr>
        </p:nvSpPr>
        <p:spPr>
          <a:xfrm>
            <a:off x="7488520" y="6140304"/>
            <a:ext cx="3101810" cy="287075"/>
          </a:xfrm>
        </p:spPr>
        <p:txBody>
          <a:bodyPr vert="horz" lIns="91440" tIns="45720" rIns="91440" bIns="45720" rtlCol="0" anchor="ctr">
            <a:normAutofit/>
          </a:bodyPr>
          <a:lstStyle/>
          <a:p>
            <a:pPr>
              <a:spcAft>
                <a:spcPts val="600"/>
              </a:spcAft>
            </a:pPr>
            <a:fld id="{D468186F-4398-4F95-B0D9-2E2AD378A584}" type="datetime1">
              <a:rPr lang="en-US" sz="1000" cap="all" smtClean="0">
                <a:solidFill>
                  <a:srgbClr val="FFFFFF"/>
                </a:solidFill>
              </a:rPr>
              <a:t>7/10/2023</a:t>
            </a:fld>
            <a:endParaRPr lang="en-US" sz="1000" cap="all">
              <a:solidFill>
                <a:srgbClr val="FFFFFF"/>
              </a:solidFill>
            </a:endParaRPr>
          </a:p>
        </p:txBody>
      </p:sp>
      <p:sp>
        <p:nvSpPr>
          <p:cNvPr id="6" name="Footer Placeholder 5">
            <a:extLst>
              <a:ext uri="{FF2B5EF4-FFF2-40B4-BE49-F238E27FC236}">
                <a16:creationId xmlns:a16="http://schemas.microsoft.com/office/drawing/2014/main" id="{528E5511-338B-E0A2-C209-59B219B1F077}"/>
              </a:ext>
            </a:extLst>
          </p:cNvPr>
          <p:cNvSpPr>
            <a:spLocks noGrp="1"/>
          </p:cNvSpPr>
          <p:nvPr>
            <p:ph type="ftr" sz="quarter" idx="11"/>
          </p:nvPr>
        </p:nvSpPr>
        <p:spPr>
          <a:xfrm rot="5400000">
            <a:off x="9980706" y="1535955"/>
            <a:ext cx="2581833" cy="729128"/>
          </a:xfrm>
        </p:spPr>
        <p:txBody>
          <a:bodyPr vert="horz" lIns="91440" tIns="45720" rIns="91440" bIns="45720" rtlCol="0" anchor="ctr">
            <a:normAutofit/>
          </a:bodyPr>
          <a:lstStyle/>
          <a:p>
            <a:pPr>
              <a:spcAft>
                <a:spcPts val="600"/>
              </a:spcAft>
            </a:pPr>
            <a:r>
              <a:rPr lang="en-US" sz="1050" b="1" kern="1200" cap="all" spc="300" baseline="0">
                <a:solidFill>
                  <a:srgbClr val="FFFFFF"/>
                </a:solidFill>
                <a:latin typeface="+mn-lt"/>
                <a:ea typeface="+mn-ea"/>
                <a:cs typeface="+mn-cs"/>
              </a:rPr>
              <a:t>TE Central Mandatory Training 23-24</a:t>
            </a:r>
          </a:p>
        </p:txBody>
      </p:sp>
      <p:sp>
        <p:nvSpPr>
          <p:cNvPr id="7" name="Slide Number Placeholder 6">
            <a:extLst>
              <a:ext uri="{FF2B5EF4-FFF2-40B4-BE49-F238E27FC236}">
                <a16:creationId xmlns:a16="http://schemas.microsoft.com/office/drawing/2014/main" id="{32F9023E-F3DD-7FF5-0AFF-BF83E56A8B1B}"/>
              </a:ext>
            </a:extLst>
          </p:cNvPr>
          <p:cNvSpPr>
            <a:spLocks noGrp="1"/>
          </p:cNvSpPr>
          <p:nvPr>
            <p:ph type="sldNum" sz="quarter" idx="13"/>
          </p:nvPr>
        </p:nvSpPr>
        <p:spPr/>
        <p:txBody>
          <a:bodyPr vert="horz" lIns="91440" tIns="45720" rIns="91440" bIns="45720" rtlCol="0" anchor="ctr">
            <a:normAutofit/>
          </a:bodyPr>
          <a:lstStyle/>
          <a:p>
            <a:pPr>
              <a:spcAft>
                <a:spcPts val="600"/>
              </a:spcAft>
            </a:pPr>
            <a:fld id="{42B7CBA4-B6F8-42AF-9F87-A3019C537482}" type="slidenum">
              <a:rPr lang="en-US">
                <a:solidFill>
                  <a:srgbClr val="FFFFFF"/>
                </a:solidFill>
              </a:rPr>
              <a:pPr>
                <a:spcAft>
                  <a:spcPts val="600"/>
                </a:spcAft>
              </a:pPr>
              <a:t>38</a:t>
            </a:fld>
            <a:endParaRPr lang="en-US">
              <a:solidFill>
                <a:srgbClr val="FFFFFF"/>
              </a:solidFill>
            </a:endParaRPr>
          </a:p>
        </p:txBody>
      </p:sp>
      <p:sp>
        <p:nvSpPr>
          <p:cNvPr id="12" name="TextBox 11">
            <a:extLst>
              <a:ext uri="{FF2B5EF4-FFF2-40B4-BE49-F238E27FC236}">
                <a16:creationId xmlns:a16="http://schemas.microsoft.com/office/drawing/2014/main" id="{77136978-64E1-A86B-5EBB-71BE8F38E1C9}"/>
              </a:ext>
            </a:extLst>
          </p:cNvPr>
          <p:cNvSpPr txBox="1"/>
          <p:nvPr/>
        </p:nvSpPr>
        <p:spPr>
          <a:xfrm>
            <a:off x="6465455" y="744611"/>
            <a:ext cx="4356246" cy="4678204"/>
          </a:xfrm>
          <a:prstGeom prst="rect">
            <a:avLst/>
          </a:prstGeom>
          <a:noFill/>
        </p:spPr>
        <p:txBody>
          <a:bodyPr wrap="square">
            <a:spAutoFit/>
          </a:bodyPr>
          <a:lstStyle/>
          <a:p>
            <a:pPr algn="ctr"/>
            <a:r>
              <a:rPr 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Announcement Number 4</a:t>
            </a:r>
            <a:b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br>
            <a:endPar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Beginning with the 2024-25 application year, all TE applicants (students) will be asked to confirm (via a FERPA Acknowledgment question) that the Export and Import schools can share TE scholarship information with the listed eligible employee (parent) only. </a:t>
            </a:r>
          </a:p>
          <a:p>
            <a:pPr algn="ctr"/>
            <a:endPar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Changes to internal procedures may be required.</a:t>
            </a:r>
          </a:p>
          <a:p>
            <a:endParaRPr lang="en-US" dirty="0"/>
          </a:p>
        </p:txBody>
      </p:sp>
      <p:pic>
        <p:nvPicPr>
          <p:cNvPr id="2" name="Picture 1">
            <a:extLst>
              <a:ext uri="{FF2B5EF4-FFF2-40B4-BE49-F238E27FC236}">
                <a16:creationId xmlns:a16="http://schemas.microsoft.com/office/drawing/2014/main" id="{6D3DF5FB-275F-7DA7-720D-7329E22F003A}"/>
              </a:ext>
            </a:extLst>
          </p:cNvPr>
          <p:cNvPicPr>
            <a:picLocks noChangeAspect="1"/>
          </p:cNvPicPr>
          <p:nvPr/>
        </p:nvPicPr>
        <p:blipFill>
          <a:blip r:embed="rId2"/>
          <a:stretch>
            <a:fillRect/>
          </a:stretch>
        </p:blipFill>
        <p:spPr>
          <a:xfrm>
            <a:off x="808425" y="476080"/>
            <a:ext cx="5190836" cy="5573962"/>
          </a:xfrm>
          <a:prstGeom prst="rect">
            <a:avLst/>
          </a:prstGeom>
        </p:spPr>
      </p:pic>
    </p:spTree>
    <p:extLst>
      <p:ext uri="{BB962C8B-B14F-4D97-AF65-F5344CB8AC3E}">
        <p14:creationId xmlns:p14="http://schemas.microsoft.com/office/powerpoint/2010/main" val="3620073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B644-5F5A-4E5B-BA28-DE6E222EB900}"/>
              </a:ext>
            </a:extLst>
          </p:cNvPr>
          <p:cNvSpPr>
            <a:spLocks noGrp="1"/>
          </p:cNvSpPr>
          <p:nvPr>
            <p:ph type="ctrTitle"/>
          </p:nvPr>
        </p:nvSpPr>
        <p:spPr>
          <a:xfrm>
            <a:off x="1516964" y="1074191"/>
            <a:ext cx="4308476" cy="3373791"/>
          </a:xfrm>
        </p:spPr>
        <p:txBody>
          <a:bodyPr>
            <a:norm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Thank you – have you figured out our exciting news yet?  Stay tuned for more announcements throughout the year! </a:t>
            </a:r>
          </a:p>
        </p:txBody>
      </p:sp>
      <p:sp>
        <p:nvSpPr>
          <p:cNvPr id="3" name="Subtitle 2">
            <a:extLst>
              <a:ext uri="{FF2B5EF4-FFF2-40B4-BE49-F238E27FC236}">
                <a16:creationId xmlns:a16="http://schemas.microsoft.com/office/drawing/2014/main" id="{893C76A6-847B-4C82-B5E0-00AA09AD00A5}"/>
              </a:ext>
            </a:extLst>
          </p:cNvPr>
          <p:cNvSpPr>
            <a:spLocks noGrp="1"/>
          </p:cNvSpPr>
          <p:nvPr>
            <p:ph type="subTitle" idx="1"/>
          </p:nvPr>
        </p:nvSpPr>
        <p:spPr>
          <a:xfrm>
            <a:off x="1442720" y="5124262"/>
            <a:ext cx="4653280" cy="819338"/>
          </a:xfrm>
        </p:spPr>
        <p:txBody>
          <a:bodyPr>
            <a:normAutofit fontScale="77500" lnSpcReduction="20000"/>
          </a:bodyPr>
          <a:lstStyle/>
          <a:p>
            <a:r>
              <a:rPr lang="en-US" dirty="0">
                <a:latin typeface="Open Sans" panose="020B0606030504020204" pitchFamily="34" charset="0"/>
                <a:ea typeface="Open Sans" panose="020B0606030504020204" pitchFamily="34" charset="0"/>
                <a:cs typeface="Open Sans" panose="020B0606030504020204" pitchFamily="34" charset="0"/>
              </a:rPr>
              <a:t>Janet Hanson – </a:t>
            </a:r>
            <a:r>
              <a:rPr lang="en-US" dirty="0">
                <a:latin typeface="Open Sans" panose="020B0606030504020204" pitchFamily="34" charset="0"/>
                <a:ea typeface="Open Sans" panose="020B0606030504020204" pitchFamily="34" charset="0"/>
                <a:cs typeface="Open Sans" panose="020B0606030504020204" pitchFamily="34" charset="0"/>
                <a:hlinkClick r:id="rId3"/>
              </a:rPr>
              <a:t>jhanson@tuitionexchange.org</a:t>
            </a:r>
            <a:r>
              <a:rPr lang="en-US" dirty="0">
                <a:latin typeface="Open Sans" panose="020B0606030504020204" pitchFamily="34" charset="0"/>
                <a:ea typeface="Open Sans" panose="020B0606030504020204" pitchFamily="34" charset="0"/>
                <a:cs typeface="Open Sans" panose="020B0606030504020204" pitchFamily="34" charset="0"/>
              </a:rPr>
              <a:t> – www.tuitionexchange.org</a:t>
            </a:r>
          </a:p>
        </p:txBody>
      </p:sp>
      <p:sp>
        <p:nvSpPr>
          <p:cNvPr id="27" name="Date Placeholder 26">
            <a:extLst>
              <a:ext uri="{FF2B5EF4-FFF2-40B4-BE49-F238E27FC236}">
                <a16:creationId xmlns:a16="http://schemas.microsoft.com/office/drawing/2014/main" id="{2A78338C-8C66-4E15-9C44-D88273C2E6DF}"/>
              </a:ext>
            </a:extLst>
          </p:cNvPr>
          <p:cNvSpPr>
            <a:spLocks noGrp="1"/>
          </p:cNvSpPr>
          <p:nvPr>
            <p:ph type="dt" sz="half" idx="10"/>
          </p:nvPr>
        </p:nvSpPr>
        <p:spPr/>
        <p:txBody>
          <a:bodyPr/>
          <a:lstStyle/>
          <a:p>
            <a:fld id="{0E7C9591-5FE3-4722-BA89-2D1641A75B69}" type="datetime1">
              <a:rPr lang="en-US" smtClean="0"/>
              <a:t>7/10/2023</a:t>
            </a:fld>
            <a:endParaRPr lang="en-US" dirty="0"/>
          </a:p>
        </p:txBody>
      </p:sp>
      <p:pic>
        <p:nvPicPr>
          <p:cNvPr id="101" name="Picture Placeholder 100" descr="Office Desk with keyboard, pencil, notebook, reading glasses, phome">
            <a:extLst>
              <a:ext uri="{FF2B5EF4-FFF2-40B4-BE49-F238E27FC236}">
                <a16:creationId xmlns:a16="http://schemas.microsoft.com/office/drawing/2014/main" id="{FB375E85-E1B2-43CF-B21B-9B8C2110B7FD}"/>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l="61" r="61"/>
          <a:stretch/>
        </p:blipFill>
        <p:spPr/>
      </p:pic>
      <p:sp>
        <p:nvSpPr>
          <p:cNvPr id="28" name="Footer Placeholder 27">
            <a:extLst>
              <a:ext uri="{FF2B5EF4-FFF2-40B4-BE49-F238E27FC236}">
                <a16:creationId xmlns:a16="http://schemas.microsoft.com/office/drawing/2014/main" id="{F13935AE-5DF2-446C-8700-C187C6E71514}"/>
              </a:ext>
            </a:extLst>
          </p:cNvPr>
          <p:cNvSpPr>
            <a:spLocks noGrp="1"/>
          </p:cNvSpPr>
          <p:nvPr>
            <p:ph type="ftr" sz="quarter" idx="11"/>
          </p:nvPr>
        </p:nvSpPr>
        <p:spPr/>
        <p:txBody>
          <a:bodyPr/>
          <a:lstStyle/>
          <a:p>
            <a:r>
              <a:rPr lang="en-US"/>
              <a:t>TE Central Mandatory Training 23-24</a:t>
            </a:r>
            <a:endParaRPr lang="en-US" dirty="0"/>
          </a:p>
        </p:txBody>
      </p:sp>
      <p:sp>
        <p:nvSpPr>
          <p:cNvPr id="29" name="Slide Number Placeholder 28">
            <a:extLst>
              <a:ext uri="{FF2B5EF4-FFF2-40B4-BE49-F238E27FC236}">
                <a16:creationId xmlns:a16="http://schemas.microsoft.com/office/drawing/2014/main" id="{A71A34B9-CDBE-4F6F-A2CD-04C420DB3455}"/>
              </a:ext>
            </a:extLst>
          </p:cNvPr>
          <p:cNvSpPr>
            <a:spLocks noGrp="1"/>
          </p:cNvSpPr>
          <p:nvPr>
            <p:ph type="sldNum" sz="quarter" idx="12"/>
          </p:nvPr>
        </p:nvSpPr>
        <p:spPr/>
        <p:txBody>
          <a:bodyPr/>
          <a:lstStyle/>
          <a:p>
            <a:fld id="{42B7CBA4-B6F8-42AF-9F87-A3019C537482}" type="slidenum">
              <a:rPr lang="en-US" smtClean="0"/>
              <a:pPr/>
              <a:t>39</a:t>
            </a:fld>
            <a:endParaRPr lang="en-US" dirty="0"/>
          </a:p>
        </p:txBody>
      </p:sp>
    </p:spTree>
    <p:extLst>
      <p:ext uri="{BB962C8B-B14F-4D97-AF65-F5344CB8AC3E}">
        <p14:creationId xmlns:p14="http://schemas.microsoft.com/office/powerpoint/2010/main" val="1604482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B840-04AA-410B-8A72-B848F9F6C257}"/>
              </a:ext>
            </a:extLst>
          </p:cNvPr>
          <p:cNvSpPr>
            <a:spLocks noGrp="1"/>
          </p:cNvSpPr>
          <p:nvPr>
            <p:ph type="ctr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Processing Reminders </a:t>
            </a:r>
          </a:p>
        </p:txBody>
      </p:sp>
      <p:sp>
        <p:nvSpPr>
          <p:cNvPr id="3" name="Subtitle 2">
            <a:extLst>
              <a:ext uri="{FF2B5EF4-FFF2-40B4-BE49-F238E27FC236}">
                <a16:creationId xmlns:a16="http://schemas.microsoft.com/office/drawing/2014/main" id="{E905E107-9713-4C30-AE85-314FCED0660B}"/>
              </a:ext>
            </a:extLst>
          </p:cNvPr>
          <p:cNvSpPr>
            <a:spLocks noGrp="1"/>
          </p:cNvSpPr>
          <p:nvPr>
            <p:ph type="subTitle" idx="1"/>
          </p:nvPr>
        </p:nvSpPr>
        <p:spPr/>
        <p:txBody>
          <a:bodyPr/>
          <a:lstStyle/>
          <a:p>
            <a:r>
              <a:rPr lang="en-US" dirty="0"/>
              <a:t>Subtitle</a:t>
            </a:r>
          </a:p>
        </p:txBody>
      </p:sp>
      <p:pic>
        <p:nvPicPr>
          <p:cNvPr id="23" name="Picture Placeholder 22" descr="Office meeting ">
            <a:extLst>
              <a:ext uri="{FF2B5EF4-FFF2-40B4-BE49-F238E27FC236}">
                <a16:creationId xmlns:a16="http://schemas.microsoft.com/office/drawing/2014/main" id="{F7E3FB0F-A5DF-4CC2-A482-964F94F53129}"/>
              </a:ext>
            </a:extLst>
          </p:cNvPr>
          <p:cNvPicPr>
            <a:picLocks noGrp="1" noChangeAspect="1"/>
          </p:cNvPicPr>
          <p:nvPr>
            <p:ph type="pic" sz="quarter" idx="13"/>
          </p:nvPr>
        </p:nvPicPr>
        <p:blipFill rotWithShape="1">
          <a:blip r:embed="rId3"/>
          <a:srcRect l="18765" r="18765"/>
          <a:stretch/>
        </p:blipFill>
        <p:spPr/>
      </p:pic>
      <p:pic>
        <p:nvPicPr>
          <p:cNvPr id="5" name="Picture 4">
            <a:extLst>
              <a:ext uri="{FF2B5EF4-FFF2-40B4-BE49-F238E27FC236}">
                <a16:creationId xmlns:a16="http://schemas.microsoft.com/office/drawing/2014/main" id="{ECD408F1-75E2-3F5D-B2EE-7E20330DE3CC}"/>
              </a:ext>
            </a:extLst>
          </p:cNvPr>
          <p:cNvPicPr>
            <a:picLocks noChangeAspect="1"/>
          </p:cNvPicPr>
          <p:nvPr/>
        </p:nvPicPr>
        <p:blipFill>
          <a:blip r:embed="rId4"/>
          <a:stretch>
            <a:fillRect/>
          </a:stretch>
        </p:blipFill>
        <p:spPr>
          <a:xfrm>
            <a:off x="7054430" y="956604"/>
            <a:ext cx="2187130" cy="613463"/>
          </a:xfrm>
          <a:prstGeom prst="rect">
            <a:avLst/>
          </a:prstGeom>
        </p:spPr>
      </p:pic>
    </p:spTree>
    <p:extLst>
      <p:ext uri="{BB962C8B-B14F-4D97-AF65-F5344CB8AC3E}">
        <p14:creationId xmlns:p14="http://schemas.microsoft.com/office/powerpoint/2010/main" val="2966309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A5B5B-B4F7-D25D-8ED5-5BB33FD66F80}"/>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Processing Reminders</a:t>
            </a:r>
          </a:p>
        </p:txBody>
      </p:sp>
      <p:sp>
        <p:nvSpPr>
          <p:cNvPr id="3" name="Text Placeholder 2">
            <a:extLst>
              <a:ext uri="{FF2B5EF4-FFF2-40B4-BE49-F238E27FC236}">
                <a16:creationId xmlns:a16="http://schemas.microsoft.com/office/drawing/2014/main" id="{C8992339-EEB9-7F8B-D719-292DC524A9A8}"/>
              </a:ext>
            </a:extLst>
          </p:cNvPr>
          <p:cNvSpPr>
            <a:spLocks noGrp="1"/>
          </p:cNvSpPr>
          <p:nvPr>
            <p:ph type="body" sz="quarter" idx="15"/>
          </p:nvPr>
        </p:nvSpPr>
        <p:spPr>
          <a:xfrm>
            <a:off x="1370415" y="1648642"/>
            <a:ext cx="4565283"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Confirm &amp; Update</a:t>
            </a:r>
          </a:p>
        </p:txBody>
      </p:sp>
      <p:sp>
        <p:nvSpPr>
          <p:cNvPr id="5" name="Text Placeholder 4">
            <a:extLst>
              <a:ext uri="{FF2B5EF4-FFF2-40B4-BE49-F238E27FC236}">
                <a16:creationId xmlns:a16="http://schemas.microsoft.com/office/drawing/2014/main" id="{D87EE410-E345-FA80-CB42-52498BB8D11D}"/>
              </a:ext>
            </a:extLst>
          </p:cNvPr>
          <p:cNvSpPr>
            <a:spLocks noGrp="1"/>
          </p:cNvSpPr>
          <p:nvPr>
            <p:ph type="body" sz="quarter" idx="16"/>
          </p:nvPr>
        </p:nvSpPr>
        <p:spPr>
          <a:xfrm>
            <a:off x="6498713" y="1657350"/>
            <a:ext cx="4565283"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Review listed employees</a:t>
            </a:r>
          </a:p>
        </p:txBody>
      </p:sp>
      <p:sp>
        <p:nvSpPr>
          <p:cNvPr id="7" name="Date Placeholder 6">
            <a:extLst>
              <a:ext uri="{FF2B5EF4-FFF2-40B4-BE49-F238E27FC236}">
                <a16:creationId xmlns:a16="http://schemas.microsoft.com/office/drawing/2014/main" id="{6A71BBB2-60A9-BEB3-9CB4-0595C5377443}"/>
              </a:ext>
            </a:extLst>
          </p:cNvPr>
          <p:cNvSpPr>
            <a:spLocks noGrp="1"/>
          </p:cNvSpPr>
          <p:nvPr>
            <p:ph type="dt" sz="half" idx="10"/>
          </p:nvPr>
        </p:nvSpPr>
        <p:spPr/>
        <p:txBody>
          <a:bodyPr/>
          <a:lstStyle/>
          <a:p>
            <a:fld id="{BE0D60C3-38E9-4A77-9EF8-2625B959924B}" type="datetime1">
              <a:rPr lang="en-US" smtClean="0"/>
              <a:t>7/10/2023</a:t>
            </a:fld>
            <a:endParaRPr lang="en-US" dirty="0"/>
          </a:p>
        </p:txBody>
      </p:sp>
      <p:sp>
        <p:nvSpPr>
          <p:cNvPr id="8" name="Footer Placeholder 7">
            <a:extLst>
              <a:ext uri="{FF2B5EF4-FFF2-40B4-BE49-F238E27FC236}">
                <a16:creationId xmlns:a16="http://schemas.microsoft.com/office/drawing/2014/main" id="{2EFF27C6-473F-AA95-F79E-8E00972B194E}"/>
              </a:ext>
            </a:extLst>
          </p:cNvPr>
          <p:cNvSpPr>
            <a:spLocks noGrp="1"/>
          </p:cNvSpPr>
          <p:nvPr>
            <p:ph type="ftr" sz="quarter" idx="11"/>
          </p:nvPr>
        </p:nvSpPr>
        <p:spPr/>
        <p:txBody>
          <a:bodyPr/>
          <a:lstStyle/>
          <a:p>
            <a:r>
              <a:rPr lang="en-US"/>
              <a:t>TE Central Mandatory Training 23-24</a:t>
            </a:r>
            <a:endParaRPr lang="en-US" dirty="0"/>
          </a:p>
        </p:txBody>
      </p:sp>
      <p:sp>
        <p:nvSpPr>
          <p:cNvPr id="9" name="Slide Number Placeholder 8">
            <a:extLst>
              <a:ext uri="{FF2B5EF4-FFF2-40B4-BE49-F238E27FC236}">
                <a16:creationId xmlns:a16="http://schemas.microsoft.com/office/drawing/2014/main" id="{D448B0AA-90A5-A14F-8E87-2398216C05B3}"/>
              </a:ext>
            </a:extLst>
          </p:cNvPr>
          <p:cNvSpPr>
            <a:spLocks noGrp="1"/>
          </p:cNvSpPr>
          <p:nvPr>
            <p:ph type="sldNum" sz="quarter" idx="12"/>
          </p:nvPr>
        </p:nvSpPr>
        <p:spPr/>
        <p:txBody>
          <a:bodyPr/>
          <a:lstStyle/>
          <a:p>
            <a:fld id="{42B7CBA4-B6F8-42AF-9F87-A3019C537482}" type="slidenum">
              <a:rPr lang="en-US" smtClean="0"/>
              <a:pPr/>
              <a:t>5</a:t>
            </a:fld>
            <a:endParaRPr lang="en-US" dirty="0"/>
          </a:p>
        </p:txBody>
      </p:sp>
      <p:pic>
        <p:nvPicPr>
          <p:cNvPr id="11" name="Picture 10">
            <a:extLst>
              <a:ext uri="{FF2B5EF4-FFF2-40B4-BE49-F238E27FC236}">
                <a16:creationId xmlns:a16="http://schemas.microsoft.com/office/drawing/2014/main" id="{E9ADD026-B088-C3CC-2102-B5062FF7E26B}"/>
              </a:ext>
            </a:extLst>
          </p:cNvPr>
          <p:cNvPicPr>
            <a:picLocks noChangeAspect="1"/>
          </p:cNvPicPr>
          <p:nvPr/>
        </p:nvPicPr>
        <p:blipFill>
          <a:blip r:embed="rId3"/>
          <a:stretch>
            <a:fillRect/>
          </a:stretch>
        </p:blipFill>
        <p:spPr>
          <a:xfrm>
            <a:off x="1355704" y="2322831"/>
            <a:ext cx="4594707" cy="3492913"/>
          </a:xfrm>
          <a:prstGeom prst="rect">
            <a:avLst/>
          </a:prstGeom>
        </p:spPr>
      </p:pic>
      <p:pic>
        <p:nvPicPr>
          <p:cNvPr id="13" name="Picture 12">
            <a:extLst>
              <a:ext uri="{FF2B5EF4-FFF2-40B4-BE49-F238E27FC236}">
                <a16:creationId xmlns:a16="http://schemas.microsoft.com/office/drawing/2014/main" id="{4427E293-E527-F239-D250-3131CA20EBCE}"/>
              </a:ext>
            </a:extLst>
          </p:cNvPr>
          <p:cNvPicPr>
            <a:picLocks noChangeAspect="1"/>
          </p:cNvPicPr>
          <p:nvPr/>
        </p:nvPicPr>
        <p:blipFill>
          <a:blip r:embed="rId4"/>
          <a:stretch>
            <a:fillRect/>
          </a:stretch>
        </p:blipFill>
        <p:spPr>
          <a:xfrm>
            <a:off x="6498713" y="2338922"/>
            <a:ext cx="2598682" cy="3492911"/>
          </a:xfrm>
          <a:prstGeom prst="rect">
            <a:avLst/>
          </a:prstGeom>
        </p:spPr>
      </p:pic>
    </p:spTree>
    <p:extLst>
      <p:ext uri="{BB962C8B-B14F-4D97-AF65-F5344CB8AC3E}">
        <p14:creationId xmlns:p14="http://schemas.microsoft.com/office/powerpoint/2010/main" val="169780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A432-FDEC-FF51-4BA8-64059225951A}"/>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Mandatory Updates Needed NOW!</a:t>
            </a:r>
          </a:p>
        </p:txBody>
      </p:sp>
      <p:sp>
        <p:nvSpPr>
          <p:cNvPr id="3" name="Content Placeholder 2">
            <a:extLst>
              <a:ext uri="{FF2B5EF4-FFF2-40B4-BE49-F238E27FC236}">
                <a16:creationId xmlns:a16="http://schemas.microsoft.com/office/drawing/2014/main" id="{DDEFDBA4-6D06-913F-B1E7-1742A32C4695}"/>
              </a:ext>
            </a:extLst>
          </p:cNvPr>
          <p:cNvSpPr>
            <a:spLocks noGrp="1"/>
          </p:cNvSpPr>
          <p:nvPr>
            <p:ph sz="quarter" idx="13"/>
          </p:nvPr>
        </p:nvSpPr>
        <p:spPr>
          <a:xfrm>
            <a:off x="1274913" y="2058389"/>
            <a:ext cx="9324975" cy="3798947"/>
          </a:xfrm>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Update 2023-2024 Tuition and Scholarship amount</a:t>
            </a:r>
          </a:p>
          <a:p>
            <a:r>
              <a:rPr lang="en-US" dirty="0">
                <a:latin typeface="Open Sans" panose="020B0606030504020204" pitchFamily="34" charset="0"/>
                <a:ea typeface="Open Sans" panose="020B0606030504020204" pitchFamily="34" charset="0"/>
                <a:cs typeface="Open Sans" panose="020B0606030504020204" pitchFamily="34" charset="0"/>
              </a:rPr>
              <a:t>Confirm the application deadline is not blank</a:t>
            </a:r>
          </a:p>
          <a:p>
            <a:pPr lvl="1"/>
            <a:r>
              <a:rPr lang="en-US" dirty="0">
                <a:latin typeface="Open Sans" panose="020B0606030504020204" pitchFamily="34" charset="0"/>
                <a:ea typeface="Open Sans" panose="020B0606030504020204" pitchFamily="34" charset="0"/>
                <a:cs typeface="Open Sans" panose="020B0606030504020204" pitchFamily="34" charset="0"/>
              </a:rPr>
              <a:t>If you do not have a deadline enter 8.15.2024</a:t>
            </a:r>
          </a:p>
          <a:p>
            <a:pPr lvl="1"/>
            <a:r>
              <a:rPr lang="en-US" dirty="0">
                <a:latin typeface="Open Sans" panose="020B0606030504020204" pitchFamily="34" charset="0"/>
                <a:ea typeface="Open Sans" panose="020B0606030504020204" pitchFamily="34" charset="0"/>
                <a:cs typeface="Open Sans" panose="020B0606030504020204" pitchFamily="34" charset="0"/>
              </a:rPr>
              <a:t>No deadline means your school does not appear on the list of participating schools</a:t>
            </a:r>
          </a:p>
          <a:p>
            <a:r>
              <a:rPr lang="en-US" dirty="0">
                <a:latin typeface="Open Sans" panose="020B0606030504020204" pitchFamily="34" charset="0"/>
                <a:ea typeface="Open Sans" panose="020B0606030504020204" pitchFamily="34" charset="0"/>
                <a:cs typeface="Open Sans" panose="020B0606030504020204" pitchFamily="34" charset="0"/>
              </a:rPr>
              <a:t>Is the listed TELO information, correct? If not, email Suzanne at </a:t>
            </a:r>
            <a:r>
              <a:rPr lang="en-US" dirty="0">
                <a:latin typeface="Open Sans" panose="020B0606030504020204" pitchFamily="34" charset="0"/>
                <a:ea typeface="Open Sans" panose="020B0606030504020204" pitchFamily="34" charset="0"/>
                <a:cs typeface="Open Sans" panose="020B0606030504020204" pitchFamily="34" charset="0"/>
                <a:hlinkClick r:id="rId2"/>
              </a:rPr>
              <a:t>sleance@tuitionexchange.org</a:t>
            </a:r>
            <a:r>
              <a:rPr lang="en-US" dirty="0">
                <a:latin typeface="Open Sans" panose="020B0606030504020204" pitchFamily="34" charset="0"/>
                <a:ea typeface="Open Sans" panose="020B0606030504020204" pitchFamily="34" charset="0"/>
                <a:cs typeface="Open Sans" panose="020B0606030504020204" pitchFamily="34" charset="0"/>
              </a:rPr>
              <a:t> with the name, email, phone, and title</a:t>
            </a:r>
          </a:p>
          <a:p>
            <a:r>
              <a:rPr lang="en-US" dirty="0">
                <a:latin typeface="Open Sans" panose="020B0606030504020204" pitchFamily="34" charset="0"/>
                <a:ea typeface="Open Sans" panose="020B0606030504020204" pitchFamily="34" charset="0"/>
                <a:cs typeface="Open Sans" panose="020B0606030504020204" pitchFamily="34" charset="0"/>
              </a:rPr>
              <a:t>Is your school’s name and mailing address, correct? </a:t>
            </a:r>
          </a:p>
          <a:p>
            <a:pPr lvl="1"/>
            <a:endParaRPr lang="en-US" dirty="0"/>
          </a:p>
        </p:txBody>
      </p:sp>
      <p:sp>
        <p:nvSpPr>
          <p:cNvPr id="4" name="Footer Placeholder 3">
            <a:extLst>
              <a:ext uri="{FF2B5EF4-FFF2-40B4-BE49-F238E27FC236}">
                <a16:creationId xmlns:a16="http://schemas.microsoft.com/office/drawing/2014/main" id="{349EFAEC-315C-4D80-9C35-C8AC524A19F5}"/>
              </a:ext>
            </a:extLst>
          </p:cNvPr>
          <p:cNvSpPr>
            <a:spLocks noGrp="1"/>
          </p:cNvSpPr>
          <p:nvPr>
            <p:ph type="ftr" sz="quarter" idx="11"/>
          </p:nvPr>
        </p:nvSpPr>
        <p:spPr/>
        <p:txBody>
          <a:bodyPr/>
          <a:lstStyle/>
          <a:p>
            <a:r>
              <a:rPr lang="en-US"/>
              <a:t>TE Central Mandatory Training 23-24</a:t>
            </a:r>
            <a:endParaRPr lang="en-US" dirty="0"/>
          </a:p>
        </p:txBody>
      </p:sp>
      <p:sp>
        <p:nvSpPr>
          <p:cNvPr id="5" name="Date Placeholder 4">
            <a:extLst>
              <a:ext uri="{FF2B5EF4-FFF2-40B4-BE49-F238E27FC236}">
                <a16:creationId xmlns:a16="http://schemas.microsoft.com/office/drawing/2014/main" id="{A23DF5AE-D8DD-2E1B-DA14-A3BCE77020B3}"/>
              </a:ext>
            </a:extLst>
          </p:cNvPr>
          <p:cNvSpPr>
            <a:spLocks noGrp="1"/>
          </p:cNvSpPr>
          <p:nvPr>
            <p:ph type="dt" sz="half" idx="10"/>
          </p:nvPr>
        </p:nvSpPr>
        <p:spPr/>
        <p:txBody>
          <a:bodyPr/>
          <a:lstStyle/>
          <a:p>
            <a:fld id="{78BF577C-B9D3-47F5-BFC8-54CFCAD9786B}" type="datetime1">
              <a:rPr lang="en-US" smtClean="0"/>
              <a:t>7/10/2023</a:t>
            </a:fld>
            <a:endParaRPr lang="en-US" dirty="0"/>
          </a:p>
        </p:txBody>
      </p:sp>
      <p:sp>
        <p:nvSpPr>
          <p:cNvPr id="6" name="Slide Number Placeholder 5">
            <a:extLst>
              <a:ext uri="{FF2B5EF4-FFF2-40B4-BE49-F238E27FC236}">
                <a16:creationId xmlns:a16="http://schemas.microsoft.com/office/drawing/2014/main" id="{84CDAB7B-EE16-C183-AE4A-F35DB24520F8}"/>
              </a:ext>
            </a:extLst>
          </p:cNvPr>
          <p:cNvSpPr>
            <a:spLocks noGrp="1"/>
          </p:cNvSpPr>
          <p:nvPr>
            <p:ph type="sldNum" sz="quarter" idx="12"/>
          </p:nvPr>
        </p:nvSpPr>
        <p:spPr/>
        <p:txBody>
          <a:bodyPr/>
          <a:lstStyle/>
          <a:p>
            <a:fld id="{42B7CBA4-B6F8-42AF-9F87-A3019C537482}" type="slidenum">
              <a:rPr lang="en-US" smtClean="0"/>
              <a:pPr/>
              <a:t>6</a:t>
            </a:fld>
            <a:endParaRPr lang="en-US" dirty="0"/>
          </a:p>
        </p:txBody>
      </p:sp>
    </p:spTree>
    <p:extLst>
      <p:ext uri="{BB962C8B-B14F-4D97-AF65-F5344CB8AC3E}">
        <p14:creationId xmlns:p14="http://schemas.microsoft.com/office/powerpoint/2010/main" val="4271081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ACD6-86A2-3867-30C6-85A2653D63D7}"/>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Mandatory updates</a:t>
            </a:r>
          </a:p>
        </p:txBody>
      </p:sp>
      <p:sp>
        <p:nvSpPr>
          <p:cNvPr id="3" name="Text Placeholder 2">
            <a:extLst>
              <a:ext uri="{FF2B5EF4-FFF2-40B4-BE49-F238E27FC236}">
                <a16:creationId xmlns:a16="http://schemas.microsoft.com/office/drawing/2014/main" id="{0155647F-F512-62B7-3DBE-DE6047764FD1}"/>
              </a:ext>
            </a:extLst>
          </p:cNvPr>
          <p:cNvSpPr>
            <a:spLocks noGrp="1"/>
          </p:cNvSpPr>
          <p:nvPr>
            <p:ph type="body" sz="quarter" idx="15"/>
          </p:nvPr>
        </p:nvSpPr>
        <p:spPr>
          <a:xfrm>
            <a:off x="1241030" y="1675888"/>
            <a:ext cx="4565283" cy="665481"/>
          </a:xfrm>
        </p:spPr>
        <p: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Update Tuition and Scholarship amounts</a:t>
            </a:r>
          </a:p>
        </p:txBody>
      </p:sp>
      <p:sp>
        <p:nvSpPr>
          <p:cNvPr id="5" name="Text Placeholder 4">
            <a:extLst>
              <a:ext uri="{FF2B5EF4-FFF2-40B4-BE49-F238E27FC236}">
                <a16:creationId xmlns:a16="http://schemas.microsoft.com/office/drawing/2014/main" id="{6D68AF8A-C702-D53F-2F60-6CC53B8793A5}"/>
              </a:ext>
            </a:extLst>
          </p:cNvPr>
          <p:cNvSpPr>
            <a:spLocks noGrp="1"/>
          </p:cNvSpPr>
          <p:nvPr>
            <p:ph type="body" sz="quarter" idx="16"/>
          </p:nvPr>
        </p:nvSpPr>
        <p:spPr>
          <a:xfrm>
            <a:off x="6072480" y="1673444"/>
            <a:ext cx="4565283" cy="665481"/>
          </a:xfrm>
        </p:spPr>
        <p:txBody>
          <a:bodyPr>
            <a:norm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Be sure your overview is friendly and accurate</a:t>
            </a:r>
          </a:p>
        </p:txBody>
      </p:sp>
      <p:sp>
        <p:nvSpPr>
          <p:cNvPr id="7" name="Date Placeholder 6">
            <a:extLst>
              <a:ext uri="{FF2B5EF4-FFF2-40B4-BE49-F238E27FC236}">
                <a16:creationId xmlns:a16="http://schemas.microsoft.com/office/drawing/2014/main" id="{EA197F8A-7403-BDA9-71B6-7824F72F36EA}"/>
              </a:ext>
            </a:extLst>
          </p:cNvPr>
          <p:cNvSpPr>
            <a:spLocks noGrp="1"/>
          </p:cNvSpPr>
          <p:nvPr>
            <p:ph type="dt" sz="half" idx="10"/>
          </p:nvPr>
        </p:nvSpPr>
        <p:spPr/>
        <p:txBody>
          <a:bodyPr/>
          <a:lstStyle/>
          <a:p>
            <a:fld id="{7933E4F6-E7C7-4472-9735-637A42D7084A}" type="datetime1">
              <a:rPr lang="en-US" smtClean="0"/>
              <a:t>7/10/2023</a:t>
            </a:fld>
            <a:endParaRPr lang="en-US" dirty="0"/>
          </a:p>
        </p:txBody>
      </p:sp>
      <p:sp>
        <p:nvSpPr>
          <p:cNvPr id="8" name="Footer Placeholder 7">
            <a:extLst>
              <a:ext uri="{FF2B5EF4-FFF2-40B4-BE49-F238E27FC236}">
                <a16:creationId xmlns:a16="http://schemas.microsoft.com/office/drawing/2014/main" id="{E880E6FF-3224-1E0E-68A7-9B4D479BD1B0}"/>
              </a:ext>
            </a:extLst>
          </p:cNvPr>
          <p:cNvSpPr>
            <a:spLocks noGrp="1"/>
          </p:cNvSpPr>
          <p:nvPr>
            <p:ph type="ftr" sz="quarter" idx="11"/>
          </p:nvPr>
        </p:nvSpPr>
        <p:spPr/>
        <p:txBody>
          <a:bodyPr/>
          <a:lstStyle/>
          <a:p>
            <a:r>
              <a:rPr lang="en-US"/>
              <a:t>TE Central Mandatory Training 23-24</a:t>
            </a:r>
            <a:endParaRPr lang="en-US" dirty="0"/>
          </a:p>
        </p:txBody>
      </p:sp>
      <p:sp>
        <p:nvSpPr>
          <p:cNvPr id="9" name="Slide Number Placeholder 8">
            <a:extLst>
              <a:ext uri="{FF2B5EF4-FFF2-40B4-BE49-F238E27FC236}">
                <a16:creationId xmlns:a16="http://schemas.microsoft.com/office/drawing/2014/main" id="{9765D5B2-4645-1E35-90F3-600B2274AD89}"/>
              </a:ext>
            </a:extLst>
          </p:cNvPr>
          <p:cNvSpPr>
            <a:spLocks noGrp="1"/>
          </p:cNvSpPr>
          <p:nvPr>
            <p:ph type="sldNum" sz="quarter" idx="12"/>
          </p:nvPr>
        </p:nvSpPr>
        <p:spPr/>
        <p:txBody>
          <a:bodyPr/>
          <a:lstStyle/>
          <a:p>
            <a:fld id="{42B7CBA4-B6F8-42AF-9F87-A3019C537482}" type="slidenum">
              <a:rPr lang="en-US" smtClean="0"/>
              <a:pPr/>
              <a:t>7</a:t>
            </a:fld>
            <a:endParaRPr lang="en-US" dirty="0"/>
          </a:p>
        </p:txBody>
      </p:sp>
      <p:pic>
        <p:nvPicPr>
          <p:cNvPr id="11" name="Picture 10">
            <a:extLst>
              <a:ext uri="{FF2B5EF4-FFF2-40B4-BE49-F238E27FC236}">
                <a16:creationId xmlns:a16="http://schemas.microsoft.com/office/drawing/2014/main" id="{524B69EA-C149-36B3-D765-FF523526010E}"/>
              </a:ext>
            </a:extLst>
          </p:cNvPr>
          <p:cNvPicPr>
            <a:picLocks noChangeAspect="1"/>
          </p:cNvPicPr>
          <p:nvPr/>
        </p:nvPicPr>
        <p:blipFill>
          <a:blip r:embed="rId3"/>
          <a:stretch>
            <a:fillRect/>
          </a:stretch>
        </p:blipFill>
        <p:spPr>
          <a:xfrm>
            <a:off x="1373769" y="2287939"/>
            <a:ext cx="4162110" cy="3184440"/>
          </a:xfrm>
          <a:prstGeom prst="rect">
            <a:avLst/>
          </a:prstGeom>
        </p:spPr>
      </p:pic>
      <p:pic>
        <p:nvPicPr>
          <p:cNvPr id="13" name="Picture 12">
            <a:extLst>
              <a:ext uri="{FF2B5EF4-FFF2-40B4-BE49-F238E27FC236}">
                <a16:creationId xmlns:a16="http://schemas.microsoft.com/office/drawing/2014/main" id="{40F4F24D-B446-2639-68DE-1BD961F4DFF0}"/>
              </a:ext>
            </a:extLst>
          </p:cNvPr>
          <p:cNvPicPr>
            <a:picLocks noChangeAspect="1"/>
          </p:cNvPicPr>
          <p:nvPr/>
        </p:nvPicPr>
        <p:blipFill>
          <a:blip r:embed="rId3"/>
          <a:stretch>
            <a:fillRect/>
          </a:stretch>
        </p:blipFill>
        <p:spPr>
          <a:xfrm>
            <a:off x="6073333" y="2306028"/>
            <a:ext cx="4160913" cy="3183524"/>
          </a:xfrm>
          <a:prstGeom prst="rect">
            <a:avLst/>
          </a:prstGeom>
        </p:spPr>
      </p:pic>
    </p:spTree>
    <p:extLst>
      <p:ext uri="{BB962C8B-B14F-4D97-AF65-F5344CB8AC3E}">
        <p14:creationId xmlns:p14="http://schemas.microsoft.com/office/powerpoint/2010/main" val="278344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7ED5-4AD3-CE69-018D-42A3F7A8F447}"/>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Mandatory review</a:t>
            </a:r>
          </a:p>
        </p:txBody>
      </p:sp>
      <p:sp>
        <p:nvSpPr>
          <p:cNvPr id="3" name="Text Placeholder 2">
            <a:extLst>
              <a:ext uri="{FF2B5EF4-FFF2-40B4-BE49-F238E27FC236}">
                <a16:creationId xmlns:a16="http://schemas.microsoft.com/office/drawing/2014/main" id="{163701AD-1A27-8ABA-D14F-45EFA5D718A6}"/>
              </a:ext>
            </a:extLst>
          </p:cNvPr>
          <p:cNvSpPr>
            <a:spLocks noGrp="1"/>
          </p:cNvSpPr>
          <p:nvPr>
            <p:ph type="body" sz="quarter" idx="15"/>
          </p:nvPr>
        </p:nvSpPr>
        <p:spPr>
          <a:xfrm>
            <a:off x="1708781" y="1624208"/>
            <a:ext cx="4565283" cy="665481"/>
          </a:xfrm>
        </p:spPr>
        <p:txBody>
          <a:bodyPr/>
          <a:lstStyle/>
          <a:p>
            <a:r>
              <a:rPr lang="en-US" sz="1800" dirty="0">
                <a:latin typeface="Open Sans" panose="020B0606030504020204" pitchFamily="34" charset="0"/>
                <a:ea typeface="Open Sans" panose="020B0606030504020204" pitchFamily="34" charset="0"/>
                <a:cs typeface="Open Sans" panose="020B0606030504020204" pitchFamily="34" charset="0"/>
              </a:rPr>
              <a:t>Review the Institutional Profile </a:t>
            </a:r>
          </a:p>
        </p:txBody>
      </p:sp>
      <p:sp>
        <p:nvSpPr>
          <p:cNvPr id="5" name="Text Placeholder 4">
            <a:extLst>
              <a:ext uri="{FF2B5EF4-FFF2-40B4-BE49-F238E27FC236}">
                <a16:creationId xmlns:a16="http://schemas.microsoft.com/office/drawing/2014/main" id="{26CC4F7A-6BBA-BD61-22C8-8DA73ADCBE6E}"/>
              </a:ext>
            </a:extLst>
          </p:cNvPr>
          <p:cNvSpPr>
            <a:spLocks noGrp="1"/>
          </p:cNvSpPr>
          <p:nvPr>
            <p:ph type="body" sz="quarter" idx="16"/>
          </p:nvPr>
        </p:nvSpPr>
        <p:spPr>
          <a:xfrm>
            <a:off x="6545349" y="1673444"/>
            <a:ext cx="4565283" cy="665481"/>
          </a:xfrm>
        </p:spPr>
        <p:txBody>
          <a:bodyPr>
            <a:norm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TE-EZ Online application</a:t>
            </a:r>
          </a:p>
        </p:txBody>
      </p:sp>
      <p:sp>
        <p:nvSpPr>
          <p:cNvPr id="7" name="Date Placeholder 6">
            <a:extLst>
              <a:ext uri="{FF2B5EF4-FFF2-40B4-BE49-F238E27FC236}">
                <a16:creationId xmlns:a16="http://schemas.microsoft.com/office/drawing/2014/main" id="{F55C5B26-EBA1-E06A-33C6-DA31394ABB79}"/>
              </a:ext>
            </a:extLst>
          </p:cNvPr>
          <p:cNvSpPr>
            <a:spLocks noGrp="1"/>
          </p:cNvSpPr>
          <p:nvPr>
            <p:ph type="dt" sz="half" idx="10"/>
          </p:nvPr>
        </p:nvSpPr>
        <p:spPr/>
        <p:txBody>
          <a:bodyPr/>
          <a:lstStyle/>
          <a:p>
            <a:fld id="{C248CA7F-EB54-4826-AE3C-FE8EA7B42237}" type="datetime1">
              <a:rPr lang="en-US" smtClean="0"/>
              <a:t>7/10/2023</a:t>
            </a:fld>
            <a:endParaRPr lang="en-US" dirty="0"/>
          </a:p>
        </p:txBody>
      </p:sp>
      <p:sp>
        <p:nvSpPr>
          <p:cNvPr id="8" name="Footer Placeholder 7">
            <a:extLst>
              <a:ext uri="{FF2B5EF4-FFF2-40B4-BE49-F238E27FC236}">
                <a16:creationId xmlns:a16="http://schemas.microsoft.com/office/drawing/2014/main" id="{7D88BF92-CA02-CF2B-235E-A07A793A38BB}"/>
              </a:ext>
            </a:extLst>
          </p:cNvPr>
          <p:cNvSpPr>
            <a:spLocks noGrp="1"/>
          </p:cNvSpPr>
          <p:nvPr>
            <p:ph type="ftr" sz="quarter" idx="11"/>
          </p:nvPr>
        </p:nvSpPr>
        <p:spPr/>
        <p:txBody>
          <a:bodyPr/>
          <a:lstStyle/>
          <a:p>
            <a:r>
              <a:rPr lang="en-US"/>
              <a:t>TE Central Mandatory Training 23-24</a:t>
            </a:r>
            <a:endParaRPr lang="en-US" dirty="0"/>
          </a:p>
        </p:txBody>
      </p:sp>
      <p:sp>
        <p:nvSpPr>
          <p:cNvPr id="9" name="Slide Number Placeholder 8">
            <a:extLst>
              <a:ext uri="{FF2B5EF4-FFF2-40B4-BE49-F238E27FC236}">
                <a16:creationId xmlns:a16="http://schemas.microsoft.com/office/drawing/2014/main" id="{E02EB8AE-36BC-5978-5D6C-246F2DF93552}"/>
              </a:ext>
            </a:extLst>
          </p:cNvPr>
          <p:cNvSpPr>
            <a:spLocks noGrp="1"/>
          </p:cNvSpPr>
          <p:nvPr>
            <p:ph type="sldNum" sz="quarter" idx="12"/>
          </p:nvPr>
        </p:nvSpPr>
        <p:spPr/>
        <p:txBody>
          <a:bodyPr/>
          <a:lstStyle/>
          <a:p>
            <a:fld id="{42B7CBA4-B6F8-42AF-9F87-A3019C537482}" type="slidenum">
              <a:rPr lang="en-US" smtClean="0"/>
              <a:pPr/>
              <a:t>8</a:t>
            </a:fld>
            <a:endParaRPr lang="en-US" dirty="0"/>
          </a:p>
        </p:txBody>
      </p:sp>
      <p:pic>
        <p:nvPicPr>
          <p:cNvPr id="13" name="Picture 12">
            <a:extLst>
              <a:ext uri="{FF2B5EF4-FFF2-40B4-BE49-F238E27FC236}">
                <a16:creationId xmlns:a16="http://schemas.microsoft.com/office/drawing/2014/main" id="{70530404-268F-D92F-711F-EA9F614F1746}"/>
              </a:ext>
            </a:extLst>
          </p:cNvPr>
          <p:cNvPicPr>
            <a:picLocks noChangeAspect="1"/>
          </p:cNvPicPr>
          <p:nvPr/>
        </p:nvPicPr>
        <p:blipFill>
          <a:blip r:embed="rId3"/>
          <a:stretch>
            <a:fillRect/>
          </a:stretch>
        </p:blipFill>
        <p:spPr>
          <a:xfrm>
            <a:off x="6545349" y="2342946"/>
            <a:ext cx="3937870" cy="3012873"/>
          </a:xfrm>
          <a:prstGeom prst="rect">
            <a:avLst/>
          </a:prstGeom>
        </p:spPr>
      </p:pic>
      <p:pic>
        <p:nvPicPr>
          <p:cNvPr id="6" name="Picture 5">
            <a:extLst>
              <a:ext uri="{FF2B5EF4-FFF2-40B4-BE49-F238E27FC236}">
                <a16:creationId xmlns:a16="http://schemas.microsoft.com/office/drawing/2014/main" id="{8B84D4E4-E2B7-77F1-B958-CB5F0449C851}"/>
              </a:ext>
            </a:extLst>
          </p:cNvPr>
          <p:cNvPicPr>
            <a:picLocks noChangeAspect="1"/>
          </p:cNvPicPr>
          <p:nvPr/>
        </p:nvPicPr>
        <p:blipFill>
          <a:blip r:embed="rId4"/>
          <a:stretch>
            <a:fillRect/>
          </a:stretch>
        </p:blipFill>
        <p:spPr>
          <a:xfrm>
            <a:off x="1409745" y="2350695"/>
            <a:ext cx="4565283" cy="3488129"/>
          </a:xfrm>
          <a:prstGeom prst="rect">
            <a:avLst/>
          </a:prstGeom>
        </p:spPr>
      </p:pic>
    </p:spTree>
    <p:extLst>
      <p:ext uri="{BB962C8B-B14F-4D97-AF65-F5344CB8AC3E}">
        <p14:creationId xmlns:p14="http://schemas.microsoft.com/office/powerpoint/2010/main" val="1159706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9A84-4C6B-53C9-70A1-A17A838FBB52}"/>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TELO Options</a:t>
            </a:r>
          </a:p>
        </p:txBody>
      </p:sp>
      <p:sp>
        <p:nvSpPr>
          <p:cNvPr id="3" name="Text Placeholder 2">
            <a:extLst>
              <a:ext uri="{FF2B5EF4-FFF2-40B4-BE49-F238E27FC236}">
                <a16:creationId xmlns:a16="http://schemas.microsoft.com/office/drawing/2014/main" id="{E42E1411-AD08-B8F3-2BA3-1DD9850CEB0B}"/>
              </a:ext>
            </a:extLst>
          </p:cNvPr>
          <p:cNvSpPr>
            <a:spLocks noGrp="1"/>
          </p:cNvSpPr>
          <p:nvPr>
            <p:ph type="body" sz="quarter" idx="15"/>
          </p:nvPr>
        </p:nvSpPr>
        <p:spPr>
          <a:xfrm>
            <a:off x="1390651" y="1552513"/>
            <a:ext cx="4565283" cy="665481"/>
          </a:xfrm>
        </p:spPr>
        <p:txBody>
          <a:bodyPr>
            <a:normAutofit fontScale="92500"/>
          </a:bodyPr>
          <a:lstStyle/>
          <a:p>
            <a:r>
              <a:rPr lang="en-US" dirty="0">
                <a:latin typeface="Open Sans" panose="020B0606030504020204" pitchFamily="34" charset="0"/>
                <a:ea typeface="Open Sans" panose="020B0606030504020204" pitchFamily="34" charset="0"/>
                <a:cs typeface="Open Sans" panose="020B0606030504020204" pitchFamily="34" charset="0"/>
              </a:rPr>
              <a:t>TELO–Primary and Secondary</a:t>
            </a:r>
          </a:p>
        </p:txBody>
      </p:sp>
      <p:sp>
        <p:nvSpPr>
          <p:cNvPr id="4" name="Text Placeholder 3">
            <a:extLst>
              <a:ext uri="{FF2B5EF4-FFF2-40B4-BE49-F238E27FC236}">
                <a16:creationId xmlns:a16="http://schemas.microsoft.com/office/drawing/2014/main" id="{2FBDEB5D-32C7-FC51-F115-99A6BC453786}"/>
              </a:ext>
            </a:extLst>
          </p:cNvPr>
          <p:cNvSpPr>
            <a:spLocks noGrp="1"/>
          </p:cNvSpPr>
          <p:nvPr>
            <p:ph type="body" sz="quarter" idx="13"/>
          </p:nvPr>
        </p:nvSpPr>
        <p:spPr>
          <a:xfrm>
            <a:off x="1274589" y="2122098"/>
            <a:ext cx="4565283" cy="3719528"/>
          </a:xfrm>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Primary and secondary are responsible for the entire process but:</a:t>
            </a:r>
          </a:p>
          <a:p>
            <a:pPr lvl="1"/>
            <a:r>
              <a:rPr lang="en-US" dirty="0">
                <a:latin typeface="Open Sans" panose="020B0606030504020204" pitchFamily="34" charset="0"/>
                <a:ea typeface="Open Sans" panose="020B0606030504020204" pitchFamily="34" charset="0"/>
                <a:cs typeface="Open Sans" panose="020B0606030504020204" pitchFamily="34" charset="0"/>
              </a:rPr>
              <a:t>If the primary is in Human Resources, there are Admissions and Financial Aid issues</a:t>
            </a:r>
          </a:p>
          <a:p>
            <a:pPr lvl="1"/>
            <a:r>
              <a:rPr lang="en-US" dirty="0">
                <a:latin typeface="Open Sans" panose="020B0606030504020204" pitchFamily="34" charset="0"/>
                <a:ea typeface="Open Sans" panose="020B0606030504020204" pitchFamily="34" charset="0"/>
                <a:cs typeface="Open Sans" panose="020B0606030504020204" pitchFamily="34" charset="0"/>
              </a:rPr>
              <a:t>If the primary is in Admissions, there are Human Resources and Financial Aid issues</a:t>
            </a:r>
          </a:p>
          <a:p>
            <a:pPr lvl="1"/>
            <a:r>
              <a:rPr lang="en-US" dirty="0">
                <a:latin typeface="Open Sans" panose="020B0606030504020204" pitchFamily="34" charset="0"/>
                <a:ea typeface="Open Sans" panose="020B0606030504020204" pitchFamily="34" charset="0"/>
                <a:cs typeface="Open Sans" panose="020B0606030504020204" pitchFamily="34" charset="0"/>
              </a:rPr>
              <a:t>Consider…</a:t>
            </a:r>
          </a:p>
        </p:txBody>
      </p:sp>
      <p:sp>
        <p:nvSpPr>
          <p:cNvPr id="5" name="Text Placeholder 4">
            <a:extLst>
              <a:ext uri="{FF2B5EF4-FFF2-40B4-BE49-F238E27FC236}">
                <a16:creationId xmlns:a16="http://schemas.microsoft.com/office/drawing/2014/main" id="{860DD071-3195-1D48-71FF-E99A11092C9B}"/>
              </a:ext>
            </a:extLst>
          </p:cNvPr>
          <p:cNvSpPr>
            <a:spLocks noGrp="1"/>
          </p:cNvSpPr>
          <p:nvPr>
            <p:ph type="body" sz="quarter" idx="16"/>
          </p:nvPr>
        </p:nvSpPr>
        <p:spPr>
          <a:xfrm>
            <a:off x="6040192" y="1543967"/>
            <a:ext cx="4565283" cy="665481"/>
          </a:xfrm>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TELO–Export and Import</a:t>
            </a:r>
          </a:p>
        </p:txBody>
      </p:sp>
      <p:sp>
        <p:nvSpPr>
          <p:cNvPr id="6" name="Text Placeholder 5">
            <a:extLst>
              <a:ext uri="{FF2B5EF4-FFF2-40B4-BE49-F238E27FC236}">
                <a16:creationId xmlns:a16="http://schemas.microsoft.com/office/drawing/2014/main" id="{07047502-93F1-4DA5-4F6D-376233752751}"/>
              </a:ext>
            </a:extLst>
          </p:cNvPr>
          <p:cNvSpPr>
            <a:spLocks noGrp="1"/>
          </p:cNvSpPr>
          <p:nvPr>
            <p:ph type="body" sz="quarter" idx="14"/>
          </p:nvPr>
        </p:nvSpPr>
        <p:spPr>
          <a:xfrm>
            <a:off x="6048145" y="2338925"/>
            <a:ext cx="4565283" cy="3492908"/>
          </a:xfrm>
        </p:spPr>
        <p:txBody>
          <a:bodyPr>
            <a:normAutofit lnSpcReduction="10000"/>
          </a:bodyPr>
          <a:lstStyle/>
          <a:p>
            <a:r>
              <a:rPr lang="en-US" dirty="0">
                <a:latin typeface="Open Sans" panose="020B0606030504020204" pitchFamily="34" charset="0"/>
                <a:ea typeface="Open Sans" panose="020B0606030504020204" pitchFamily="34" charset="0"/>
                <a:cs typeface="Open Sans" panose="020B0606030504020204" pitchFamily="34" charset="0"/>
              </a:rPr>
              <a:t>Two TELOs with access to and knowledge of specific issues</a:t>
            </a:r>
          </a:p>
          <a:p>
            <a:pPr lvl="1"/>
            <a:r>
              <a:rPr lang="en-US" dirty="0">
                <a:latin typeface="Open Sans" panose="020B0606030504020204" pitchFamily="34" charset="0"/>
                <a:ea typeface="Open Sans" panose="020B0606030504020204" pitchFamily="34" charset="0"/>
                <a:cs typeface="Open Sans" panose="020B0606030504020204" pitchFamily="34" charset="0"/>
              </a:rPr>
              <a:t>Human Resources knows employees</a:t>
            </a:r>
          </a:p>
          <a:p>
            <a:pPr lvl="1"/>
            <a:r>
              <a:rPr lang="en-US" dirty="0">
                <a:latin typeface="Open Sans" panose="020B0606030504020204" pitchFamily="34" charset="0"/>
                <a:ea typeface="Open Sans" panose="020B0606030504020204" pitchFamily="34" charset="0"/>
                <a:cs typeface="Open Sans" panose="020B0606030504020204" pitchFamily="34" charset="0"/>
              </a:rPr>
              <a:t>Admissions and Financial Aid know new students and continuing students</a:t>
            </a:r>
          </a:p>
          <a:p>
            <a:pPr lvl="1"/>
            <a:r>
              <a:rPr lang="en-US" dirty="0">
                <a:latin typeface="Open Sans" panose="020B0606030504020204" pitchFamily="34" charset="0"/>
                <a:ea typeface="Open Sans" panose="020B0606030504020204" pitchFamily="34" charset="0"/>
                <a:cs typeface="Open Sans" panose="020B0606030504020204" pitchFamily="34" charset="0"/>
              </a:rPr>
              <a:t>The TE system can accommodate a split in duties</a:t>
            </a:r>
          </a:p>
        </p:txBody>
      </p:sp>
      <p:sp>
        <p:nvSpPr>
          <p:cNvPr id="7" name="Date Placeholder 6">
            <a:extLst>
              <a:ext uri="{FF2B5EF4-FFF2-40B4-BE49-F238E27FC236}">
                <a16:creationId xmlns:a16="http://schemas.microsoft.com/office/drawing/2014/main" id="{0083B563-9B99-28CE-3C2A-0EECB6A9A9B6}"/>
              </a:ext>
            </a:extLst>
          </p:cNvPr>
          <p:cNvSpPr>
            <a:spLocks noGrp="1"/>
          </p:cNvSpPr>
          <p:nvPr>
            <p:ph type="dt" sz="half" idx="10"/>
          </p:nvPr>
        </p:nvSpPr>
        <p:spPr/>
        <p:txBody>
          <a:bodyPr/>
          <a:lstStyle/>
          <a:p>
            <a:fld id="{68055909-E6EF-4A1C-95DB-E84C634685E1}" type="datetime1">
              <a:rPr lang="en-US" smtClean="0"/>
              <a:t>7/10/2023</a:t>
            </a:fld>
            <a:endParaRPr lang="en-US" dirty="0"/>
          </a:p>
        </p:txBody>
      </p:sp>
      <p:sp>
        <p:nvSpPr>
          <p:cNvPr id="8" name="Footer Placeholder 7">
            <a:extLst>
              <a:ext uri="{FF2B5EF4-FFF2-40B4-BE49-F238E27FC236}">
                <a16:creationId xmlns:a16="http://schemas.microsoft.com/office/drawing/2014/main" id="{EEEE914C-15E9-9B11-D34C-186678A2F3FE}"/>
              </a:ext>
            </a:extLst>
          </p:cNvPr>
          <p:cNvSpPr>
            <a:spLocks noGrp="1"/>
          </p:cNvSpPr>
          <p:nvPr>
            <p:ph type="ftr" sz="quarter" idx="11"/>
          </p:nvPr>
        </p:nvSpPr>
        <p:spPr/>
        <p:txBody>
          <a:bodyPr/>
          <a:lstStyle/>
          <a:p>
            <a:r>
              <a:rPr lang="en-US"/>
              <a:t>TE Central Mandatory Training 23-24</a:t>
            </a:r>
            <a:endParaRPr lang="en-US" dirty="0"/>
          </a:p>
        </p:txBody>
      </p:sp>
      <p:sp>
        <p:nvSpPr>
          <p:cNvPr id="9" name="Slide Number Placeholder 8">
            <a:extLst>
              <a:ext uri="{FF2B5EF4-FFF2-40B4-BE49-F238E27FC236}">
                <a16:creationId xmlns:a16="http://schemas.microsoft.com/office/drawing/2014/main" id="{7757A1CE-1DA5-0133-6BDE-DF62424179D1}"/>
              </a:ext>
            </a:extLst>
          </p:cNvPr>
          <p:cNvSpPr>
            <a:spLocks noGrp="1"/>
          </p:cNvSpPr>
          <p:nvPr>
            <p:ph type="sldNum" sz="quarter" idx="12"/>
          </p:nvPr>
        </p:nvSpPr>
        <p:spPr/>
        <p:txBody>
          <a:bodyPr/>
          <a:lstStyle/>
          <a:p>
            <a:fld id="{42B7CBA4-B6F8-42AF-9F87-A3019C537482}" type="slidenum">
              <a:rPr lang="en-US" smtClean="0"/>
              <a:pPr/>
              <a:t>9</a:t>
            </a:fld>
            <a:endParaRPr lang="en-US" dirty="0"/>
          </a:p>
        </p:txBody>
      </p:sp>
    </p:spTree>
    <p:extLst>
      <p:ext uri="{BB962C8B-B14F-4D97-AF65-F5344CB8AC3E}">
        <p14:creationId xmlns:p14="http://schemas.microsoft.com/office/powerpoint/2010/main" val="15316311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AE2BE2-2448-4E7B-801D-A1DB86E25C07}">
  <ds:schemaRefs>
    <ds:schemaRef ds:uri="http://schemas.microsoft.com/office/2006/documentManagement/types"/>
    <ds:schemaRef ds:uri="http://schemas.microsoft.com/sharepoint/v3"/>
    <ds:schemaRef ds:uri="71af3243-3dd4-4a8d-8c0d-dd76da1f02a5"/>
    <ds:schemaRef ds:uri="http://www.w3.org/XML/1998/namespace"/>
    <ds:schemaRef ds:uri="16c05727-aa75-4e4a-9b5f-8a80a1165891"/>
    <ds:schemaRef ds:uri="230e9df3-be65-4c73-a93b-d1236ebd677e"/>
    <ds:schemaRef ds:uri="http://purl.org/dc/dcmityp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8A76123C-0D07-411D-99F3-D7FCBD317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D1BE6E-AF61-4499-9528-70BA981F408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TM03457496[[fn=Parallax]]</Template>
  <TotalTime>2675</TotalTime>
  <Words>2525</Words>
  <Application>Microsoft Office PowerPoint</Application>
  <PresentationFormat>Widescreen</PresentationFormat>
  <Paragraphs>356</Paragraphs>
  <Slides>39</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Corbel</vt:lpstr>
      <vt:lpstr>Open Sans</vt:lpstr>
      <vt:lpstr>Wingdings</vt:lpstr>
      <vt:lpstr>Parallax</vt:lpstr>
      <vt:lpstr>Mandatory  Training </vt:lpstr>
      <vt:lpstr>Agenda</vt:lpstr>
      <vt:lpstr>Why Mandatory Training?</vt:lpstr>
      <vt:lpstr>Processing Reminders </vt:lpstr>
      <vt:lpstr>Processing Reminders</vt:lpstr>
      <vt:lpstr>Mandatory Updates Needed NOW!</vt:lpstr>
      <vt:lpstr>Mandatory updates</vt:lpstr>
      <vt:lpstr>Mandatory review</vt:lpstr>
      <vt:lpstr>TELO Options</vt:lpstr>
      <vt:lpstr>The TE Players at your school</vt:lpstr>
      <vt:lpstr>Where is yours?   The TE TELO Handbook is updated and available online     </vt:lpstr>
      <vt:lpstr>www.tuitionexchange.org Liaison Officers TE Liaison Officer Handbook</vt:lpstr>
      <vt:lpstr>Policies &amp; Procedures</vt:lpstr>
      <vt:lpstr>Membership Dues</vt:lpstr>
      <vt:lpstr>When paying by check, please allow 14 days for processing</vt:lpstr>
      <vt:lpstr>Brain break</vt:lpstr>
      <vt:lpstr>TE Applications - TE-EZ Online app or paper?</vt:lpstr>
      <vt:lpstr>EXPORT Schools  TE-EZ Online App</vt:lpstr>
      <vt:lpstr>TE-EZ Online App process</vt:lpstr>
      <vt:lpstr>Regardless of how the initial TE-EZ Online application is entered, the application can be tracked  The tracking details require information to be entered exactly as it was submitted on the TE-EZ Online app  Typical error issues are the student’s birthdate and email address.   TELO can share a copy of the app with the student upon request </vt:lpstr>
      <vt:lpstr>How to share a copy of a TE-EZ Online app with the student</vt:lpstr>
      <vt:lpstr>Information Flow</vt:lpstr>
      <vt:lpstr>Import Students – New &amp; Continuing</vt:lpstr>
      <vt:lpstr>PowerPoint Presentation</vt:lpstr>
      <vt:lpstr> The Enrollment Report is the REPORT! </vt:lpstr>
      <vt:lpstr>Participation Fees (P-fees)</vt:lpstr>
      <vt:lpstr>When paying by check, please allow 14 days for processing</vt:lpstr>
      <vt:lpstr>New Student Action IMPORT  After Fall Enrollment</vt:lpstr>
      <vt:lpstr>New Student Action EXPORT After Fall Enrollment</vt:lpstr>
      <vt:lpstr>PowerPoint Presentation</vt:lpstr>
      <vt:lpstr>PowerPoint Presentation</vt:lpstr>
      <vt:lpstr>Reminders</vt:lpstr>
      <vt:lpstr>PowerPoint Presentation</vt:lpstr>
      <vt:lpstr>Beginning in July 2024, all TE schools must list a primary and secondary TELO.  The primary TELO will serve as the institution’s gatekeeper, adding and removing individuals as needed.   Others can be provided access based on their need to know.  Changes to internal procedures may be required.</vt:lpstr>
      <vt:lpstr>Announcement Number 2   Beginning with the 2024-25 application year, all TE schools must use the TE-EZ  Online app process.  The paper app option will not be available beyond the 2023-2024 application year.  Changes to internal procedures may be required.</vt:lpstr>
      <vt:lpstr>Announcement Number 2 (continued) Students “control” the initial application process</vt:lpstr>
      <vt:lpstr>.  </vt:lpstr>
      <vt:lpstr>.  </vt:lpstr>
      <vt:lpstr>Thank you – have you figured out our exciting news yet?  Stay tuned for more announcements throughout the year!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Mandatory Training 2022-23</dc:title>
  <dc:creator>Janet Hanson</dc:creator>
  <cp:lastModifiedBy>Janet Hanson</cp:lastModifiedBy>
  <cp:revision>56</cp:revision>
  <cp:lastPrinted>2023-06-29T23:06:59Z</cp:lastPrinted>
  <dcterms:created xsi:type="dcterms:W3CDTF">2022-07-05T18:32:09Z</dcterms:created>
  <dcterms:modified xsi:type="dcterms:W3CDTF">2023-07-11T05:04:13Z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