
<file path=[Content_Types].xml><?xml version="1.0" encoding="utf-8"?>
<Types xmlns="http://schemas.openxmlformats.org/package/2006/content-types">
  <Default Extension="png" ContentType="image/png"/>
  <Default Extension="png&amp;ehk=TQF3sBbvlKK6SWnahCx37Q&amp;r=0&amp;pid=OfficeInsert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70" r:id="rId7"/>
    <p:sldId id="288" r:id="rId8"/>
    <p:sldId id="289" r:id="rId9"/>
    <p:sldId id="290" r:id="rId10"/>
    <p:sldId id="292" r:id="rId11"/>
    <p:sldId id="291" r:id="rId12"/>
    <p:sldId id="272" r:id="rId13"/>
    <p:sldId id="293" r:id="rId14"/>
    <p:sldId id="271" r:id="rId15"/>
    <p:sldId id="294" r:id="rId16"/>
    <p:sldId id="261" r:id="rId17"/>
    <p:sldId id="295" r:id="rId18"/>
    <p:sldId id="263" r:id="rId19"/>
    <p:sldId id="296" r:id="rId20"/>
    <p:sldId id="297" r:id="rId21"/>
    <p:sldId id="264" r:id="rId22"/>
    <p:sldId id="265" r:id="rId23"/>
    <p:sldId id="266" r:id="rId24"/>
    <p:sldId id="267" r:id="rId25"/>
    <p:sldId id="268" r:id="rId26"/>
    <p:sldId id="298" r:id="rId27"/>
    <p:sldId id="269" r:id="rId28"/>
    <p:sldId id="273" r:id="rId29"/>
    <p:sldId id="274" r:id="rId30"/>
    <p:sldId id="275" r:id="rId31"/>
    <p:sldId id="276" r:id="rId32"/>
    <p:sldId id="299" r:id="rId33"/>
    <p:sldId id="277" r:id="rId34"/>
    <p:sldId id="287" r:id="rId35"/>
    <p:sldId id="279" r:id="rId36"/>
    <p:sldId id="280" r:id="rId37"/>
    <p:sldId id="281" r:id="rId38"/>
    <p:sldId id="282" r:id="rId39"/>
    <p:sldId id="284" r:id="rId40"/>
    <p:sldId id="300" r:id="rId41"/>
    <p:sldId id="285" r:id="rId42"/>
    <p:sldId id="286" r:id="rId4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telo.tuitionexchange.org/" TargetMode="External"/><Relationship Id="rId1" Type="http://schemas.openxmlformats.org/officeDocument/2006/relationships/hyperlink" Target="mailto:INFO@tuitionexchange.org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hyperlink" Target="mailto:INFO@tuitionexchange.org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telo.tuitionexchange.org/" TargetMode="External"/><Relationship Id="rId1" Type="http://schemas.openxmlformats.org/officeDocument/2006/relationships/hyperlink" Target="mailto:INFO@tuitionexchange.org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uitionexchange.org" TargetMode="External"/><Relationship Id="rId7" Type="http://schemas.openxmlformats.org/officeDocument/2006/relationships/image" Target="../media/image30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C62F9-4F18-4D97-BE7C-F76A5E9275E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087C59-7041-48F2-90C7-AC432F45D6ED}">
      <dgm:prSet/>
      <dgm:spPr/>
      <dgm:t>
        <a:bodyPr/>
        <a:lstStyle/>
        <a:p>
          <a:r>
            <a:rPr lang="en-US" dirty="0"/>
            <a:t>Enrollment Report</a:t>
          </a:r>
        </a:p>
      </dgm:t>
    </dgm:pt>
    <dgm:pt modelId="{D020F828-A2AA-4778-A45C-9C087B5C9BA2}" type="parTrans" cxnId="{AE3CF697-6C74-455F-9E9B-8712591520B5}">
      <dgm:prSet/>
      <dgm:spPr/>
      <dgm:t>
        <a:bodyPr/>
        <a:lstStyle/>
        <a:p>
          <a:endParaRPr lang="en-US"/>
        </a:p>
      </dgm:t>
    </dgm:pt>
    <dgm:pt modelId="{981740EF-15EF-4B05-A154-BCD5D3D1B2A1}" type="sibTrans" cxnId="{AE3CF697-6C74-455F-9E9B-8712591520B5}">
      <dgm:prSet/>
      <dgm:spPr/>
      <dgm:t>
        <a:bodyPr/>
        <a:lstStyle/>
        <a:p>
          <a:endParaRPr lang="en-US"/>
        </a:p>
      </dgm:t>
    </dgm:pt>
    <dgm:pt modelId="{A91CBE02-C2E5-42A3-82AF-DB072DC1A0DC}">
      <dgm:prSet/>
      <dgm:spPr/>
      <dgm:t>
        <a:bodyPr/>
        <a:lstStyle/>
        <a:p>
          <a:r>
            <a:rPr lang="en-US"/>
            <a:t>Recertification of continuing students</a:t>
          </a:r>
        </a:p>
      </dgm:t>
    </dgm:pt>
    <dgm:pt modelId="{28CC556F-BE88-491B-BDAA-8B91EBCEB694}" type="parTrans" cxnId="{05E52681-EE0D-42F8-9381-CF1456E488B5}">
      <dgm:prSet/>
      <dgm:spPr/>
      <dgm:t>
        <a:bodyPr/>
        <a:lstStyle/>
        <a:p>
          <a:endParaRPr lang="en-US"/>
        </a:p>
      </dgm:t>
    </dgm:pt>
    <dgm:pt modelId="{58E9E702-94CF-4CCD-94DC-01B105695C5F}" type="sibTrans" cxnId="{05E52681-EE0D-42F8-9381-CF1456E488B5}">
      <dgm:prSet/>
      <dgm:spPr/>
      <dgm:t>
        <a:bodyPr/>
        <a:lstStyle/>
        <a:p>
          <a:endParaRPr lang="en-US"/>
        </a:p>
      </dgm:t>
    </dgm:pt>
    <dgm:pt modelId="{43DF36DB-7A42-406D-B74C-768D7DD11306}">
      <dgm:prSet/>
      <dgm:spPr/>
      <dgm:t>
        <a:bodyPr/>
        <a:lstStyle/>
        <a:p>
          <a:r>
            <a:rPr lang="en-US"/>
            <a:t>Export/Import 3</a:t>
          </a:r>
        </a:p>
      </dgm:t>
    </dgm:pt>
    <dgm:pt modelId="{35129D94-FFAE-4826-8C98-B1406F8BE54A}" type="parTrans" cxnId="{3B5271B8-DE96-4B50-AB96-CF7E8DFF27CA}">
      <dgm:prSet/>
      <dgm:spPr/>
      <dgm:t>
        <a:bodyPr/>
        <a:lstStyle/>
        <a:p>
          <a:endParaRPr lang="en-US"/>
        </a:p>
      </dgm:t>
    </dgm:pt>
    <dgm:pt modelId="{982DBC52-1E03-45E6-AABF-E06A78D4B75D}" type="sibTrans" cxnId="{3B5271B8-DE96-4B50-AB96-CF7E8DFF27CA}">
      <dgm:prSet/>
      <dgm:spPr/>
      <dgm:t>
        <a:bodyPr/>
        <a:lstStyle/>
        <a:p>
          <a:endParaRPr lang="en-US"/>
        </a:p>
      </dgm:t>
    </dgm:pt>
    <dgm:pt modelId="{99B23DF5-ABEF-4650-959E-025440CC7E8C}">
      <dgm:prSet/>
      <dgm:spPr/>
      <dgm:t>
        <a:bodyPr/>
        <a:lstStyle/>
        <a:p>
          <a:r>
            <a:rPr lang="en-US"/>
            <a:t>Participation Fees</a:t>
          </a:r>
        </a:p>
      </dgm:t>
    </dgm:pt>
    <dgm:pt modelId="{E132AF4D-503C-42CD-A393-CAB6FE76703E}" type="parTrans" cxnId="{1A085568-7A18-4D40-94EA-8CA519F86944}">
      <dgm:prSet/>
      <dgm:spPr/>
      <dgm:t>
        <a:bodyPr/>
        <a:lstStyle/>
        <a:p>
          <a:endParaRPr lang="en-US"/>
        </a:p>
      </dgm:t>
    </dgm:pt>
    <dgm:pt modelId="{B2EC9282-4068-421F-AF12-73E978E28DAC}" type="sibTrans" cxnId="{1A085568-7A18-4D40-94EA-8CA519F86944}">
      <dgm:prSet/>
      <dgm:spPr/>
      <dgm:t>
        <a:bodyPr/>
        <a:lstStyle/>
        <a:p>
          <a:endParaRPr lang="en-US"/>
        </a:p>
      </dgm:t>
    </dgm:pt>
    <dgm:pt modelId="{21196B86-B8CF-4B37-BE45-9DD404D96505}">
      <dgm:prSet/>
      <dgm:spPr/>
      <dgm:t>
        <a:bodyPr/>
        <a:lstStyle/>
        <a:p>
          <a:r>
            <a:rPr lang="en-US"/>
            <a:t>Balance Sheet</a:t>
          </a:r>
        </a:p>
      </dgm:t>
    </dgm:pt>
    <dgm:pt modelId="{D127CD10-7822-4D48-852B-F9E34BF93811}" type="parTrans" cxnId="{85B78D5D-7F34-4A54-9DED-40CB743629FD}">
      <dgm:prSet/>
      <dgm:spPr/>
      <dgm:t>
        <a:bodyPr/>
        <a:lstStyle/>
        <a:p>
          <a:endParaRPr lang="en-US"/>
        </a:p>
      </dgm:t>
    </dgm:pt>
    <dgm:pt modelId="{7C222ED2-88E9-4DCF-8B2A-57F6E350DE95}" type="sibTrans" cxnId="{85B78D5D-7F34-4A54-9DED-40CB743629FD}">
      <dgm:prSet/>
      <dgm:spPr/>
      <dgm:t>
        <a:bodyPr/>
        <a:lstStyle/>
        <a:p>
          <a:endParaRPr lang="en-US"/>
        </a:p>
      </dgm:t>
    </dgm:pt>
    <dgm:pt modelId="{23D34207-365F-42DF-8150-E4C0867204D3}">
      <dgm:prSet/>
      <dgm:spPr/>
      <dgm:t>
        <a:bodyPr/>
        <a:lstStyle/>
        <a:p>
          <a:r>
            <a:rPr lang="en-US" dirty="0"/>
            <a:t>TE Import Verification</a:t>
          </a:r>
        </a:p>
      </dgm:t>
    </dgm:pt>
    <dgm:pt modelId="{F1733E97-225B-4ED2-AE21-A5C6D2AAA216}" type="parTrans" cxnId="{CE6412BA-BF83-4AD5-BFDC-60A1B9FFACF6}">
      <dgm:prSet/>
      <dgm:spPr/>
      <dgm:t>
        <a:bodyPr/>
        <a:lstStyle/>
        <a:p>
          <a:endParaRPr lang="en-US"/>
        </a:p>
      </dgm:t>
    </dgm:pt>
    <dgm:pt modelId="{15575E81-73C1-4643-8921-A8163F8112EA}" type="sibTrans" cxnId="{CE6412BA-BF83-4AD5-BFDC-60A1B9FFACF6}">
      <dgm:prSet/>
      <dgm:spPr/>
      <dgm:t>
        <a:bodyPr/>
        <a:lstStyle/>
        <a:p>
          <a:endParaRPr lang="en-US"/>
        </a:p>
      </dgm:t>
    </dgm:pt>
    <dgm:pt modelId="{B1BFE8F8-FCB0-455D-8EA1-90021457DD57}">
      <dgm:prSet/>
      <dgm:spPr/>
      <dgm:t>
        <a:bodyPr/>
        <a:lstStyle/>
        <a:p>
          <a:endParaRPr lang="en-US" dirty="0"/>
        </a:p>
      </dgm:t>
    </dgm:pt>
    <dgm:pt modelId="{16C77898-DBEF-4494-9397-F15C1A781CF9}" type="parTrans" cxnId="{732B352D-2D0C-4A90-AC0E-78AA7674749D}">
      <dgm:prSet/>
      <dgm:spPr/>
    </dgm:pt>
    <dgm:pt modelId="{6CFD6EB6-EF45-41ED-8518-C3F564307FF5}" type="sibTrans" cxnId="{732B352D-2D0C-4A90-AC0E-78AA7674749D}">
      <dgm:prSet/>
      <dgm:spPr/>
    </dgm:pt>
    <dgm:pt modelId="{790A7A9F-BA75-4BE5-9404-28BF17EA48D6}" type="pres">
      <dgm:prSet presAssocID="{296C62F9-4F18-4D97-BE7C-F76A5E9275EE}" presName="outerComposite" presStyleCnt="0">
        <dgm:presLayoutVars>
          <dgm:chMax val="5"/>
          <dgm:dir/>
          <dgm:resizeHandles val="exact"/>
        </dgm:presLayoutVars>
      </dgm:prSet>
      <dgm:spPr/>
    </dgm:pt>
    <dgm:pt modelId="{5DECF892-E017-40C9-87F4-954D1124D0FD}" type="pres">
      <dgm:prSet presAssocID="{296C62F9-4F18-4D97-BE7C-F76A5E9275EE}" presName="dummyMaxCanvas" presStyleCnt="0">
        <dgm:presLayoutVars/>
      </dgm:prSet>
      <dgm:spPr/>
    </dgm:pt>
    <dgm:pt modelId="{AAF6D57D-DFEA-4B07-B06B-E83274A44A44}" type="pres">
      <dgm:prSet presAssocID="{296C62F9-4F18-4D97-BE7C-F76A5E9275EE}" presName="FiveNodes_1" presStyleLbl="node1" presStyleIdx="0" presStyleCnt="5">
        <dgm:presLayoutVars>
          <dgm:bulletEnabled val="1"/>
        </dgm:presLayoutVars>
      </dgm:prSet>
      <dgm:spPr/>
    </dgm:pt>
    <dgm:pt modelId="{A8F45D31-CC8F-4086-8FC3-8860629CD143}" type="pres">
      <dgm:prSet presAssocID="{296C62F9-4F18-4D97-BE7C-F76A5E9275EE}" presName="FiveNodes_2" presStyleLbl="node1" presStyleIdx="1" presStyleCnt="5">
        <dgm:presLayoutVars>
          <dgm:bulletEnabled val="1"/>
        </dgm:presLayoutVars>
      </dgm:prSet>
      <dgm:spPr/>
    </dgm:pt>
    <dgm:pt modelId="{8586AB08-99AF-44A7-9163-236587351851}" type="pres">
      <dgm:prSet presAssocID="{296C62F9-4F18-4D97-BE7C-F76A5E9275EE}" presName="FiveNodes_3" presStyleLbl="node1" presStyleIdx="2" presStyleCnt="5">
        <dgm:presLayoutVars>
          <dgm:bulletEnabled val="1"/>
        </dgm:presLayoutVars>
      </dgm:prSet>
      <dgm:spPr/>
    </dgm:pt>
    <dgm:pt modelId="{12CFC2E2-9898-4227-A76A-0256A278E6AC}" type="pres">
      <dgm:prSet presAssocID="{296C62F9-4F18-4D97-BE7C-F76A5E9275EE}" presName="FiveNodes_4" presStyleLbl="node1" presStyleIdx="3" presStyleCnt="5">
        <dgm:presLayoutVars>
          <dgm:bulletEnabled val="1"/>
        </dgm:presLayoutVars>
      </dgm:prSet>
      <dgm:spPr/>
    </dgm:pt>
    <dgm:pt modelId="{4F697C3A-C3AD-46A5-A75D-B9A3613F35EB}" type="pres">
      <dgm:prSet presAssocID="{296C62F9-4F18-4D97-BE7C-F76A5E9275EE}" presName="FiveNodes_5" presStyleLbl="node1" presStyleIdx="4" presStyleCnt="5">
        <dgm:presLayoutVars>
          <dgm:bulletEnabled val="1"/>
        </dgm:presLayoutVars>
      </dgm:prSet>
      <dgm:spPr/>
    </dgm:pt>
    <dgm:pt modelId="{E53F63A3-13B1-449C-BAFA-597C8F96766D}" type="pres">
      <dgm:prSet presAssocID="{296C62F9-4F18-4D97-BE7C-F76A5E9275EE}" presName="FiveConn_1-2" presStyleLbl="fgAccFollowNode1" presStyleIdx="0" presStyleCnt="4">
        <dgm:presLayoutVars>
          <dgm:bulletEnabled val="1"/>
        </dgm:presLayoutVars>
      </dgm:prSet>
      <dgm:spPr/>
    </dgm:pt>
    <dgm:pt modelId="{9C01496E-A247-4F5F-B7C4-10EC2E8B1164}" type="pres">
      <dgm:prSet presAssocID="{296C62F9-4F18-4D97-BE7C-F76A5E9275EE}" presName="FiveConn_2-3" presStyleLbl="fgAccFollowNode1" presStyleIdx="1" presStyleCnt="4">
        <dgm:presLayoutVars>
          <dgm:bulletEnabled val="1"/>
        </dgm:presLayoutVars>
      </dgm:prSet>
      <dgm:spPr/>
    </dgm:pt>
    <dgm:pt modelId="{07E05D70-04DF-4097-93CE-F43092175EE2}" type="pres">
      <dgm:prSet presAssocID="{296C62F9-4F18-4D97-BE7C-F76A5E9275EE}" presName="FiveConn_3-4" presStyleLbl="fgAccFollowNode1" presStyleIdx="2" presStyleCnt="4">
        <dgm:presLayoutVars>
          <dgm:bulletEnabled val="1"/>
        </dgm:presLayoutVars>
      </dgm:prSet>
      <dgm:spPr/>
    </dgm:pt>
    <dgm:pt modelId="{6D365E9B-ED58-43B8-9FB2-306C457EB1A6}" type="pres">
      <dgm:prSet presAssocID="{296C62F9-4F18-4D97-BE7C-F76A5E9275EE}" presName="FiveConn_4-5" presStyleLbl="fgAccFollowNode1" presStyleIdx="3" presStyleCnt="4">
        <dgm:presLayoutVars>
          <dgm:bulletEnabled val="1"/>
        </dgm:presLayoutVars>
      </dgm:prSet>
      <dgm:spPr/>
    </dgm:pt>
    <dgm:pt modelId="{C9FB4EA8-5823-41EC-8ADC-565AD68A9E67}" type="pres">
      <dgm:prSet presAssocID="{296C62F9-4F18-4D97-BE7C-F76A5E9275EE}" presName="FiveNodes_1_text" presStyleLbl="node1" presStyleIdx="4" presStyleCnt="5">
        <dgm:presLayoutVars>
          <dgm:bulletEnabled val="1"/>
        </dgm:presLayoutVars>
      </dgm:prSet>
      <dgm:spPr/>
    </dgm:pt>
    <dgm:pt modelId="{417C0CD1-0024-480C-886A-CD9E2B0F8365}" type="pres">
      <dgm:prSet presAssocID="{296C62F9-4F18-4D97-BE7C-F76A5E9275EE}" presName="FiveNodes_2_text" presStyleLbl="node1" presStyleIdx="4" presStyleCnt="5">
        <dgm:presLayoutVars>
          <dgm:bulletEnabled val="1"/>
        </dgm:presLayoutVars>
      </dgm:prSet>
      <dgm:spPr/>
    </dgm:pt>
    <dgm:pt modelId="{1900A271-A386-4FDE-90E1-25FD07B14A5C}" type="pres">
      <dgm:prSet presAssocID="{296C62F9-4F18-4D97-BE7C-F76A5E9275EE}" presName="FiveNodes_3_text" presStyleLbl="node1" presStyleIdx="4" presStyleCnt="5">
        <dgm:presLayoutVars>
          <dgm:bulletEnabled val="1"/>
        </dgm:presLayoutVars>
      </dgm:prSet>
      <dgm:spPr/>
    </dgm:pt>
    <dgm:pt modelId="{6089CB77-5EEF-498E-AEEF-FA595A23E69D}" type="pres">
      <dgm:prSet presAssocID="{296C62F9-4F18-4D97-BE7C-F76A5E9275EE}" presName="FiveNodes_4_text" presStyleLbl="node1" presStyleIdx="4" presStyleCnt="5">
        <dgm:presLayoutVars>
          <dgm:bulletEnabled val="1"/>
        </dgm:presLayoutVars>
      </dgm:prSet>
      <dgm:spPr/>
    </dgm:pt>
    <dgm:pt modelId="{787A63DB-F935-4E8F-B677-765E57E8251E}" type="pres">
      <dgm:prSet presAssocID="{296C62F9-4F18-4D97-BE7C-F76A5E9275E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CFD4A13-3617-441C-ADB0-2D70433504AC}" type="presOf" srcId="{21196B86-B8CF-4B37-BE45-9DD404D96505}" destId="{6089CB77-5EEF-498E-AEEF-FA595A23E69D}" srcOrd="1" destOrd="0" presId="urn:microsoft.com/office/officeart/2005/8/layout/vProcess5"/>
    <dgm:cxn modelId="{B459172D-C20D-43A2-8D9C-1B092C0CED1C}" type="presOf" srcId="{23D34207-365F-42DF-8150-E4C0867204D3}" destId="{787A63DB-F935-4E8F-B677-765E57E8251E}" srcOrd="1" destOrd="0" presId="urn:microsoft.com/office/officeart/2005/8/layout/vProcess5"/>
    <dgm:cxn modelId="{732B352D-2D0C-4A90-AC0E-78AA7674749D}" srcId="{296C62F9-4F18-4D97-BE7C-F76A5E9275EE}" destId="{B1BFE8F8-FCB0-455D-8EA1-90021457DD57}" srcOrd="5" destOrd="0" parTransId="{16C77898-DBEF-4494-9397-F15C1A781CF9}" sibTransId="{6CFD6EB6-EF45-41ED-8518-C3F564307FF5}"/>
    <dgm:cxn modelId="{2F7E9737-89DB-4C5E-8786-C821C8CA7A17}" type="presOf" srcId="{981740EF-15EF-4B05-A154-BCD5D3D1B2A1}" destId="{E53F63A3-13B1-449C-BAFA-597C8F96766D}" srcOrd="0" destOrd="0" presId="urn:microsoft.com/office/officeart/2005/8/layout/vProcess5"/>
    <dgm:cxn modelId="{85B78D5D-7F34-4A54-9DED-40CB743629FD}" srcId="{296C62F9-4F18-4D97-BE7C-F76A5E9275EE}" destId="{21196B86-B8CF-4B37-BE45-9DD404D96505}" srcOrd="3" destOrd="0" parTransId="{D127CD10-7822-4D48-852B-F9E34BF93811}" sibTransId="{7C222ED2-88E9-4DCF-8B2A-57F6E350DE95}"/>
    <dgm:cxn modelId="{0E43CC63-0AF9-4C40-AE00-4654D13F2FB4}" type="presOf" srcId="{43DF36DB-7A42-406D-B74C-768D7DD11306}" destId="{417C0CD1-0024-480C-886A-CD9E2B0F8365}" srcOrd="1" destOrd="0" presId="urn:microsoft.com/office/officeart/2005/8/layout/vProcess5"/>
    <dgm:cxn modelId="{59770447-0310-4234-B3D9-C55C658445E7}" type="presOf" srcId="{43DF36DB-7A42-406D-B74C-768D7DD11306}" destId="{A8F45D31-CC8F-4086-8FC3-8860629CD143}" srcOrd="0" destOrd="0" presId="urn:microsoft.com/office/officeart/2005/8/layout/vProcess5"/>
    <dgm:cxn modelId="{1A085568-7A18-4D40-94EA-8CA519F86944}" srcId="{296C62F9-4F18-4D97-BE7C-F76A5E9275EE}" destId="{99B23DF5-ABEF-4650-959E-025440CC7E8C}" srcOrd="2" destOrd="0" parTransId="{E132AF4D-503C-42CD-A393-CAB6FE76703E}" sibTransId="{B2EC9282-4068-421F-AF12-73E978E28DAC}"/>
    <dgm:cxn modelId="{05E52681-EE0D-42F8-9381-CF1456E488B5}" srcId="{E2087C59-7041-48F2-90C7-AC432F45D6ED}" destId="{A91CBE02-C2E5-42A3-82AF-DB072DC1A0DC}" srcOrd="0" destOrd="0" parTransId="{28CC556F-BE88-491B-BDAA-8B91EBCEB694}" sibTransId="{58E9E702-94CF-4CCD-94DC-01B105695C5F}"/>
    <dgm:cxn modelId="{795ECF8A-0DAA-4DF1-8281-4ED32B0ECA0B}" type="presOf" srcId="{A91CBE02-C2E5-42A3-82AF-DB072DC1A0DC}" destId="{C9FB4EA8-5823-41EC-8ADC-565AD68A9E67}" srcOrd="1" destOrd="1" presId="urn:microsoft.com/office/officeart/2005/8/layout/vProcess5"/>
    <dgm:cxn modelId="{AE3CF697-6C74-455F-9E9B-8712591520B5}" srcId="{296C62F9-4F18-4D97-BE7C-F76A5E9275EE}" destId="{E2087C59-7041-48F2-90C7-AC432F45D6ED}" srcOrd="0" destOrd="0" parTransId="{D020F828-A2AA-4778-A45C-9C087B5C9BA2}" sibTransId="{981740EF-15EF-4B05-A154-BCD5D3D1B2A1}"/>
    <dgm:cxn modelId="{F19BE69D-CC8C-4564-A0C5-BB74A73E0FF3}" type="presOf" srcId="{23D34207-365F-42DF-8150-E4C0867204D3}" destId="{4F697C3A-C3AD-46A5-A75D-B9A3613F35EB}" srcOrd="0" destOrd="0" presId="urn:microsoft.com/office/officeart/2005/8/layout/vProcess5"/>
    <dgm:cxn modelId="{27494CA2-4DF0-4990-9514-3159F548050E}" type="presOf" srcId="{296C62F9-4F18-4D97-BE7C-F76A5E9275EE}" destId="{790A7A9F-BA75-4BE5-9404-28BF17EA48D6}" srcOrd="0" destOrd="0" presId="urn:microsoft.com/office/officeart/2005/8/layout/vProcess5"/>
    <dgm:cxn modelId="{3B5271B8-DE96-4B50-AB96-CF7E8DFF27CA}" srcId="{296C62F9-4F18-4D97-BE7C-F76A5E9275EE}" destId="{43DF36DB-7A42-406D-B74C-768D7DD11306}" srcOrd="1" destOrd="0" parTransId="{35129D94-FFAE-4826-8C98-B1406F8BE54A}" sibTransId="{982DBC52-1E03-45E6-AABF-E06A78D4B75D}"/>
    <dgm:cxn modelId="{CE6412BA-BF83-4AD5-BFDC-60A1B9FFACF6}" srcId="{296C62F9-4F18-4D97-BE7C-F76A5E9275EE}" destId="{23D34207-365F-42DF-8150-E4C0867204D3}" srcOrd="4" destOrd="0" parTransId="{F1733E97-225B-4ED2-AE21-A5C6D2AAA216}" sibTransId="{15575E81-73C1-4643-8921-A8163F8112EA}"/>
    <dgm:cxn modelId="{707420CA-5900-4895-9A8A-DCE93EB7A487}" type="presOf" srcId="{982DBC52-1E03-45E6-AABF-E06A78D4B75D}" destId="{9C01496E-A247-4F5F-B7C4-10EC2E8B1164}" srcOrd="0" destOrd="0" presId="urn:microsoft.com/office/officeart/2005/8/layout/vProcess5"/>
    <dgm:cxn modelId="{598F80CA-1221-4108-A720-CDA4FBC7174F}" type="presOf" srcId="{E2087C59-7041-48F2-90C7-AC432F45D6ED}" destId="{AAF6D57D-DFEA-4B07-B06B-E83274A44A44}" srcOrd="0" destOrd="0" presId="urn:microsoft.com/office/officeart/2005/8/layout/vProcess5"/>
    <dgm:cxn modelId="{BC8CF0DF-6406-416D-976C-3742F9F659A1}" type="presOf" srcId="{21196B86-B8CF-4B37-BE45-9DD404D96505}" destId="{12CFC2E2-9898-4227-A76A-0256A278E6AC}" srcOrd="0" destOrd="0" presId="urn:microsoft.com/office/officeart/2005/8/layout/vProcess5"/>
    <dgm:cxn modelId="{B2D53FE2-BA2E-47C9-817A-77096BD35C9A}" type="presOf" srcId="{99B23DF5-ABEF-4650-959E-025440CC7E8C}" destId="{8586AB08-99AF-44A7-9163-236587351851}" srcOrd="0" destOrd="0" presId="urn:microsoft.com/office/officeart/2005/8/layout/vProcess5"/>
    <dgm:cxn modelId="{9D1A36E9-3CE0-4B25-9992-3AEC08E627D5}" type="presOf" srcId="{B2EC9282-4068-421F-AF12-73E978E28DAC}" destId="{07E05D70-04DF-4097-93CE-F43092175EE2}" srcOrd="0" destOrd="0" presId="urn:microsoft.com/office/officeart/2005/8/layout/vProcess5"/>
    <dgm:cxn modelId="{A4A972E9-350D-47DD-A506-2444546221A1}" type="presOf" srcId="{99B23DF5-ABEF-4650-959E-025440CC7E8C}" destId="{1900A271-A386-4FDE-90E1-25FD07B14A5C}" srcOrd="1" destOrd="0" presId="urn:microsoft.com/office/officeart/2005/8/layout/vProcess5"/>
    <dgm:cxn modelId="{ED948FE9-34B3-4343-A00F-D4ABB2A2D087}" type="presOf" srcId="{7C222ED2-88E9-4DCF-8B2A-57F6E350DE95}" destId="{6D365E9B-ED58-43B8-9FB2-306C457EB1A6}" srcOrd="0" destOrd="0" presId="urn:microsoft.com/office/officeart/2005/8/layout/vProcess5"/>
    <dgm:cxn modelId="{3EC1CDEB-DE0D-403A-84F7-BAD257B557FA}" type="presOf" srcId="{A91CBE02-C2E5-42A3-82AF-DB072DC1A0DC}" destId="{AAF6D57D-DFEA-4B07-B06B-E83274A44A44}" srcOrd="0" destOrd="1" presId="urn:microsoft.com/office/officeart/2005/8/layout/vProcess5"/>
    <dgm:cxn modelId="{0B67FFF3-DA98-460F-95CE-1CF09762B6C3}" type="presOf" srcId="{E2087C59-7041-48F2-90C7-AC432F45D6ED}" destId="{C9FB4EA8-5823-41EC-8ADC-565AD68A9E67}" srcOrd="1" destOrd="0" presId="urn:microsoft.com/office/officeart/2005/8/layout/vProcess5"/>
    <dgm:cxn modelId="{4B58F61D-90A9-4F60-B1F3-367731CBF073}" type="presParOf" srcId="{790A7A9F-BA75-4BE5-9404-28BF17EA48D6}" destId="{5DECF892-E017-40C9-87F4-954D1124D0FD}" srcOrd="0" destOrd="0" presId="urn:microsoft.com/office/officeart/2005/8/layout/vProcess5"/>
    <dgm:cxn modelId="{140A1BAB-6AD1-4DDC-BB7B-3EB5ED6E3407}" type="presParOf" srcId="{790A7A9F-BA75-4BE5-9404-28BF17EA48D6}" destId="{AAF6D57D-DFEA-4B07-B06B-E83274A44A44}" srcOrd="1" destOrd="0" presId="urn:microsoft.com/office/officeart/2005/8/layout/vProcess5"/>
    <dgm:cxn modelId="{2BDC5FBA-9858-42E1-94C6-F54D7AEECB79}" type="presParOf" srcId="{790A7A9F-BA75-4BE5-9404-28BF17EA48D6}" destId="{A8F45D31-CC8F-4086-8FC3-8860629CD143}" srcOrd="2" destOrd="0" presId="urn:microsoft.com/office/officeart/2005/8/layout/vProcess5"/>
    <dgm:cxn modelId="{48FCF913-2CBE-421D-A402-4D1B3655533A}" type="presParOf" srcId="{790A7A9F-BA75-4BE5-9404-28BF17EA48D6}" destId="{8586AB08-99AF-44A7-9163-236587351851}" srcOrd="3" destOrd="0" presId="urn:microsoft.com/office/officeart/2005/8/layout/vProcess5"/>
    <dgm:cxn modelId="{41BF5880-3359-42A6-8C0A-ABC763EBFCA2}" type="presParOf" srcId="{790A7A9F-BA75-4BE5-9404-28BF17EA48D6}" destId="{12CFC2E2-9898-4227-A76A-0256A278E6AC}" srcOrd="4" destOrd="0" presId="urn:microsoft.com/office/officeart/2005/8/layout/vProcess5"/>
    <dgm:cxn modelId="{3FE7CCFC-396E-41F9-9E9F-CA4AE392C329}" type="presParOf" srcId="{790A7A9F-BA75-4BE5-9404-28BF17EA48D6}" destId="{4F697C3A-C3AD-46A5-A75D-B9A3613F35EB}" srcOrd="5" destOrd="0" presId="urn:microsoft.com/office/officeart/2005/8/layout/vProcess5"/>
    <dgm:cxn modelId="{27F5ED3A-640F-4361-8FEE-280A5041378D}" type="presParOf" srcId="{790A7A9F-BA75-4BE5-9404-28BF17EA48D6}" destId="{E53F63A3-13B1-449C-BAFA-597C8F96766D}" srcOrd="6" destOrd="0" presId="urn:microsoft.com/office/officeart/2005/8/layout/vProcess5"/>
    <dgm:cxn modelId="{793451BE-3CA6-4D4D-8BD7-0B6FD2E2F28F}" type="presParOf" srcId="{790A7A9F-BA75-4BE5-9404-28BF17EA48D6}" destId="{9C01496E-A247-4F5F-B7C4-10EC2E8B1164}" srcOrd="7" destOrd="0" presId="urn:microsoft.com/office/officeart/2005/8/layout/vProcess5"/>
    <dgm:cxn modelId="{57F2AFC4-058A-48EA-B3B7-4F8EF651E910}" type="presParOf" srcId="{790A7A9F-BA75-4BE5-9404-28BF17EA48D6}" destId="{07E05D70-04DF-4097-93CE-F43092175EE2}" srcOrd="8" destOrd="0" presId="urn:microsoft.com/office/officeart/2005/8/layout/vProcess5"/>
    <dgm:cxn modelId="{01FF2B6E-1251-40D4-BFFA-B3BB98E8CD06}" type="presParOf" srcId="{790A7A9F-BA75-4BE5-9404-28BF17EA48D6}" destId="{6D365E9B-ED58-43B8-9FB2-306C457EB1A6}" srcOrd="9" destOrd="0" presId="urn:microsoft.com/office/officeart/2005/8/layout/vProcess5"/>
    <dgm:cxn modelId="{0B3C50A4-095C-407F-90F8-F936B37EDD32}" type="presParOf" srcId="{790A7A9F-BA75-4BE5-9404-28BF17EA48D6}" destId="{C9FB4EA8-5823-41EC-8ADC-565AD68A9E67}" srcOrd="10" destOrd="0" presId="urn:microsoft.com/office/officeart/2005/8/layout/vProcess5"/>
    <dgm:cxn modelId="{87710E95-3B6E-4A88-959E-2563695C3026}" type="presParOf" srcId="{790A7A9F-BA75-4BE5-9404-28BF17EA48D6}" destId="{417C0CD1-0024-480C-886A-CD9E2B0F8365}" srcOrd="11" destOrd="0" presId="urn:microsoft.com/office/officeart/2005/8/layout/vProcess5"/>
    <dgm:cxn modelId="{4E273AC8-BCAE-4736-B0E6-031B47896805}" type="presParOf" srcId="{790A7A9F-BA75-4BE5-9404-28BF17EA48D6}" destId="{1900A271-A386-4FDE-90E1-25FD07B14A5C}" srcOrd="12" destOrd="0" presId="urn:microsoft.com/office/officeart/2005/8/layout/vProcess5"/>
    <dgm:cxn modelId="{0F2EB2BA-1362-4AAD-8C3C-12CE5D6629E1}" type="presParOf" srcId="{790A7A9F-BA75-4BE5-9404-28BF17EA48D6}" destId="{6089CB77-5EEF-498E-AEEF-FA595A23E69D}" srcOrd="13" destOrd="0" presId="urn:microsoft.com/office/officeart/2005/8/layout/vProcess5"/>
    <dgm:cxn modelId="{17679B53-59CA-47F9-97AF-8D195281486F}" type="presParOf" srcId="{790A7A9F-BA75-4BE5-9404-28BF17EA48D6}" destId="{787A63DB-F935-4E8F-B677-765E57E8251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F46484-32B3-4D90-B932-525E40220BF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E7CF92C-8EFC-4C4E-A95B-21BD6E16E8E3}">
      <dgm:prSet/>
      <dgm:spPr/>
      <dgm:t>
        <a:bodyPr/>
        <a:lstStyle/>
        <a:p>
          <a:r>
            <a:rPr lang="en-US"/>
            <a:t>TE Closeout</a:t>
          </a:r>
        </a:p>
      </dgm:t>
    </dgm:pt>
    <dgm:pt modelId="{0D888A8E-5C53-44FB-8D49-4CC9DE156064}" type="parTrans" cxnId="{12435AA6-1DF6-4D7A-89C3-A8E20965D892}">
      <dgm:prSet/>
      <dgm:spPr/>
      <dgm:t>
        <a:bodyPr/>
        <a:lstStyle/>
        <a:p>
          <a:endParaRPr lang="en-US"/>
        </a:p>
      </dgm:t>
    </dgm:pt>
    <dgm:pt modelId="{B51DC09F-7D8B-4316-B61F-CDBD402D5994}" type="sibTrans" cxnId="{12435AA6-1DF6-4D7A-89C3-A8E20965D892}">
      <dgm:prSet/>
      <dgm:spPr/>
      <dgm:t>
        <a:bodyPr/>
        <a:lstStyle/>
        <a:p>
          <a:endParaRPr lang="en-US"/>
        </a:p>
      </dgm:t>
    </dgm:pt>
    <dgm:pt modelId="{971CDEFC-133E-4A83-BCA6-1B2303C37270}">
      <dgm:prSet/>
      <dgm:spPr/>
      <dgm:t>
        <a:bodyPr/>
        <a:lstStyle/>
        <a:p>
          <a:r>
            <a:rPr lang="en-US" dirty="0"/>
            <a:t>Review of 2018-19 Enrollment  Report</a:t>
          </a:r>
        </a:p>
      </dgm:t>
    </dgm:pt>
    <dgm:pt modelId="{02FC80F7-D30D-447D-8AAA-F424BA129B0E}" type="parTrans" cxnId="{3E13F39B-C7E4-44D3-B514-8D65051EA545}">
      <dgm:prSet/>
      <dgm:spPr/>
      <dgm:t>
        <a:bodyPr/>
        <a:lstStyle/>
        <a:p>
          <a:endParaRPr lang="en-US"/>
        </a:p>
      </dgm:t>
    </dgm:pt>
    <dgm:pt modelId="{66C3282A-98E2-4C40-9B05-7EC8333B5219}" type="sibTrans" cxnId="{3E13F39B-C7E4-44D3-B514-8D65051EA545}">
      <dgm:prSet/>
      <dgm:spPr/>
      <dgm:t>
        <a:bodyPr/>
        <a:lstStyle/>
        <a:p>
          <a:endParaRPr lang="en-US"/>
        </a:p>
      </dgm:t>
    </dgm:pt>
    <dgm:pt modelId="{87CB6563-2A4B-4621-9670-10F903C9E90B}">
      <dgm:prSet/>
      <dgm:spPr/>
      <dgm:t>
        <a:bodyPr/>
        <a:lstStyle/>
        <a:p>
          <a:r>
            <a:rPr lang="en-US"/>
            <a:t>Dues and Participation fees</a:t>
          </a:r>
        </a:p>
      </dgm:t>
    </dgm:pt>
    <dgm:pt modelId="{C6928ADA-E049-4881-B8BD-001F20F75A59}" type="parTrans" cxnId="{27638249-FCB3-4B03-8F02-C68EFA18755E}">
      <dgm:prSet/>
      <dgm:spPr/>
      <dgm:t>
        <a:bodyPr/>
        <a:lstStyle/>
        <a:p>
          <a:endParaRPr lang="en-US"/>
        </a:p>
      </dgm:t>
    </dgm:pt>
    <dgm:pt modelId="{A23AB2F4-8060-48EC-9A43-366B5D2B0651}" type="sibTrans" cxnId="{27638249-FCB3-4B03-8F02-C68EFA18755E}">
      <dgm:prSet/>
      <dgm:spPr/>
      <dgm:t>
        <a:bodyPr/>
        <a:lstStyle/>
        <a:p>
          <a:endParaRPr lang="en-US"/>
        </a:p>
      </dgm:t>
    </dgm:pt>
    <dgm:pt modelId="{912F5229-80E6-4152-B75B-72BF210A66E1}">
      <dgm:prSet/>
      <dgm:spPr/>
      <dgm:t>
        <a:bodyPr/>
        <a:lstStyle/>
        <a:p>
          <a:r>
            <a:rPr lang="en-US" dirty="0"/>
            <a:t>Claiming 2019-20 students</a:t>
          </a:r>
        </a:p>
      </dgm:t>
    </dgm:pt>
    <dgm:pt modelId="{881CFF86-C86B-4903-B7E3-CB2039D53788}" type="parTrans" cxnId="{F70FCDE5-BD68-4FBC-AB09-FF7C17C40A92}">
      <dgm:prSet/>
      <dgm:spPr/>
      <dgm:t>
        <a:bodyPr/>
        <a:lstStyle/>
        <a:p>
          <a:endParaRPr lang="en-US"/>
        </a:p>
      </dgm:t>
    </dgm:pt>
    <dgm:pt modelId="{44091793-38D4-4BA3-A541-E30583F38D50}" type="sibTrans" cxnId="{F70FCDE5-BD68-4FBC-AB09-FF7C17C40A92}">
      <dgm:prSet/>
      <dgm:spPr/>
      <dgm:t>
        <a:bodyPr/>
        <a:lstStyle/>
        <a:p>
          <a:endParaRPr lang="en-US"/>
        </a:p>
      </dgm:t>
    </dgm:pt>
    <dgm:pt modelId="{A94F5AB9-DFD8-4F8C-9575-6176635ABDDC}">
      <dgm:prSet/>
      <dgm:spPr/>
      <dgm:t>
        <a:bodyPr/>
        <a:lstStyle/>
        <a:p>
          <a:r>
            <a:rPr lang="en-US"/>
            <a:t>Reminders</a:t>
          </a:r>
        </a:p>
      </dgm:t>
    </dgm:pt>
    <dgm:pt modelId="{F1C06370-670D-45A7-B06B-E6E0D576BC18}" type="parTrans" cxnId="{ED492E32-8F37-4702-BFD0-3C268799AAD5}">
      <dgm:prSet/>
      <dgm:spPr/>
      <dgm:t>
        <a:bodyPr/>
        <a:lstStyle/>
        <a:p>
          <a:endParaRPr lang="en-US"/>
        </a:p>
      </dgm:t>
    </dgm:pt>
    <dgm:pt modelId="{47AAF1EF-9E47-4569-BAFE-02E9DA4445AE}" type="sibTrans" cxnId="{ED492E32-8F37-4702-BFD0-3C268799AAD5}">
      <dgm:prSet/>
      <dgm:spPr/>
      <dgm:t>
        <a:bodyPr/>
        <a:lstStyle/>
        <a:p>
          <a:endParaRPr lang="en-US"/>
        </a:p>
      </dgm:t>
    </dgm:pt>
    <dgm:pt modelId="{E3E90EA7-070E-4967-8AB9-C1EEFA9FC0BA}">
      <dgm:prSet/>
      <dgm:spPr/>
      <dgm:t>
        <a:bodyPr/>
        <a:lstStyle/>
        <a:p>
          <a:r>
            <a:rPr lang="en-US"/>
            <a:t>News and updates</a:t>
          </a:r>
        </a:p>
      </dgm:t>
    </dgm:pt>
    <dgm:pt modelId="{310DEC46-8CB3-49EF-AC10-95F9C5792874}" type="parTrans" cxnId="{5948AAE9-DC6C-4ECB-A6E6-2A8CC5315095}">
      <dgm:prSet/>
      <dgm:spPr/>
      <dgm:t>
        <a:bodyPr/>
        <a:lstStyle/>
        <a:p>
          <a:endParaRPr lang="en-US"/>
        </a:p>
      </dgm:t>
    </dgm:pt>
    <dgm:pt modelId="{489D2922-08B9-4A90-A1CC-CAC20A011B99}" type="sibTrans" cxnId="{5948AAE9-DC6C-4ECB-A6E6-2A8CC5315095}">
      <dgm:prSet/>
      <dgm:spPr/>
      <dgm:t>
        <a:bodyPr/>
        <a:lstStyle/>
        <a:p>
          <a:endParaRPr lang="en-US"/>
        </a:p>
      </dgm:t>
    </dgm:pt>
    <dgm:pt modelId="{CFADD63D-F825-4C1B-8092-C842067781EE}" type="pres">
      <dgm:prSet presAssocID="{77F46484-32B3-4D90-B932-525E40220BFA}" presName="Name0" presStyleCnt="0">
        <dgm:presLayoutVars>
          <dgm:dir/>
          <dgm:resizeHandles val="exact"/>
        </dgm:presLayoutVars>
      </dgm:prSet>
      <dgm:spPr/>
    </dgm:pt>
    <dgm:pt modelId="{47D703EC-F8A4-468B-BCB5-886FA93BCCBD}" type="pres">
      <dgm:prSet presAssocID="{3E7CF92C-8EFC-4C4E-A95B-21BD6E16E8E3}" presName="node" presStyleLbl="node1" presStyleIdx="0" presStyleCnt="6">
        <dgm:presLayoutVars>
          <dgm:bulletEnabled val="1"/>
        </dgm:presLayoutVars>
      </dgm:prSet>
      <dgm:spPr/>
    </dgm:pt>
    <dgm:pt modelId="{DF21B5C9-FDCB-41C7-9093-BA574B489597}" type="pres">
      <dgm:prSet presAssocID="{B51DC09F-7D8B-4316-B61F-CDBD402D5994}" presName="sibTrans" presStyleLbl="sibTrans1D1" presStyleIdx="0" presStyleCnt="5"/>
      <dgm:spPr/>
    </dgm:pt>
    <dgm:pt modelId="{6E9164F1-356D-43C4-A077-0C7ECE985E4A}" type="pres">
      <dgm:prSet presAssocID="{B51DC09F-7D8B-4316-B61F-CDBD402D5994}" presName="connectorText" presStyleLbl="sibTrans1D1" presStyleIdx="0" presStyleCnt="5"/>
      <dgm:spPr/>
    </dgm:pt>
    <dgm:pt modelId="{2EE91A60-EDA0-4833-9ED1-EF6A7D6D112B}" type="pres">
      <dgm:prSet presAssocID="{971CDEFC-133E-4A83-BCA6-1B2303C37270}" presName="node" presStyleLbl="node1" presStyleIdx="1" presStyleCnt="6">
        <dgm:presLayoutVars>
          <dgm:bulletEnabled val="1"/>
        </dgm:presLayoutVars>
      </dgm:prSet>
      <dgm:spPr/>
    </dgm:pt>
    <dgm:pt modelId="{C54A86B4-683D-46A0-A4EE-FB117ABE019B}" type="pres">
      <dgm:prSet presAssocID="{66C3282A-98E2-4C40-9B05-7EC8333B5219}" presName="sibTrans" presStyleLbl="sibTrans1D1" presStyleIdx="1" presStyleCnt="5"/>
      <dgm:spPr/>
    </dgm:pt>
    <dgm:pt modelId="{02D68DCA-FB25-4DDD-B601-DEA93F4FC78B}" type="pres">
      <dgm:prSet presAssocID="{66C3282A-98E2-4C40-9B05-7EC8333B5219}" presName="connectorText" presStyleLbl="sibTrans1D1" presStyleIdx="1" presStyleCnt="5"/>
      <dgm:spPr/>
    </dgm:pt>
    <dgm:pt modelId="{BA2AE44E-74BC-4038-9172-44DF70F0338E}" type="pres">
      <dgm:prSet presAssocID="{87CB6563-2A4B-4621-9670-10F903C9E90B}" presName="node" presStyleLbl="node1" presStyleIdx="2" presStyleCnt="6">
        <dgm:presLayoutVars>
          <dgm:bulletEnabled val="1"/>
        </dgm:presLayoutVars>
      </dgm:prSet>
      <dgm:spPr/>
    </dgm:pt>
    <dgm:pt modelId="{060300E1-1D6B-4536-B197-012BCFC01E19}" type="pres">
      <dgm:prSet presAssocID="{A23AB2F4-8060-48EC-9A43-366B5D2B0651}" presName="sibTrans" presStyleLbl="sibTrans1D1" presStyleIdx="2" presStyleCnt="5"/>
      <dgm:spPr/>
    </dgm:pt>
    <dgm:pt modelId="{E94BEA59-D2FA-405E-9F9B-B967487F9110}" type="pres">
      <dgm:prSet presAssocID="{A23AB2F4-8060-48EC-9A43-366B5D2B0651}" presName="connectorText" presStyleLbl="sibTrans1D1" presStyleIdx="2" presStyleCnt="5"/>
      <dgm:spPr/>
    </dgm:pt>
    <dgm:pt modelId="{24C78D43-6B64-440C-AB17-5F3271B71948}" type="pres">
      <dgm:prSet presAssocID="{912F5229-80E6-4152-B75B-72BF210A66E1}" presName="node" presStyleLbl="node1" presStyleIdx="3" presStyleCnt="6">
        <dgm:presLayoutVars>
          <dgm:bulletEnabled val="1"/>
        </dgm:presLayoutVars>
      </dgm:prSet>
      <dgm:spPr/>
    </dgm:pt>
    <dgm:pt modelId="{1B14B2AB-F63D-42CD-AD46-0EAD433A6459}" type="pres">
      <dgm:prSet presAssocID="{44091793-38D4-4BA3-A541-E30583F38D50}" presName="sibTrans" presStyleLbl="sibTrans1D1" presStyleIdx="3" presStyleCnt="5"/>
      <dgm:spPr/>
    </dgm:pt>
    <dgm:pt modelId="{5241D6E2-5C37-43EF-9B84-96ABF412A6D3}" type="pres">
      <dgm:prSet presAssocID="{44091793-38D4-4BA3-A541-E30583F38D50}" presName="connectorText" presStyleLbl="sibTrans1D1" presStyleIdx="3" presStyleCnt="5"/>
      <dgm:spPr/>
    </dgm:pt>
    <dgm:pt modelId="{4BDEE614-D6FE-41A7-8A35-69CE269CD531}" type="pres">
      <dgm:prSet presAssocID="{A94F5AB9-DFD8-4F8C-9575-6176635ABDDC}" presName="node" presStyleLbl="node1" presStyleIdx="4" presStyleCnt="6">
        <dgm:presLayoutVars>
          <dgm:bulletEnabled val="1"/>
        </dgm:presLayoutVars>
      </dgm:prSet>
      <dgm:spPr/>
    </dgm:pt>
    <dgm:pt modelId="{D7339539-3FEE-40C6-BC57-184FB10DA698}" type="pres">
      <dgm:prSet presAssocID="{47AAF1EF-9E47-4569-BAFE-02E9DA4445AE}" presName="sibTrans" presStyleLbl="sibTrans1D1" presStyleIdx="4" presStyleCnt="5"/>
      <dgm:spPr/>
    </dgm:pt>
    <dgm:pt modelId="{21304504-3684-4388-9DFD-67C349AD2B56}" type="pres">
      <dgm:prSet presAssocID="{47AAF1EF-9E47-4569-BAFE-02E9DA4445AE}" presName="connectorText" presStyleLbl="sibTrans1D1" presStyleIdx="4" presStyleCnt="5"/>
      <dgm:spPr/>
    </dgm:pt>
    <dgm:pt modelId="{0BFD043F-7925-4C7D-B2A1-2AF5469E1760}" type="pres">
      <dgm:prSet presAssocID="{E3E90EA7-070E-4967-8AB9-C1EEFA9FC0BA}" presName="node" presStyleLbl="node1" presStyleIdx="5" presStyleCnt="6">
        <dgm:presLayoutVars>
          <dgm:bulletEnabled val="1"/>
        </dgm:presLayoutVars>
      </dgm:prSet>
      <dgm:spPr/>
    </dgm:pt>
  </dgm:ptLst>
  <dgm:cxnLst>
    <dgm:cxn modelId="{FBC66B03-367A-4222-90A6-E5C40BDFB71F}" type="presOf" srcId="{B51DC09F-7D8B-4316-B61F-CDBD402D5994}" destId="{DF21B5C9-FDCB-41C7-9093-BA574B489597}" srcOrd="0" destOrd="0" presId="urn:microsoft.com/office/officeart/2016/7/layout/RepeatingBendingProcessNew"/>
    <dgm:cxn modelId="{53070306-4185-4110-87B9-D50D72591657}" type="presOf" srcId="{E3E90EA7-070E-4967-8AB9-C1EEFA9FC0BA}" destId="{0BFD043F-7925-4C7D-B2A1-2AF5469E1760}" srcOrd="0" destOrd="0" presId="urn:microsoft.com/office/officeart/2016/7/layout/RepeatingBendingProcessNew"/>
    <dgm:cxn modelId="{34AECC11-CC7F-4BD3-A134-9D94FE1C51B9}" type="presOf" srcId="{B51DC09F-7D8B-4316-B61F-CDBD402D5994}" destId="{6E9164F1-356D-43C4-A077-0C7ECE985E4A}" srcOrd="1" destOrd="0" presId="urn:microsoft.com/office/officeart/2016/7/layout/RepeatingBendingProcessNew"/>
    <dgm:cxn modelId="{6A8EA31B-42D3-4AA1-BD22-912A887A4ED4}" type="presOf" srcId="{47AAF1EF-9E47-4569-BAFE-02E9DA4445AE}" destId="{D7339539-3FEE-40C6-BC57-184FB10DA698}" srcOrd="0" destOrd="0" presId="urn:microsoft.com/office/officeart/2016/7/layout/RepeatingBendingProcessNew"/>
    <dgm:cxn modelId="{E5022421-24E4-4BCB-8F5A-DCC324BBDDAB}" type="presOf" srcId="{A94F5AB9-DFD8-4F8C-9575-6176635ABDDC}" destId="{4BDEE614-D6FE-41A7-8A35-69CE269CD531}" srcOrd="0" destOrd="0" presId="urn:microsoft.com/office/officeart/2016/7/layout/RepeatingBendingProcessNew"/>
    <dgm:cxn modelId="{21591522-DEC1-411A-A59D-7F8621D63067}" type="presOf" srcId="{3E7CF92C-8EFC-4C4E-A95B-21BD6E16E8E3}" destId="{47D703EC-F8A4-468B-BCB5-886FA93BCCBD}" srcOrd="0" destOrd="0" presId="urn:microsoft.com/office/officeart/2016/7/layout/RepeatingBendingProcessNew"/>
    <dgm:cxn modelId="{ED492E32-8F37-4702-BFD0-3C268799AAD5}" srcId="{77F46484-32B3-4D90-B932-525E40220BFA}" destId="{A94F5AB9-DFD8-4F8C-9575-6176635ABDDC}" srcOrd="4" destOrd="0" parTransId="{F1C06370-670D-45A7-B06B-E6E0D576BC18}" sibTransId="{47AAF1EF-9E47-4569-BAFE-02E9DA4445AE}"/>
    <dgm:cxn modelId="{A7EFCD3C-3D20-4E6F-ABAE-6863CA91C8B7}" type="presOf" srcId="{971CDEFC-133E-4A83-BCA6-1B2303C37270}" destId="{2EE91A60-EDA0-4833-9ED1-EF6A7D6D112B}" srcOrd="0" destOrd="0" presId="urn:microsoft.com/office/officeart/2016/7/layout/RepeatingBendingProcessNew"/>
    <dgm:cxn modelId="{27638249-FCB3-4B03-8F02-C68EFA18755E}" srcId="{77F46484-32B3-4D90-B932-525E40220BFA}" destId="{87CB6563-2A4B-4621-9670-10F903C9E90B}" srcOrd="2" destOrd="0" parTransId="{C6928ADA-E049-4881-B8BD-001F20F75A59}" sibTransId="{A23AB2F4-8060-48EC-9A43-366B5D2B0651}"/>
    <dgm:cxn modelId="{5742404D-1083-4249-A17A-062500969913}" type="presOf" srcId="{A23AB2F4-8060-48EC-9A43-366B5D2B0651}" destId="{E94BEA59-D2FA-405E-9F9B-B967487F9110}" srcOrd="1" destOrd="0" presId="urn:microsoft.com/office/officeart/2016/7/layout/RepeatingBendingProcessNew"/>
    <dgm:cxn modelId="{60AFF34E-92C4-4219-A996-1E1A0FEB992D}" type="presOf" srcId="{47AAF1EF-9E47-4569-BAFE-02E9DA4445AE}" destId="{21304504-3684-4388-9DFD-67C349AD2B56}" srcOrd="1" destOrd="0" presId="urn:microsoft.com/office/officeart/2016/7/layout/RepeatingBendingProcessNew"/>
    <dgm:cxn modelId="{17EDCE52-7E89-41EF-BAB7-7B9DB926C07B}" type="presOf" srcId="{77F46484-32B3-4D90-B932-525E40220BFA}" destId="{CFADD63D-F825-4C1B-8092-C842067781EE}" srcOrd="0" destOrd="0" presId="urn:microsoft.com/office/officeart/2016/7/layout/RepeatingBendingProcessNew"/>
    <dgm:cxn modelId="{3E5AF053-025A-45FA-8E29-215650A55A45}" type="presOf" srcId="{66C3282A-98E2-4C40-9B05-7EC8333B5219}" destId="{C54A86B4-683D-46A0-A4EE-FB117ABE019B}" srcOrd="0" destOrd="0" presId="urn:microsoft.com/office/officeart/2016/7/layout/RepeatingBendingProcessNew"/>
    <dgm:cxn modelId="{A775E791-95DB-4AC5-BD36-4DF5F17BB3F0}" type="presOf" srcId="{87CB6563-2A4B-4621-9670-10F903C9E90B}" destId="{BA2AE44E-74BC-4038-9172-44DF70F0338E}" srcOrd="0" destOrd="0" presId="urn:microsoft.com/office/officeart/2016/7/layout/RepeatingBendingProcessNew"/>
    <dgm:cxn modelId="{3E13F39B-C7E4-44D3-B514-8D65051EA545}" srcId="{77F46484-32B3-4D90-B932-525E40220BFA}" destId="{971CDEFC-133E-4A83-BCA6-1B2303C37270}" srcOrd="1" destOrd="0" parTransId="{02FC80F7-D30D-447D-8AAA-F424BA129B0E}" sibTransId="{66C3282A-98E2-4C40-9B05-7EC8333B5219}"/>
    <dgm:cxn modelId="{12435AA6-1DF6-4D7A-89C3-A8E20965D892}" srcId="{77F46484-32B3-4D90-B932-525E40220BFA}" destId="{3E7CF92C-8EFC-4C4E-A95B-21BD6E16E8E3}" srcOrd="0" destOrd="0" parTransId="{0D888A8E-5C53-44FB-8D49-4CC9DE156064}" sibTransId="{B51DC09F-7D8B-4316-B61F-CDBD402D5994}"/>
    <dgm:cxn modelId="{F7FE13B4-E521-49D8-B4DC-BE7A6B4B42AD}" type="presOf" srcId="{44091793-38D4-4BA3-A541-E30583F38D50}" destId="{5241D6E2-5C37-43EF-9B84-96ABF412A6D3}" srcOrd="1" destOrd="0" presId="urn:microsoft.com/office/officeart/2016/7/layout/RepeatingBendingProcessNew"/>
    <dgm:cxn modelId="{D60290B7-DF8A-4A80-BF36-AC6FE2810575}" type="presOf" srcId="{A23AB2F4-8060-48EC-9A43-366B5D2B0651}" destId="{060300E1-1D6B-4536-B197-012BCFC01E19}" srcOrd="0" destOrd="0" presId="urn:microsoft.com/office/officeart/2016/7/layout/RepeatingBendingProcessNew"/>
    <dgm:cxn modelId="{A25207C3-2661-41D0-8776-9C54C6BF0FB4}" type="presOf" srcId="{44091793-38D4-4BA3-A541-E30583F38D50}" destId="{1B14B2AB-F63D-42CD-AD46-0EAD433A6459}" srcOrd="0" destOrd="0" presId="urn:microsoft.com/office/officeart/2016/7/layout/RepeatingBendingProcessNew"/>
    <dgm:cxn modelId="{CA1C9ED0-6B09-429C-885C-FD405E4C639F}" type="presOf" srcId="{66C3282A-98E2-4C40-9B05-7EC8333B5219}" destId="{02D68DCA-FB25-4DDD-B601-DEA93F4FC78B}" srcOrd="1" destOrd="0" presId="urn:microsoft.com/office/officeart/2016/7/layout/RepeatingBendingProcessNew"/>
    <dgm:cxn modelId="{F70FCDE5-BD68-4FBC-AB09-FF7C17C40A92}" srcId="{77F46484-32B3-4D90-B932-525E40220BFA}" destId="{912F5229-80E6-4152-B75B-72BF210A66E1}" srcOrd="3" destOrd="0" parTransId="{881CFF86-C86B-4903-B7E3-CB2039D53788}" sibTransId="{44091793-38D4-4BA3-A541-E30583F38D50}"/>
    <dgm:cxn modelId="{5948AAE9-DC6C-4ECB-A6E6-2A8CC5315095}" srcId="{77F46484-32B3-4D90-B932-525E40220BFA}" destId="{E3E90EA7-070E-4967-8AB9-C1EEFA9FC0BA}" srcOrd="5" destOrd="0" parTransId="{310DEC46-8CB3-49EF-AC10-95F9C5792874}" sibTransId="{489D2922-08B9-4A90-A1CC-CAC20A011B99}"/>
    <dgm:cxn modelId="{67454FEC-0D00-47F6-B831-2B29C83A0C4A}" type="presOf" srcId="{912F5229-80E6-4152-B75B-72BF210A66E1}" destId="{24C78D43-6B64-440C-AB17-5F3271B71948}" srcOrd="0" destOrd="0" presId="urn:microsoft.com/office/officeart/2016/7/layout/RepeatingBendingProcessNew"/>
    <dgm:cxn modelId="{B804951C-CCA4-444C-AD35-920B01D97D26}" type="presParOf" srcId="{CFADD63D-F825-4C1B-8092-C842067781EE}" destId="{47D703EC-F8A4-468B-BCB5-886FA93BCCBD}" srcOrd="0" destOrd="0" presId="urn:microsoft.com/office/officeart/2016/7/layout/RepeatingBendingProcessNew"/>
    <dgm:cxn modelId="{535858DF-A6F0-4AB5-94F0-E0074E72F2E1}" type="presParOf" srcId="{CFADD63D-F825-4C1B-8092-C842067781EE}" destId="{DF21B5C9-FDCB-41C7-9093-BA574B489597}" srcOrd="1" destOrd="0" presId="urn:microsoft.com/office/officeart/2016/7/layout/RepeatingBendingProcessNew"/>
    <dgm:cxn modelId="{AE3A0DC5-A9AF-4A50-920F-778CF1E2E203}" type="presParOf" srcId="{DF21B5C9-FDCB-41C7-9093-BA574B489597}" destId="{6E9164F1-356D-43C4-A077-0C7ECE985E4A}" srcOrd="0" destOrd="0" presId="urn:microsoft.com/office/officeart/2016/7/layout/RepeatingBendingProcessNew"/>
    <dgm:cxn modelId="{3155467F-061D-42B6-B855-E24151170F19}" type="presParOf" srcId="{CFADD63D-F825-4C1B-8092-C842067781EE}" destId="{2EE91A60-EDA0-4833-9ED1-EF6A7D6D112B}" srcOrd="2" destOrd="0" presId="urn:microsoft.com/office/officeart/2016/7/layout/RepeatingBendingProcessNew"/>
    <dgm:cxn modelId="{09CBF321-4BFE-42B9-A9F3-F2DF4C725AF9}" type="presParOf" srcId="{CFADD63D-F825-4C1B-8092-C842067781EE}" destId="{C54A86B4-683D-46A0-A4EE-FB117ABE019B}" srcOrd="3" destOrd="0" presId="urn:microsoft.com/office/officeart/2016/7/layout/RepeatingBendingProcessNew"/>
    <dgm:cxn modelId="{B2E90FF8-95CD-4D89-A368-AC18C877DEC8}" type="presParOf" srcId="{C54A86B4-683D-46A0-A4EE-FB117ABE019B}" destId="{02D68DCA-FB25-4DDD-B601-DEA93F4FC78B}" srcOrd="0" destOrd="0" presId="urn:microsoft.com/office/officeart/2016/7/layout/RepeatingBendingProcessNew"/>
    <dgm:cxn modelId="{26A58E11-8765-4DE6-80CD-C16BDB6659F0}" type="presParOf" srcId="{CFADD63D-F825-4C1B-8092-C842067781EE}" destId="{BA2AE44E-74BC-4038-9172-44DF70F0338E}" srcOrd="4" destOrd="0" presId="urn:microsoft.com/office/officeart/2016/7/layout/RepeatingBendingProcessNew"/>
    <dgm:cxn modelId="{15D0B472-1C16-4E25-9165-1AA7A4FC5E64}" type="presParOf" srcId="{CFADD63D-F825-4C1B-8092-C842067781EE}" destId="{060300E1-1D6B-4536-B197-012BCFC01E19}" srcOrd="5" destOrd="0" presId="urn:microsoft.com/office/officeart/2016/7/layout/RepeatingBendingProcessNew"/>
    <dgm:cxn modelId="{14FE9DC6-B7C9-4AD1-95CE-8C0338D4E5DF}" type="presParOf" srcId="{060300E1-1D6B-4536-B197-012BCFC01E19}" destId="{E94BEA59-D2FA-405E-9F9B-B967487F9110}" srcOrd="0" destOrd="0" presId="urn:microsoft.com/office/officeart/2016/7/layout/RepeatingBendingProcessNew"/>
    <dgm:cxn modelId="{CCE22567-1E37-427B-B578-D75A35695D13}" type="presParOf" srcId="{CFADD63D-F825-4C1B-8092-C842067781EE}" destId="{24C78D43-6B64-440C-AB17-5F3271B71948}" srcOrd="6" destOrd="0" presId="urn:microsoft.com/office/officeart/2016/7/layout/RepeatingBendingProcessNew"/>
    <dgm:cxn modelId="{A10E5A00-E6BB-4E90-A7F5-787DCFEB1BF4}" type="presParOf" srcId="{CFADD63D-F825-4C1B-8092-C842067781EE}" destId="{1B14B2AB-F63D-42CD-AD46-0EAD433A6459}" srcOrd="7" destOrd="0" presId="urn:microsoft.com/office/officeart/2016/7/layout/RepeatingBendingProcessNew"/>
    <dgm:cxn modelId="{497C1314-8D35-4E56-B05A-3F239FE5FE06}" type="presParOf" srcId="{1B14B2AB-F63D-42CD-AD46-0EAD433A6459}" destId="{5241D6E2-5C37-43EF-9B84-96ABF412A6D3}" srcOrd="0" destOrd="0" presId="urn:microsoft.com/office/officeart/2016/7/layout/RepeatingBendingProcessNew"/>
    <dgm:cxn modelId="{49AF993E-C1D6-4BF9-B1A6-75C332DAFA08}" type="presParOf" srcId="{CFADD63D-F825-4C1B-8092-C842067781EE}" destId="{4BDEE614-D6FE-41A7-8A35-69CE269CD531}" srcOrd="8" destOrd="0" presId="urn:microsoft.com/office/officeart/2016/7/layout/RepeatingBendingProcessNew"/>
    <dgm:cxn modelId="{78183E27-84AC-4C03-9284-B9F4FECFAEE5}" type="presParOf" srcId="{CFADD63D-F825-4C1B-8092-C842067781EE}" destId="{D7339539-3FEE-40C6-BC57-184FB10DA698}" srcOrd="9" destOrd="0" presId="urn:microsoft.com/office/officeart/2016/7/layout/RepeatingBendingProcessNew"/>
    <dgm:cxn modelId="{E405007A-4C76-48D1-B6C1-0ACCFED11209}" type="presParOf" srcId="{D7339539-3FEE-40C6-BC57-184FB10DA698}" destId="{21304504-3684-4388-9DFD-67C349AD2B56}" srcOrd="0" destOrd="0" presId="urn:microsoft.com/office/officeart/2016/7/layout/RepeatingBendingProcessNew"/>
    <dgm:cxn modelId="{8FA8BE5D-2A9D-4B00-AB65-778637628CA9}" type="presParOf" srcId="{CFADD63D-F825-4C1B-8092-C842067781EE}" destId="{0BFD043F-7925-4C7D-B2A1-2AF5469E176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B21E3-5266-4C7C-8CFE-3E6435A139E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86051D-2508-498C-B403-EDAE0906FCB7}">
      <dgm:prSet/>
      <dgm:spPr/>
      <dgm:t>
        <a:bodyPr/>
        <a:lstStyle/>
        <a:p>
          <a:r>
            <a:rPr lang="en-US"/>
            <a:t>Email notifications launch when valid parent and student emails are present</a:t>
          </a:r>
        </a:p>
      </dgm:t>
    </dgm:pt>
    <dgm:pt modelId="{55516096-FB59-4EF2-993B-00A7115C7BB2}" type="parTrans" cxnId="{3FF893A0-99B8-4E49-889D-48AABDBFB55E}">
      <dgm:prSet/>
      <dgm:spPr/>
      <dgm:t>
        <a:bodyPr/>
        <a:lstStyle/>
        <a:p>
          <a:endParaRPr lang="en-US"/>
        </a:p>
      </dgm:t>
    </dgm:pt>
    <dgm:pt modelId="{FA9DEA1A-9C43-41EA-9F0F-413A3D63A0CB}" type="sibTrans" cxnId="{3FF893A0-99B8-4E49-889D-48AABDBFB55E}">
      <dgm:prSet phldrT="01"/>
      <dgm:spPr/>
      <dgm:t>
        <a:bodyPr/>
        <a:lstStyle/>
        <a:p>
          <a:endParaRPr lang="en-US"/>
        </a:p>
      </dgm:t>
    </dgm:pt>
    <dgm:pt modelId="{AB26934E-FFD9-40D0-80B5-E54C9F849ECC}">
      <dgm:prSet/>
      <dgm:spPr/>
      <dgm:t>
        <a:bodyPr/>
        <a:lstStyle/>
        <a:p>
          <a:r>
            <a:rPr lang="en-US" dirty="0"/>
            <a:t>The email informs the student and parent the Tuition Exchange application for re-certification recently submitted for TE award consideration.  The parent and student are directed to contact the Financial Aid Office at the school where the student is enrolled.</a:t>
          </a:r>
        </a:p>
      </dgm:t>
    </dgm:pt>
    <dgm:pt modelId="{DC362F17-1058-43A7-B71B-76670113FA8A}" type="parTrans" cxnId="{AE6A63AC-1EE0-4A18-AD52-C260FD82341C}">
      <dgm:prSet/>
      <dgm:spPr/>
      <dgm:t>
        <a:bodyPr/>
        <a:lstStyle/>
        <a:p>
          <a:endParaRPr lang="en-US"/>
        </a:p>
      </dgm:t>
    </dgm:pt>
    <dgm:pt modelId="{7063093F-A4E6-41E5-9BDC-B352100BE6CB}" type="sibTrans" cxnId="{AE6A63AC-1EE0-4A18-AD52-C260FD82341C}">
      <dgm:prSet phldrT="02"/>
      <dgm:spPr/>
      <dgm:t>
        <a:bodyPr/>
        <a:lstStyle/>
        <a:p>
          <a:endParaRPr lang="en-US"/>
        </a:p>
      </dgm:t>
    </dgm:pt>
    <dgm:pt modelId="{2F372F8E-37BB-4DD1-AEC0-3A8DDEA7417A}" type="pres">
      <dgm:prSet presAssocID="{6E5B21E3-5266-4C7C-8CFE-3E6435A139EC}" presName="linear" presStyleCnt="0">
        <dgm:presLayoutVars>
          <dgm:animLvl val="lvl"/>
          <dgm:resizeHandles val="exact"/>
        </dgm:presLayoutVars>
      </dgm:prSet>
      <dgm:spPr/>
    </dgm:pt>
    <dgm:pt modelId="{CAB1F893-FA9E-4EDE-B9BE-A70173EFB0DD}" type="pres">
      <dgm:prSet presAssocID="{B986051D-2508-498C-B403-EDAE0906FC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E897AD-F94A-4D0E-AE3B-F56F35391947}" type="pres">
      <dgm:prSet presAssocID="{FA9DEA1A-9C43-41EA-9F0F-413A3D63A0CB}" presName="spacer" presStyleCnt="0"/>
      <dgm:spPr/>
    </dgm:pt>
    <dgm:pt modelId="{668CA98B-0DF6-4524-9347-DC6F0AAED87F}" type="pres">
      <dgm:prSet presAssocID="{AB26934E-FFD9-40D0-80B5-E54C9F849EC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1AFE63C-C1D7-4E83-86A1-F5D0A7B3ECB5}" type="presOf" srcId="{B986051D-2508-498C-B403-EDAE0906FCB7}" destId="{CAB1F893-FA9E-4EDE-B9BE-A70173EFB0DD}" srcOrd="0" destOrd="0" presId="urn:microsoft.com/office/officeart/2005/8/layout/vList2"/>
    <dgm:cxn modelId="{D82F426E-E6FA-46B7-87CD-BDF02B718739}" type="presOf" srcId="{6E5B21E3-5266-4C7C-8CFE-3E6435A139EC}" destId="{2F372F8E-37BB-4DD1-AEC0-3A8DDEA7417A}" srcOrd="0" destOrd="0" presId="urn:microsoft.com/office/officeart/2005/8/layout/vList2"/>
    <dgm:cxn modelId="{3FF893A0-99B8-4E49-889D-48AABDBFB55E}" srcId="{6E5B21E3-5266-4C7C-8CFE-3E6435A139EC}" destId="{B986051D-2508-498C-B403-EDAE0906FCB7}" srcOrd="0" destOrd="0" parTransId="{55516096-FB59-4EF2-993B-00A7115C7BB2}" sibTransId="{FA9DEA1A-9C43-41EA-9F0F-413A3D63A0CB}"/>
    <dgm:cxn modelId="{AE6A63AC-1EE0-4A18-AD52-C260FD82341C}" srcId="{6E5B21E3-5266-4C7C-8CFE-3E6435A139EC}" destId="{AB26934E-FFD9-40D0-80B5-E54C9F849ECC}" srcOrd="1" destOrd="0" parTransId="{DC362F17-1058-43A7-B71B-76670113FA8A}" sibTransId="{7063093F-A4E6-41E5-9BDC-B352100BE6CB}"/>
    <dgm:cxn modelId="{0594CAF6-FCBD-4E09-97EB-B876C69E90D4}" type="presOf" srcId="{AB26934E-FFD9-40D0-80B5-E54C9F849ECC}" destId="{668CA98B-0DF6-4524-9347-DC6F0AAED87F}" srcOrd="0" destOrd="0" presId="urn:microsoft.com/office/officeart/2005/8/layout/vList2"/>
    <dgm:cxn modelId="{8462D297-AC42-4999-A6AE-F59C66493400}" type="presParOf" srcId="{2F372F8E-37BB-4DD1-AEC0-3A8DDEA7417A}" destId="{CAB1F893-FA9E-4EDE-B9BE-A70173EFB0DD}" srcOrd="0" destOrd="0" presId="urn:microsoft.com/office/officeart/2005/8/layout/vList2"/>
    <dgm:cxn modelId="{7758CE03-45D7-4C4C-AD47-D84D7F39F1F8}" type="presParOf" srcId="{2F372F8E-37BB-4DD1-AEC0-3A8DDEA7417A}" destId="{19E897AD-F94A-4D0E-AE3B-F56F35391947}" srcOrd="1" destOrd="0" presId="urn:microsoft.com/office/officeart/2005/8/layout/vList2"/>
    <dgm:cxn modelId="{7DDF621B-D22C-493A-8E95-A62B74736417}" type="presParOf" srcId="{2F372F8E-37BB-4DD1-AEC0-3A8DDEA7417A}" destId="{668CA98B-0DF6-4524-9347-DC6F0AAED8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553D15-4EFD-40A1-9342-5BEA4257F2F7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1407C-418F-4500-B859-84EA44702978}">
      <dgm:prSet/>
      <dgm:spPr/>
      <dgm:t>
        <a:bodyPr/>
        <a:lstStyle/>
        <a:p>
          <a:r>
            <a:rPr lang="en-US" dirty="0"/>
            <a:t>Export Schools did their work by clicking the RECERTIFY Button on the Enrollment Report</a:t>
          </a:r>
        </a:p>
      </dgm:t>
    </dgm:pt>
    <dgm:pt modelId="{6044A1D8-D7ED-4152-B65A-10C017130D58}" type="parTrans" cxnId="{7A774DDB-0E94-41E3-9BB7-F3663E6482AA}">
      <dgm:prSet/>
      <dgm:spPr/>
      <dgm:t>
        <a:bodyPr/>
        <a:lstStyle/>
        <a:p>
          <a:endParaRPr lang="en-US"/>
        </a:p>
      </dgm:t>
    </dgm:pt>
    <dgm:pt modelId="{20900F4C-205C-4079-84A5-94D7B0C5CC04}" type="sibTrans" cxnId="{7A774DDB-0E94-41E3-9BB7-F3663E6482AA}">
      <dgm:prSet phldrT="1" phldr="0"/>
      <dgm:spPr/>
      <dgm:t>
        <a:bodyPr/>
        <a:lstStyle/>
        <a:p>
          <a:endParaRPr lang="en-US"/>
        </a:p>
      </dgm:t>
    </dgm:pt>
    <dgm:pt modelId="{B7FE7A56-39B1-42EE-AA58-5F597BF3F484}">
      <dgm:prSet/>
      <dgm:spPr/>
      <dgm:t>
        <a:bodyPr/>
        <a:lstStyle/>
        <a:p>
          <a:r>
            <a:rPr lang="en-US" dirty="0"/>
            <a:t>Import Schools need to approve the individual student and update the record – see next slide</a:t>
          </a:r>
        </a:p>
      </dgm:t>
    </dgm:pt>
    <dgm:pt modelId="{918733C4-2C15-4659-9B98-252BD9FBE3FC}" type="parTrans" cxnId="{399B0291-3F25-4041-82E3-8FE2238A6DC8}">
      <dgm:prSet/>
      <dgm:spPr/>
      <dgm:t>
        <a:bodyPr/>
        <a:lstStyle/>
        <a:p>
          <a:endParaRPr lang="en-US"/>
        </a:p>
      </dgm:t>
    </dgm:pt>
    <dgm:pt modelId="{F78935E9-37A6-49BD-9E9A-C1083B7F7A0B}" type="sibTrans" cxnId="{399B0291-3F25-4041-82E3-8FE2238A6DC8}">
      <dgm:prSet phldrT="2" phldr="0"/>
      <dgm:spPr/>
      <dgm:t>
        <a:bodyPr/>
        <a:lstStyle/>
        <a:p>
          <a:endParaRPr lang="en-US"/>
        </a:p>
      </dgm:t>
    </dgm:pt>
    <dgm:pt modelId="{8088C963-84A0-4D2E-9091-BE5B2BFE8426}" type="pres">
      <dgm:prSet presAssocID="{85553D15-4EFD-40A1-9342-5BEA4257F2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5EC201-E8A4-4E7A-A1DA-3CF0B4253C4E}" type="pres">
      <dgm:prSet presAssocID="{3961407C-418F-4500-B859-84EA44702978}" presName="hierRoot1" presStyleCnt="0"/>
      <dgm:spPr/>
    </dgm:pt>
    <dgm:pt modelId="{C4939047-F907-4408-AB0A-92E19A04A520}" type="pres">
      <dgm:prSet presAssocID="{3961407C-418F-4500-B859-84EA44702978}" presName="composite" presStyleCnt="0"/>
      <dgm:spPr/>
    </dgm:pt>
    <dgm:pt modelId="{4421E0C5-7897-41F4-B308-C5B4E403057A}" type="pres">
      <dgm:prSet presAssocID="{3961407C-418F-4500-B859-84EA44702978}" presName="background" presStyleLbl="node0" presStyleIdx="0" presStyleCnt="2"/>
      <dgm:spPr/>
    </dgm:pt>
    <dgm:pt modelId="{56C27619-FE43-4993-8D4D-14B52C6AD9BC}" type="pres">
      <dgm:prSet presAssocID="{3961407C-418F-4500-B859-84EA44702978}" presName="text" presStyleLbl="fgAcc0" presStyleIdx="0" presStyleCnt="2">
        <dgm:presLayoutVars>
          <dgm:chPref val="3"/>
        </dgm:presLayoutVars>
      </dgm:prSet>
      <dgm:spPr/>
    </dgm:pt>
    <dgm:pt modelId="{8BC735AB-0203-4EC0-BF2B-498A3D063931}" type="pres">
      <dgm:prSet presAssocID="{3961407C-418F-4500-B859-84EA44702978}" presName="hierChild2" presStyleCnt="0"/>
      <dgm:spPr/>
    </dgm:pt>
    <dgm:pt modelId="{3F065591-8245-447F-9013-BD7B688F61A6}" type="pres">
      <dgm:prSet presAssocID="{B7FE7A56-39B1-42EE-AA58-5F597BF3F484}" presName="hierRoot1" presStyleCnt="0"/>
      <dgm:spPr/>
    </dgm:pt>
    <dgm:pt modelId="{05A8E39E-CEAA-4FE9-9E40-66CDC9048C88}" type="pres">
      <dgm:prSet presAssocID="{B7FE7A56-39B1-42EE-AA58-5F597BF3F484}" presName="composite" presStyleCnt="0"/>
      <dgm:spPr/>
    </dgm:pt>
    <dgm:pt modelId="{81BD48A5-3472-43A5-905C-F51CE4A25B78}" type="pres">
      <dgm:prSet presAssocID="{B7FE7A56-39B1-42EE-AA58-5F597BF3F484}" presName="background" presStyleLbl="node0" presStyleIdx="1" presStyleCnt="2"/>
      <dgm:spPr/>
    </dgm:pt>
    <dgm:pt modelId="{DEBB09B0-09F6-4E65-B34D-4CE4DDDE1FF7}" type="pres">
      <dgm:prSet presAssocID="{B7FE7A56-39B1-42EE-AA58-5F597BF3F484}" presName="text" presStyleLbl="fgAcc0" presStyleIdx="1" presStyleCnt="2">
        <dgm:presLayoutVars>
          <dgm:chPref val="3"/>
        </dgm:presLayoutVars>
      </dgm:prSet>
      <dgm:spPr/>
    </dgm:pt>
    <dgm:pt modelId="{BB125D78-6B2A-401C-A0BE-FFDBA572511E}" type="pres">
      <dgm:prSet presAssocID="{B7FE7A56-39B1-42EE-AA58-5F597BF3F484}" presName="hierChild2" presStyleCnt="0"/>
      <dgm:spPr/>
    </dgm:pt>
  </dgm:ptLst>
  <dgm:cxnLst>
    <dgm:cxn modelId="{1F91A655-2684-4070-80A1-519F0D4A09FE}" type="presOf" srcId="{85553D15-4EFD-40A1-9342-5BEA4257F2F7}" destId="{8088C963-84A0-4D2E-9091-BE5B2BFE8426}" srcOrd="0" destOrd="0" presId="urn:microsoft.com/office/officeart/2005/8/layout/hierarchy1"/>
    <dgm:cxn modelId="{399B0291-3F25-4041-82E3-8FE2238A6DC8}" srcId="{85553D15-4EFD-40A1-9342-5BEA4257F2F7}" destId="{B7FE7A56-39B1-42EE-AA58-5F597BF3F484}" srcOrd="1" destOrd="0" parTransId="{918733C4-2C15-4659-9B98-252BD9FBE3FC}" sibTransId="{F78935E9-37A6-49BD-9E9A-C1083B7F7A0B}"/>
    <dgm:cxn modelId="{367845A8-A078-4FF3-8AA0-CC3917898DE3}" type="presOf" srcId="{3961407C-418F-4500-B859-84EA44702978}" destId="{56C27619-FE43-4993-8D4D-14B52C6AD9BC}" srcOrd="0" destOrd="0" presId="urn:microsoft.com/office/officeart/2005/8/layout/hierarchy1"/>
    <dgm:cxn modelId="{7A774DDB-0E94-41E3-9BB7-F3663E6482AA}" srcId="{85553D15-4EFD-40A1-9342-5BEA4257F2F7}" destId="{3961407C-418F-4500-B859-84EA44702978}" srcOrd="0" destOrd="0" parTransId="{6044A1D8-D7ED-4152-B65A-10C017130D58}" sibTransId="{20900F4C-205C-4079-84A5-94D7B0C5CC04}"/>
    <dgm:cxn modelId="{FBAA63F4-C8A6-450E-B96B-4B14A4FCA444}" type="presOf" srcId="{B7FE7A56-39B1-42EE-AA58-5F597BF3F484}" destId="{DEBB09B0-09F6-4E65-B34D-4CE4DDDE1FF7}" srcOrd="0" destOrd="0" presId="urn:microsoft.com/office/officeart/2005/8/layout/hierarchy1"/>
    <dgm:cxn modelId="{E6EB2A21-EC76-4916-9025-0868F2FD5EF2}" type="presParOf" srcId="{8088C963-84A0-4D2E-9091-BE5B2BFE8426}" destId="{C55EC201-E8A4-4E7A-A1DA-3CF0B4253C4E}" srcOrd="0" destOrd="0" presId="urn:microsoft.com/office/officeart/2005/8/layout/hierarchy1"/>
    <dgm:cxn modelId="{C02C3DF1-1316-4AF6-A404-B7D3EC3D4DE7}" type="presParOf" srcId="{C55EC201-E8A4-4E7A-A1DA-3CF0B4253C4E}" destId="{C4939047-F907-4408-AB0A-92E19A04A520}" srcOrd="0" destOrd="0" presId="urn:microsoft.com/office/officeart/2005/8/layout/hierarchy1"/>
    <dgm:cxn modelId="{AEC851D9-25EF-4D6A-B82B-85B417E677C1}" type="presParOf" srcId="{C4939047-F907-4408-AB0A-92E19A04A520}" destId="{4421E0C5-7897-41F4-B308-C5B4E403057A}" srcOrd="0" destOrd="0" presId="urn:microsoft.com/office/officeart/2005/8/layout/hierarchy1"/>
    <dgm:cxn modelId="{069379E2-1E40-4959-9378-D7A697A4A2D7}" type="presParOf" srcId="{C4939047-F907-4408-AB0A-92E19A04A520}" destId="{56C27619-FE43-4993-8D4D-14B52C6AD9BC}" srcOrd="1" destOrd="0" presId="urn:microsoft.com/office/officeart/2005/8/layout/hierarchy1"/>
    <dgm:cxn modelId="{F03A5D98-D1A0-4F78-ADF8-97D99693D8A7}" type="presParOf" srcId="{C55EC201-E8A4-4E7A-A1DA-3CF0B4253C4E}" destId="{8BC735AB-0203-4EC0-BF2B-498A3D063931}" srcOrd="1" destOrd="0" presId="urn:microsoft.com/office/officeart/2005/8/layout/hierarchy1"/>
    <dgm:cxn modelId="{38932B2C-D045-4059-9FB7-5CDEECC39C15}" type="presParOf" srcId="{8088C963-84A0-4D2E-9091-BE5B2BFE8426}" destId="{3F065591-8245-447F-9013-BD7B688F61A6}" srcOrd="1" destOrd="0" presId="urn:microsoft.com/office/officeart/2005/8/layout/hierarchy1"/>
    <dgm:cxn modelId="{0881A31B-650E-479C-8C96-CFC6F3DFD6F1}" type="presParOf" srcId="{3F065591-8245-447F-9013-BD7B688F61A6}" destId="{05A8E39E-CEAA-4FE9-9E40-66CDC9048C88}" srcOrd="0" destOrd="0" presId="urn:microsoft.com/office/officeart/2005/8/layout/hierarchy1"/>
    <dgm:cxn modelId="{E0BD9D60-7737-4946-BD79-E9A1157F65D0}" type="presParOf" srcId="{05A8E39E-CEAA-4FE9-9E40-66CDC9048C88}" destId="{81BD48A5-3472-43A5-905C-F51CE4A25B78}" srcOrd="0" destOrd="0" presId="urn:microsoft.com/office/officeart/2005/8/layout/hierarchy1"/>
    <dgm:cxn modelId="{B4F1FCEA-69CF-4EBF-A822-F38846E1B8A7}" type="presParOf" srcId="{05A8E39E-CEAA-4FE9-9E40-66CDC9048C88}" destId="{DEBB09B0-09F6-4E65-B34D-4CE4DDDE1FF7}" srcOrd="1" destOrd="0" presId="urn:microsoft.com/office/officeart/2005/8/layout/hierarchy1"/>
    <dgm:cxn modelId="{570D5620-2560-42E4-963F-0A71704A03FE}" type="presParOf" srcId="{3F065591-8245-447F-9013-BD7B688F61A6}" destId="{BB125D78-6B2A-401C-A0BE-FFDBA57251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8B220-F93C-4346-9A2A-27E2414BEE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BDBE84-D09A-4156-81A7-3D54596A8B11}">
      <dgm:prSet/>
      <dgm:spPr/>
      <dgm:t>
        <a:bodyPr/>
        <a:lstStyle/>
        <a:p>
          <a:r>
            <a:rPr lang="en-US" dirty="0"/>
            <a:t>If you have students in the status of recertify, you will receive an email reminder from </a:t>
          </a:r>
          <a:r>
            <a:rPr lang="en-US" dirty="0">
              <a:hlinkClick xmlns:r="http://schemas.openxmlformats.org/officeDocument/2006/relationships" r:id="rId1"/>
            </a:rPr>
            <a:t>INFO@tuitionexchange.org</a:t>
          </a:r>
          <a:r>
            <a:rPr lang="en-US" dirty="0"/>
            <a:t> </a:t>
          </a:r>
        </a:p>
      </dgm:t>
    </dgm:pt>
    <dgm:pt modelId="{5B2E2E3B-E194-4274-A728-F92C5A80DF8D}" type="parTrans" cxnId="{5487C1C8-72AE-4B7A-B607-2A67A8843F06}">
      <dgm:prSet/>
      <dgm:spPr/>
      <dgm:t>
        <a:bodyPr/>
        <a:lstStyle/>
        <a:p>
          <a:endParaRPr lang="en-US"/>
        </a:p>
      </dgm:t>
    </dgm:pt>
    <dgm:pt modelId="{6D362B66-74CC-4F50-914F-6E84D04A0F04}" type="sibTrans" cxnId="{5487C1C8-72AE-4B7A-B607-2A67A8843F06}">
      <dgm:prSet phldrT="1" phldr="0"/>
      <dgm:spPr/>
      <dgm:t>
        <a:bodyPr/>
        <a:lstStyle/>
        <a:p>
          <a:endParaRPr lang="en-US"/>
        </a:p>
      </dgm:t>
    </dgm:pt>
    <dgm:pt modelId="{A0A18094-6EF8-4C8F-A935-DFAC74F72005}">
      <dgm:prSet/>
      <dgm:spPr/>
      <dgm:t>
        <a:bodyPr/>
        <a:lstStyle/>
        <a:p>
          <a:r>
            <a:rPr lang="en-US" dirty="0"/>
            <a:t>You have continuing students yet to be recertified for the following academic year.  Students can be recertified on the Enrollment Report located in the Liaison Portal located at </a:t>
          </a:r>
          <a:r>
            <a:rPr lang="en-US" u="sng" dirty="0">
              <a:hlinkClick xmlns:r="http://schemas.openxmlformats.org/officeDocument/2006/relationships" r:id="rId2"/>
            </a:rPr>
            <a:t>https://telo.tuitionexchange.org</a:t>
          </a:r>
          <a:r>
            <a:rPr lang="en-US" dirty="0"/>
            <a:t>.</a:t>
          </a:r>
        </a:p>
      </dgm:t>
    </dgm:pt>
    <dgm:pt modelId="{A94C7F78-EB96-478F-BE9D-876B4E57E332}" type="parTrans" cxnId="{DF46A133-46B3-4453-B650-B25609265685}">
      <dgm:prSet/>
      <dgm:spPr/>
      <dgm:t>
        <a:bodyPr/>
        <a:lstStyle/>
        <a:p>
          <a:endParaRPr lang="en-US"/>
        </a:p>
      </dgm:t>
    </dgm:pt>
    <dgm:pt modelId="{8D6C21A1-FBC8-49C4-AE2D-7E3831BEE2E5}" type="sibTrans" cxnId="{DF46A133-46B3-4453-B650-B25609265685}">
      <dgm:prSet phldrT="2" phldr="0"/>
      <dgm:spPr/>
      <dgm:t>
        <a:bodyPr/>
        <a:lstStyle/>
        <a:p>
          <a:endParaRPr lang="en-US"/>
        </a:p>
      </dgm:t>
    </dgm:pt>
    <dgm:pt modelId="{7CC75F54-D88E-4D7C-B35D-166EF969D0F8}" type="pres">
      <dgm:prSet presAssocID="{EA28B220-F93C-4346-9A2A-27E2414BEEE7}" presName="linear" presStyleCnt="0">
        <dgm:presLayoutVars>
          <dgm:animLvl val="lvl"/>
          <dgm:resizeHandles val="exact"/>
        </dgm:presLayoutVars>
      </dgm:prSet>
      <dgm:spPr/>
    </dgm:pt>
    <dgm:pt modelId="{9A553E55-3A62-41B0-888C-242E8577AC93}" type="pres">
      <dgm:prSet presAssocID="{EDBDBE84-D09A-4156-81A7-3D54596A8B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5A2C37-3631-4EB8-8941-0815F1EDBB52}" type="pres">
      <dgm:prSet presAssocID="{6D362B66-74CC-4F50-914F-6E84D04A0F04}" presName="spacer" presStyleCnt="0"/>
      <dgm:spPr/>
    </dgm:pt>
    <dgm:pt modelId="{4DCD2D9B-5DF9-4DE1-A5CE-71787C6FA372}" type="pres">
      <dgm:prSet presAssocID="{A0A18094-6EF8-4C8F-A935-DFAC74F7200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F46A133-46B3-4453-B650-B25609265685}" srcId="{EA28B220-F93C-4346-9A2A-27E2414BEEE7}" destId="{A0A18094-6EF8-4C8F-A935-DFAC74F72005}" srcOrd="1" destOrd="0" parTransId="{A94C7F78-EB96-478F-BE9D-876B4E57E332}" sibTransId="{8D6C21A1-FBC8-49C4-AE2D-7E3831BEE2E5}"/>
    <dgm:cxn modelId="{EDEB1495-2DFB-42A8-AA0C-014B453724CA}" type="presOf" srcId="{EA28B220-F93C-4346-9A2A-27E2414BEEE7}" destId="{7CC75F54-D88E-4D7C-B35D-166EF969D0F8}" srcOrd="0" destOrd="0" presId="urn:microsoft.com/office/officeart/2005/8/layout/vList2"/>
    <dgm:cxn modelId="{8A43EBAB-23BA-4174-80CD-CC3F58EF678C}" type="presOf" srcId="{EDBDBE84-D09A-4156-81A7-3D54596A8B11}" destId="{9A553E55-3A62-41B0-888C-242E8577AC93}" srcOrd="0" destOrd="0" presId="urn:microsoft.com/office/officeart/2005/8/layout/vList2"/>
    <dgm:cxn modelId="{5487C1C8-72AE-4B7A-B607-2A67A8843F06}" srcId="{EA28B220-F93C-4346-9A2A-27E2414BEEE7}" destId="{EDBDBE84-D09A-4156-81A7-3D54596A8B11}" srcOrd="0" destOrd="0" parTransId="{5B2E2E3B-E194-4274-A728-F92C5A80DF8D}" sibTransId="{6D362B66-74CC-4F50-914F-6E84D04A0F04}"/>
    <dgm:cxn modelId="{0C525BF7-4A6B-48AB-87A4-4F67B724C15A}" type="presOf" srcId="{A0A18094-6EF8-4C8F-A935-DFAC74F72005}" destId="{4DCD2D9B-5DF9-4DE1-A5CE-71787C6FA372}" srcOrd="0" destOrd="0" presId="urn:microsoft.com/office/officeart/2005/8/layout/vList2"/>
    <dgm:cxn modelId="{8AA6CF2F-4298-4275-9562-73E47D050638}" type="presParOf" srcId="{7CC75F54-D88E-4D7C-B35D-166EF969D0F8}" destId="{9A553E55-3A62-41B0-888C-242E8577AC93}" srcOrd="0" destOrd="0" presId="urn:microsoft.com/office/officeart/2005/8/layout/vList2"/>
    <dgm:cxn modelId="{3F0FD1CC-EB44-4D96-9206-A6139509BF43}" type="presParOf" srcId="{7CC75F54-D88E-4D7C-B35D-166EF969D0F8}" destId="{745A2C37-3631-4EB8-8941-0815F1EDBB52}" srcOrd="1" destOrd="0" presId="urn:microsoft.com/office/officeart/2005/8/layout/vList2"/>
    <dgm:cxn modelId="{22E93E01-8865-453F-913D-64FABCF7BE26}" type="presParOf" srcId="{7CC75F54-D88E-4D7C-B35D-166EF969D0F8}" destId="{4DCD2D9B-5DF9-4DE1-A5CE-71787C6FA3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892578-081D-41D6-A06F-2321DD5F9A5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7DE8CA2-8967-401D-A839-0B47FD2FA515}">
      <dgm:prSet/>
      <dgm:spPr/>
      <dgm:t>
        <a:bodyPr/>
        <a:lstStyle/>
        <a:p>
          <a:pPr>
            <a:defRPr cap="all"/>
          </a:pPr>
          <a:r>
            <a:rPr lang="en-US"/>
            <a:t>If your school is an E/I 3 school with open E/I 3 slots, you will receive the following email reminder from </a:t>
          </a:r>
          <a:r>
            <a:rPr lang="en-US">
              <a:hlinkClick xmlns:r="http://schemas.openxmlformats.org/officeDocument/2006/relationships" r:id="rId1"/>
            </a:rPr>
            <a:t>INFO@tuitionexchange.org</a:t>
          </a:r>
          <a:r>
            <a:rPr lang="en-US"/>
            <a:t> </a:t>
          </a:r>
        </a:p>
      </dgm:t>
    </dgm:pt>
    <dgm:pt modelId="{C9CA8D42-E0FE-43DB-BA3E-19ED76048045}" type="parTrans" cxnId="{3A74EEF1-F80C-480C-BC7F-842E351558D4}">
      <dgm:prSet/>
      <dgm:spPr/>
      <dgm:t>
        <a:bodyPr/>
        <a:lstStyle/>
        <a:p>
          <a:endParaRPr lang="en-US"/>
        </a:p>
      </dgm:t>
    </dgm:pt>
    <dgm:pt modelId="{DAB845D7-90DB-4829-A586-A5DD27FC8346}" type="sibTrans" cxnId="{3A74EEF1-F80C-480C-BC7F-842E351558D4}">
      <dgm:prSet/>
      <dgm:spPr/>
      <dgm:t>
        <a:bodyPr/>
        <a:lstStyle/>
        <a:p>
          <a:endParaRPr lang="en-US"/>
        </a:p>
      </dgm:t>
    </dgm:pt>
    <dgm:pt modelId="{6AB01144-2D2B-4833-BA0A-4688217C5C65}">
      <dgm:prSet/>
      <dgm:spPr/>
      <dgm:t>
        <a:bodyPr/>
        <a:lstStyle/>
        <a:p>
          <a:pPr>
            <a:defRPr cap="all"/>
          </a:pPr>
          <a:r>
            <a:rPr lang="en-US"/>
            <a:t>The email is your reminder of open E/I 3 slots Students are selected inside the Enrollment Report</a:t>
          </a:r>
        </a:p>
      </dgm:t>
    </dgm:pt>
    <dgm:pt modelId="{F749CE0C-4FE4-4726-A070-65C49257D568}" type="parTrans" cxnId="{C34E5FB3-2825-4296-8240-C4364708E50B}">
      <dgm:prSet/>
      <dgm:spPr/>
      <dgm:t>
        <a:bodyPr/>
        <a:lstStyle/>
        <a:p>
          <a:endParaRPr lang="en-US"/>
        </a:p>
      </dgm:t>
    </dgm:pt>
    <dgm:pt modelId="{A5B9BC36-C12F-4AC0-BCDE-033EF5730AEF}" type="sibTrans" cxnId="{C34E5FB3-2825-4296-8240-C4364708E50B}">
      <dgm:prSet/>
      <dgm:spPr/>
      <dgm:t>
        <a:bodyPr/>
        <a:lstStyle/>
        <a:p>
          <a:endParaRPr lang="en-US"/>
        </a:p>
      </dgm:t>
    </dgm:pt>
    <dgm:pt modelId="{9A72276F-4EAA-48EE-BC01-9CE8CAB9C848}">
      <dgm:prSet/>
      <dgm:spPr/>
      <dgm:t>
        <a:bodyPr/>
        <a:lstStyle/>
        <a:p>
          <a:pPr>
            <a:defRPr cap="all"/>
          </a:pPr>
          <a:r>
            <a:rPr lang="en-US"/>
            <a:t>See slide 18 for a visual how to reminder</a:t>
          </a:r>
        </a:p>
      </dgm:t>
    </dgm:pt>
    <dgm:pt modelId="{9711DF31-5D8C-4AC5-9608-426CE9D7A6B8}" type="parTrans" cxnId="{6DBF9039-604A-445A-9AED-E64747EB7F2E}">
      <dgm:prSet/>
      <dgm:spPr/>
      <dgm:t>
        <a:bodyPr/>
        <a:lstStyle/>
        <a:p>
          <a:endParaRPr lang="en-US"/>
        </a:p>
      </dgm:t>
    </dgm:pt>
    <dgm:pt modelId="{E21AAD69-1041-4CB0-B182-BA6ACF8295E6}" type="sibTrans" cxnId="{6DBF9039-604A-445A-9AED-E64747EB7F2E}">
      <dgm:prSet/>
      <dgm:spPr/>
      <dgm:t>
        <a:bodyPr/>
        <a:lstStyle/>
        <a:p>
          <a:endParaRPr lang="en-US"/>
        </a:p>
      </dgm:t>
    </dgm:pt>
    <dgm:pt modelId="{1D0037FC-CFCF-4AF8-9065-6F3B023CC7AD}" type="pres">
      <dgm:prSet presAssocID="{BB892578-081D-41D6-A06F-2321DD5F9A58}" presName="root" presStyleCnt="0">
        <dgm:presLayoutVars>
          <dgm:dir/>
          <dgm:resizeHandles val="exact"/>
        </dgm:presLayoutVars>
      </dgm:prSet>
      <dgm:spPr/>
    </dgm:pt>
    <dgm:pt modelId="{95F4FE1C-070C-4A7F-90E1-1AB57BDC8ED6}" type="pres">
      <dgm:prSet presAssocID="{77DE8CA2-8967-401D-A839-0B47FD2FA515}" presName="compNode" presStyleCnt="0"/>
      <dgm:spPr/>
    </dgm:pt>
    <dgm:pt modelId="{891C0F67-954A-4E31-BE3F-527A18D649E5}" type="pres">
      <dgm:prSet presAssocID="{77DE8CA2-8967-401D-A839-0B47FD2FA515}" presName="iconBgRect" presStyleLbl="bgShp" presStyleIdx="0" presStyleCnt="3"/>
      <dgm:spPr/>
    </dgm:pt>
    <dgm:pt modelId="{EAFC0BDC-190B-4A50-86F7-ABD41BD583F7}" type="pres">
      <dgm:prSet presAssocID="{77DE8CA2-8967-401D-A839-0B47FD2FA515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FC9D0DC-0087-40B1-A731-217DAD14E0A4}" type="pres">
      <dgm:prSet presAssocID="{77DE8CA2-8967-401D-A839-0B47FD2FA515}" presName="spaceRect" presStyleCnt="0"/>
      <dgm:spPr/>
    </dgm:pt>
    <dgm:pt modelId="{B650FC2E-14EF-4FB5-BC1B-DB94CC1B4A06}" type="pres">
      <dgm:prSet presAssocID="{77DE8CA2-8967-401D-A839-0B47FD2FA515}" presName="textRect" presStyleLbl="revTx" presStyleIdx="0" presStyleCnt="3">
        <dgm:presLayoutVars>
          <dgm:chMax val="1"/>
          <dgm:chPref val="1"/>
        </dgm:presLayoutVars>
      </dgm:prSet>
      <dgm:spPr/>
    </dgm:pt>
    <dgm:pt modelId="{BC29F610-C7C2-4CC7-A541-C8F4B5AEB799}" type="pres">
      <dgm:prSet presAssocID="{DAB845D7-90DB-4829-A586-A5DD27FC8346}" presName="sibTrans" presStyleCnt="0"/>
      <dgm:spPr/>
    </dgm:pt>
    <dgm:pt modelId="{DC3F1C0B-16BE-4973-BB8E-793738252DB4}" type="pres">
      <dgm:prSet presAssocID="{6AB01144-2D2B-4833-BA0A-4688217C5C65}" presName="compNode" presStyleCnt="0"/>
      <dgm:spPr/>
    </dgm:pt>
    <dgm:pt modelId="{8C6848FC-D43D-4ECD-8C2A-937F5A7B8369}" type="pres">
      <dgm:prSet presAssocID="{6AB01144-2D2B-4833-BA0A-4688217C5C65}" presName="iconBgRect" presStyleLbl="bgShp" presStyleIdx="1" presStyleCnt="3"/>
      <dgm:spPr/>
    </dgm:pt>
    <dgm:pt modelId="{A80FC7BB-FF7E-41EC-AAC9-301619C6442E}" type="pres">
      <dgm:prSet presAssocID="{6AB01144-2D2B-4833-BA0A-4688217C5C65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D05A93BC-C7F2-4A6D-BEDA-FD421FAECCE7}" type="pres">
      <dgm:prSet presAssocID="{6AB01144-2D2B-4833-BA0A-4688217C5C65}" presName="spaceRect" presStyleCnt="0"/>
      <dgm:spPr/>
    </dgm:pt>
    <dgm:pt modelId="{9ADD68D1-DCC9-43CD-A19B-4EE659E7E490}" type="pres">
      <dgm:prSet presAssocID="{6AB01144-2D2B-4833-BA0A-4688217C5C65}" presName="textRect" presStyleLbl="revTx" presStyleIdx="1" presStyleCnt="3">
        <dgm:presLayoutVars>
          <dgm:chMax val="1"/>
          <dgm:chPref val="1"/>
        </dgm:presLayoutVars>
      </dgm:prSet>
      <dgm:spPr/>
    </dgm:pt>
    <dgm:pt modelId="{23B2DDEE-3254-4A61-930F-C8F90D8994EE}" type="pres">
      <dgm:prSet presAssocID="{A5B9BC36-C12F-4AC0-BCDE-033EF5730AEF}" presName="sibTrans" presStyleCnt="0"/>
      <dgm:spPr/>
    </dgm:pt>
    <dgm:pt modelId="{D6A909F5-AEA1-4A4D-8148-1EE12586C565}" type="pres">
      <dgm:prSet presAssocID="{9A72276F-4EAA-48EE-BC01-9CE8CAB9C848}" presName="compNode" presStyleCnt="0"/>
      <dgm:spPr/>
    </dgm:pt>
    <dgm:pt modelId="{FD938D61-C9EF-47B3-9D3B-D67A1D164D96}" type="pres">
      <dgm:prSet presAssocID="{9A72276F-4EAA-48EE-BC01-9CE8CAB9C848}" presName="iconBgRect" presStyleLbl="bgShp" presStyleIdx="2" presStyleCnt="3"/>
      <dgm:spPr/>
    </dgm:pt>
    <dgm:pt modelId="{9D048FFE-CB01-44CC-8EF6-AAE4F0D8F9F2}" type="pres">
      <dgm:prSet presAssocID="{9A72276F-4EAA-48EE-BC01-9CE8CAB9C848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8973C8BE-3679-4AE1-9AB0-AB282E10FCAA}" type="pres">
      <dgm:prSet presAssocID="{9A72276F-4EAA-48EE-BC01-9CE8CAB9C848}" presName="spaceRect" presStyleCnt="0"/>
      <dgm:spPr/>
    </dgm:pt>
    <dgm:pt modelId="{8C5BDBA8-5314-443A-A0ED-FD39BF39169A}" type="pres">
      <dgm:prSet presAssocID="{9A72276F-4EAA-48EE-BC01-9CE8CAB9C84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DBF9039-604A-445A-9AED-E64747EB7F2E}" srcId="{BB892578-081D-41D6-A06F-2321DD5F9A58}" destId="{9A72276F-4EAA-48EE-BC01-9CE8CAB9C848}" srcOrd="2" destOrd="0" parTransId="{9711DF31-5D8C-4AC5-9608-426CE9D7A6B8}" sibTransId="{E21AAD69-1041-4CB0-B182-BA6ACF8295E6}"/>
    <dgm:cxn modelId="{97E75774-5EAF-4E67-94C2-78761439BEC5}" type="presOf" srcId="{6AB01144-2D2B-4833-BA0A-4688217C5C65}" destId="{9ADD68D1-DCC9-43CD-A19B-4EE659E7E490}" srcOrd="0" destOrd="0" presId="urn:microsoft.com/office/officeart/2018/5/layout/IconCircleLabelList"/>
    <dgm:cxn modelId="{C34E5FB3-2825-4296-8240-C4364708E50B}" srcId="{BB892578-081D-41D6-A06F-2321DD5F9A58}" destId="{6AB01144-2D2B-4833-BA0A-4688217C5C65}" srcOrd="1" destOrd="0" parTransId="{F749CE0C-4FE4-4726-A070-65C49257D568}" sibTransId="{A5B9BC36-C12F-4AC0-BCDE-033EF5730AEF}"/>
    <dgm:cxn modelId="{8BD569C5-D0B2-4BF0-92B2-73AEE145EBC4}" type="presOf" srcId="{77DE8CA2-8967-401D-A839-0B47FD2FA515}" destId="{B650FC2E-14EF-4FB5-BC1B-DB94CC1B4A06}" srcOrd="0" destOrd="0" presId="urn:microsoft.com/office/officeart/2018/5/layout/IconCircleLabelList"/>
    <dgm:cxn modelId="{D6764EDA-1D9C-4A5F-A052-5B03E8FAD28D}" type="presOf" srcId="{BB892578-081D-41D6-A06F-2321DD5F9A58}" destId="{1D0037FC-CFCF-4AF8-9065-6F3B023CC7AD}" srcOrd="0" destOrd="0" presId="urn:microsoft.com/office/officeart/2018/5/layout/IconCircleLabelList"/>
    <dgm:cxn modelId="{78749FE6-DDD7-4D17-B879-D8622ADBFCCB}" type="presOf" srcId="{9A72276F-4EAA-48EE-BC01-9CE8CAB9C848}" destId="{8C5BDBA8-5314-443A-A0ED-FD39BF39169A}" srcOrd="0" destOrd="0" presId="urn:microsoft.com/office/officeart/2018/5/layout/IconCircleLabelList"/>
    <dgm:cxn modelId="{3A74EEF1-F80C-480C-BC7F-842E351558D4}" srcId="{BB892578-081D-41D6-A06F-2321DD5F9A58}" destId="{77DE8CA2-8967-401D-A839-0B47FD2FA515}" srcOrd="0" destOrd="0" parTransId="{C9CA8D42-E0FE-43DB-BA3E-19ED76048045}" sibTransId="{DAB845D7-90DB-4829-A586-A5DD27FC8346}"/>
    <dgm:cxn modelId="{DA9EC459-A34A-408D-A4EC-8C28281EE8DF}" type="presParOf" srcId="{1D0037FC-CFCF-4AF8-9065-6F3B023CC7AD}" destId="{95F4FE1C-070C-4A7F-90E1-1AB57BDC8ED6}" srcOrd="0" destOrd="0" presId="urn:microsoft.com/office/officeart/2018/5/layout/IconCircleLabelList"/>
    <dgm:cxn modelId="{3F247706-3286-49A6-B2F9-DE5010008504}" type="presParOf" srcId="{95F4FE1C-070C-4A7F-90E1-1AB57BDC8ED6}" destId="{891C0F67-954A-4E31-BE3F-527A18D649E5}" srcOrd="0" destOrd="0" presId="urn:microsoft.com/office/officeart/2018/5/layout/IconCircleLabelList"/>
    <dgm:cxn modelId="{DEF13805-3732-4D66-8059-68D6EB3A70A8}" type="presParOf" srcId="{95F4FE1C-070C-4A7F-90E1-1AB57BDC8ED6}" destId="{EAFC0BDC-190B-4A50-86F7-ABD41BD583F7}" srcOrd="1" destOrd="0" presId="urn:microsoft.com/office/officeart/2018/5/layout/IconCircleLabelList"/>
    <dgm:cxn modelId="{736C0E3C-6CC6-4D18-BF85-15C227951B3D}" type="presParOf" srcId="{95F4FE1C-070C-4A7F-90E1-1AB57BDC8ED6}" destId="{FFC9D0DC-0087-40B1-A731-217DAD14E0A4}" srcOrd="2" destOrd="0" presId="urn:microsoft.com/office/officeart/2018/5/layout/IconCircleLabelList"/>
    <dgm:cxn modelId="{5F7C21A9-EF95-46A4-B5EF-46E841480C93}" type="presParOf" srcId="{95F4FE1C-070C-4A7F-90E1-1AB57BDC8ED6}" destId="{B650FC2E-14EF-4FB5-BC1B-DB94CC1B4A06}" srcOrd="3" destOrd="0" presId="urn:microsoft.com/office/officeart/2018/5/layout/IconCircleLabelList"/>
    <dgm:cxn modelId="{A86FF4E2-A181-4B42-B46B-D0795B3CA6C2}" type="presParOf" srcId="{1D0037FC-CFCF-4AF8-9065-6F3B023CC7AD}" destId="{BC29F610-C7C2-4CC7-A541-C8F4B5AEB799}" srcOrd="1" destOrd="0" presId="urn:microsoft.com/office/officeart/2018/5/layout/IconCircleLabelList"/>
    <dgm:cxn modelId="{9C1EFC45-7E0D-48AF-B748-1FAF562CE2F7}" type="presParOf" srcId="{1D0037FC-CFCF-4AF8-9065-6F3B023CC7AD}" destId="{DC3F1C0B-16BE-4973-BB8E-793738252DB4}" srcOrd="2" destOrd="0" presId="urn:microsoft.com/office/officeart/2018/5/layout/IconCircleLabelList"/>
    <dgm:cxn modelId="{E25A0622-D21B-4524-A390-24E2B0DF5E1E}" type="presParOf" srcId="{DC3F1C0B-16BE-4973-BB8E-793738252DB4}" destId="{8C6848FC-D43D-4ECD-8C2A-937F5A7B8369}" srcOrd="0" destOrd="0" presId="urn:microsoft.com/office/officeart/2018/5/layout/IconCircleLabelList"/>
    <dgm:cxn modelId="{20B8F3AA-5488-429D-A2EA-971B84D5E368}" type="presParOf" srcId="{DC3F1C0B-16BE-4973-BB8E-793738252DB4}" destId="{A80FC7BB-FF7E-41EC-AAC9-301619C6442E}" srcOrd="1" destOrd="0" presId="urn:microsoft.com/office/officeart/2018/5/layout/IconCircleLabelList"/>
    <dgm:cxn modelId="{8003FF82-F938-4B5B-8C3E-271B9832D1AF}" type="presParOf" srcId="{DC3F1C0B-16BE-4973-BB8E-793738252DB4}" destId="{D05A93BC-C7F2-4A6D-BEDA-FD421FAECCE7}" srcOrd="2" destOrd="0" presId="urn:microsoft.com/office/officeart/2018/5/layout/IconCircleLabelList"/>
    <dgm:cxn modelId="{0C247846-A4B6-4C8C-A9A9-A317DA1B568E}" type="presParOf" srcId="{DC3F1C0B-16BE-4973-BB8E-793738252DB4}" destId="{9ADD68D1-DCC9-43CD-A19B-4EE659E7E490}" srcOrd="3" destOrd="0" presId="urn:microsoft.com/office/officeart/2018/5/layout/IconCircleLabelList"/>
    <dgm:cxn modelId="{7143EA1F-2824-4B20-A849-329211FCA56D}" type="presParOf" srcId="{1D0037FC-CFCF-4AF8-9065-6F3B023CC7AD}" destId="{23B2DDEE-3254-4A61-930F-C8F90D8994EE}" srcOrd="3" destOrd="0" presId="urn:microsoft.com/office/officeart/2018/5/layout/IconCircleLabelList"/>
    <dgm:cxn modelId="{E425FCB1-B5E6-4482-8DDD-67C8A80F2542}" type="presParOf" srcId="{1D0037FC-CFCF-4AF8-9065-6F3B023CC7AD}" destId="{D6A909F5-AEA1-4A4D-8148-1EE12586C565}" srcOrd="4" destOrd="0" presId="urn:microsoft.com/office/officeart/2018/5/layout/IconCircleLabelList"/>
    <dgm:cxn modelId="{B4E831A8-C31A-46BC-BF6E-B3499515AEAB}" type="presParOf" srcId="{D6A909F5-AEA1-4A4D-8148-1EE12586C565}" destId="{FD938D61-C9EF-47B3-9D3B-D67A1D164D96}" srcOrd="0" destOrd="0" presId="urn:microsoft.com/office/officeart/2018/5/layout/IconCircleLabelList"/>
    <dgm:cxn modelId="{8B1AB57D-87B7-41B5-A04A-2E7EF8AF1365}" type="presParOf" srcId="{D6A909F5-AEA1-4A4D-8148-1EE12586C565}" destId="{9D048FFE-CB01-44CC-8EF6-AAE4F0D8F9F2}" srcOrd="1" destOrd="0" presId="urn:microsoft.com/office/officeart/2018/5/layout/IconCircleLabelList"/>
    <dgm:cxn modelId="{88DCFD41-A9A8-4555-B4C4-41E19CCA3B02}" type="presParOf" srcId="{D6A909F5-AEA1-4A4D-8148-1EE12586C565}" destId="{8973C8BE-3679-4AE1-9AB0-AB282E10FCAA}" srcOrd="2" destOrd="0" presId="urn:microsoft.com/office/officeart/2018/5/layout/IconCircleLabelList"/>
    <dgm:cxn modelId="{BFADD808-65B0-4B2A-87DA-F0F43D56955B}" type="presParOf" srcId="{D6A909F5-AEA1-4A4D-8148-1EE12586C565}" destId="{8C5BDBA8-5314-443A-A0ED-FD39BF39169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B09AE2-B284-44DF-B4E7-4D0E10222C0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ECB70AD-1CDF-41F2-80FA-4507E204E9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Every time you click Submit on your Enrollment Report a new Participation Fee Statement generates</a:t>
          </a:r>
        </a:p>
      </dgm:t>
    </dgm:pt>
    <dgm:pt modelId="{955F2F07-B174-4973-89F4-3D5B25F72A31}" type="parTrans" cxnId="{63174263-9DD8-4BBD-8470-0F1D9FDA64C0}">
      <dgm:prSet/>
      <dgm:spPr/>
      <dgm:t>
        <a:bodyPr/>
        <a:lstStyle/>
        <a:p>
          <a:endParaRPr lang="en-US"/>
        </a:p>
      </dgm:t>
    </dgm:pt>
    <dgm:pt modelId="{8C0D4F7F-8CB8-484E-A593-1200A028D122}" type="sibTrans" cxnId="{63174263-9DD8-4BBD-8470-0F1D9FDA64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9ACE0D-9A72-4A44-8A54-3BBF2E729F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your Participation Fee Statement carefully</a:t>
          </a:r>
        </a:p>
      </dgm:t>
    </dgm:pt>
    <dgm:pt modelId="{76BC0201-F653-4EEE-A317-9A87AB3ED8F2}" type="parTrans" cxnId="{FB5D88EB-B169-41AE-8A40-4119C8A2F2DD}">
      <dgm:prSet/>
      <dgm:spPr/>
      <dgm:t>
        <a:bodyPr/>
        <a:lstStyle/>
        <a:p>
          <a:endParaRPr lang="en-US"/>
        </a:p>
      </dgm:t>
    </dgm:pt>
    <dgm:pt modelId="{FD068539-3466-4CFF-8799-EF8660E8458C}" type="sibTrans" cxnId="{FB5D88EB-B169-41AE-8A40-4119C8A2F2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54812AD-C4B1-4047-AF28-761F29DE3A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owe – please remit payment upon receipt</a:t>
          </a:r>
        </a:p>
      </dgm:t>
    </dgm:pt>
    <dgm:pt modelId="{69B6AD2D-F40A-4856-B3FB-1BDF6C1BA6E7}" type="parTrans" cxnId="{E385D0D2-509A-4B7C-A60C-925E3937BADA}">
      <dgm:prSet/>
      <dgm:spPr/>
      <dgm:t>
        <a:bodyPr/>
        <a:lstStyle/>
        <a:p>
          <a:endParaRPr lang="en-US"/>
        </a:p>
      </dgm:t>
    </dgm:pt>
    <dgm:pt modelId="{481C46F2-FF5A-40F8-AFAD-D60B6064D9B5}" type="sibTrans" cxnId="{E385D0D2-509A-4B7C-A60C-925E3937BA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1DC201-89C5-4A27-A287-B607A280FA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have a zero balance – THANK YOU!</a:t>
          </a:r>
        </a:p>
      </dgm:t>
    </dgm:pt>
    <dgm:pt modelId="{5571E259-D3B3-4CAE-A8E6-2236A3503D24}" type="parTrans" cxnId="{AF7075A6-F663-4383-B029-8380DB5880DD}">
      <dgm:prSet/>
      <dgm:spPr/>
      <dgm:t>
        <a:bodyPr/>
        <a:lstStyle/>
        <a:p>
          <a:endParaRPr lang="en-US"/>
        </a:p>
      </dgm:t>
    </dgm:pt>
    <dgm:pt modelId="{6A36AACA-BCD2-4856-942C-BA5F02C21856}" type="sibTrans" cxnId="{AF7075A6-F663-4383-B029-8380DB5880DD}">
      <dgm:prSet/>
      <dgm:spPr/>
      <dgm:t>
        <a:bodyPr/>
        <a:lstStyle/>
        <a:p>
          <a:endParaRPr lang="en-US"/>
        </a:p>
      </dgm:t>
    </dgm:pt>
    <dgm:pt modelId="{8BE199CF-FF9D-4F44-A611-EE99B0C452E7}" type="pres">
      <dgm:prSet presAssocID="{94B09AE2-B284-44DF-B4E7-4D0E10222C08}" presName="root" presStyleCnt="0">
        <dgm:presLayoutVars>
          <dgm:dir/>
          <dgm:resizeHandles val="exact"/>
        </dgm:presLayoutVars>
      </dgm:prSet>
      <dgm:spPr/>
    </dgm:pt>
    <dgm:pt modelId="{1372BCAC-EDC6-48D1-AC28-6F7E1100477A}" type="pres">
      <dgm:prSet presAssocID="{94B09AE2-B284-44DF-B4E7-4D0E10222C08}" presName="container" presStyleCnt="0">
        <dgm:presLayoutVars>
          <dgm:dir/>
          <dgm:resizeHandles val="exact"/>
        </dgm:presLayoutVars>
      </dgm:prSet>
      <dgm:spPr/>
    </dgm:pt>
    <dgm:pt modelId="{2FEC1C28-0317-4A11-A886-80468931FE62}" type="pres">
      <dgm:prSet presAssocID="{9ECB70AD-1CDF-41F2-80FA-4507E204E9B8}" presName="compNode" presStyleCnt="0"/>
      <dgm:spPr/>
    </dgm:pt>
    <dgm:pt modelId="{C73693F9-D94B-4967-8413-759B2747F584}" type="pres">
      <dgm:prSet presAssocID="{9ECB70AD-1CDF-41F2-80FA-4507E204E9B8}" presName="iconBgRect" presStyleLbl="bgShp" presStyleIdx="0" presStyleCnt="4"/>
      <dgm:spPr/>
    </dgm:pt>
    <dgm:pt modelId="{323F5723-6AAF-47CF-8BD2-2217DD4229A9}" type="pres">
      <dgm:prSet presAssocID="{9ECB70AD-1CDF-41F2-80FA-4507E204E9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81DDC032-11E3-4BFD-97F5-052AC5CED0AB}" type="pres">
      <dgm:prSet presAssocID="{9ECB70AD-1CDF-41F2-80FA-4507E204E9B8}" presName="spaceRect" presStyleCnt="0"/>
      <dgm:spPr/>
    </dgm:pt>
    <dgm:pt modelId="{C07ACB4A-E979-4F8D-8232-4C71B9D0741C}" type="pres">
      <dgm:prSet presAssocID="{9ECB70AD-1CDF-41F2-80FA-4507E204E9B8}" presName="textRect" presStyleLbl="revTx" presStyleIdx="0" presStyleCnt="4">
        <dgm:presLayoutVars>
          <dgm:chMax val="1"/>
          <dgm:chPref val="1"/>
        </dgm:presLayoutVars>
      </dgm:prSet>
      <dgm:spPr/>
    </dgm:pt>
    <dgm:pt modelId="{BA8B0990-E4B5-40C9-976B-66DEAC11DCE0}" type="pres">
      <dgm:prSet presAssocID="{8C0D4F7F-8CB8-484E-A593-1200A028D122}" presName="sibTrans" presStyleLbl="sibTrans2D1" presStyleIdx="0" presStyleCnt="0"/>
      <dgm:spPr/>
    </dgm:pt>
    <dgm:pt modelId="{A4C6044B-12B4-444B-84CF-633035A3F2B7}" type="pres">
      <dgm:prSet presAssocID="{B79ACE0D-9A72-4A44-8A54-3BBF2E729FC2}" presName="compNode" presStyleCnt="0"/>
      <dgm:spPr/>
    </dgm:pt>
    <dgm:pt modelId="{187B29B4-3C7E-4D65-A6F0-9BEA215817C6}" type="pres">
      <dgm:prSet presAssocID="{B79ACE0D-9A72-4A44-8A54-3BBF2E729FC2}" presName="iconBgRect" presStyleLbl="bgShp" presStyleIdx="1" presStyleCnt="4"/>
      <dgm:spPr/>
    </dgm:pt>
    <dgm:pt modelId="{36625172-64B3-4648-A57C-E9B39D4E6B9B}" type="pres">
      <dgm:prSet presAssocID="{B79ACE0D-9A72-4A44-8A54-3BBF2E729F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73E1626-42DD-46D5-BDA9-E5BC739BBC54}" type="pres">
      <dgm:prSet presAssocID="{B79ACE0D-9A72-4A44-8A54-3BBF2E729FC2}" presName="spaceRect" presStyleCnt="0"/>
      <dgm:spPr/>
    </dgm:pt>
    <dgm:pt modelId="{38436797-73B9-4633-BEF4-491165A78CA0}" type="pres">
      <dgm:prSet presAssocID="{B79ACE0D-9A72-4A44-8A54-3BBF2E729FC2}" presName="textRect" presStyleLbl="revTx" presStyleIdx="1" presStyleCnt="4">
        <dgm:presLayoutVars>
          <dgm:chMax val="1"/>
          <dgm:chPref val="1"/>
        </dgm:presLayoutVars>
      </dgm:prSet>
      <dgm:spPr/>
    </dgm:pt>
    <dgm:pt modelId="{7E739AD4-6697-4469-923D-D9E7227C0513}" type="pres">
      <dgm:prSet presAssocID="{FD068539-3466-4CFF-8799-EF8660E8458C}" presName="sibTrans" presStyleLbl="sibTrans2D1" presStyleIdx="0" presStyleCnt="0"/>
      <dgm:spPr/>
    </dgm:pt>
    <dgm:pt modelId="{40732EA0-9DA9-4DFF-B68F-FED8CE8FBFC2}" type="pres">
      <dgm:prSet presAssocID="{454812AD-C4B1-4047-AF28-761F29DE3AF7}" presName="compNode" presStyleCnt="0"/>
      <dgm:spPr/>
    </dgm:pt>
    <dgm:pt modelId="{AADBD47C-62B3-48C1-B094-1E3EF2585293}" type="pres">
      <dgm:prSet presAssocID="{454812AD-C4B1-4047-AF28-761F29DE3AF7}" presName="iconBgRect" presStyleLbl="bgShp" presStyleIdx="2" presStyleCnt="4"/>
      <dgm:spPr/>
    </dgm:pt>
    <dgm:pt modelId="{F348AC5E-8ECC-4B4B-BA4B-832E72EC5C6F}" type="pres">
      <dgm:prSet presAssocID="{454812AD-C4B1-4047-AF28-761F29DE3A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8D38E6A8-D936-43D1-8DA6-4F124D28CE61}" type="pres">
      <dgm:prSet presAssocID="{454812AD-C4B1-4047-AF28-761F29DE3AF7}" presName="spaceRect" presStyleCnt="0"/>
      <dgm:spPr/>
    </dgm:pt>
    <dgm:pt modelId="{865C17FB-B259-4D78-A01B-61374A12C190}" type="pres">
      <dgm:prSet presAssocID="{454812AD-C4B1-4047-AF28-761F29DE3AF7}" presName="textRect" presStyleLbl="revTx" presStyleIdx="2" presStyleCnt="4">
        <dgm:presLayoutVars>
          <dgm:chMax val="1"/>
          <dgm:chPref val="1"/>
        </dgm:presLayoutVars>
      </dgm:prSet>
      <dgm:spPr/>
    </dgm:pt>
    <dgm:pt modelId="{F6710B8E-52B6-44B8-8191-BCA923E7ED28}" type="pres">
      <dgm:prSet presAssocID="{481C46F2-FF5A-40F8-AFAD-D60B6064D9B5}" presName="sibTrans" presStyleLbl="sibTrans2D1" presStyleIdx="0" presStyleCnt="0"/>
      <dgm:spPr/>
    </dgm:pt>
    <dgm:pt modelId="{217F46DA-F12E-48D0-A50A-B533A7A97AC6}" type="pres">
      <dgm:prSet presAssocID="{9B1DC201-89C5-4A27-A287-B607A280FA8E}" presName="compNode" presStyleCnt="0"/>
      <dgm:spPr/>
    </dgm:pt>
    <dgm:pt modelId="{A7203532-AA88-4C95-8B5F-6D5A85AA5217}" type="pres">
      <dgm:prSet presAssocID="{9B1DC201-89C5-4A27-A287-B607A280FA8E}" presName="iconBgRect" presStyleLbl="bgShp" presStyleIdx="3" presStyleCnt="4"/>
      <dgm:spPr/>
    </dgm:pt>
    <dgm:pt modelId="{9A68602C-75F4-48EC-9005-D0F797583A29}" type="pres">
      <dgm:prSet presAssocID="{9B1DC201-89C5-4A27-A287-B607A280FA8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8982480E-44B9-43A3-B8E2-60C10BBC3FB2}" type="pres">
      <dgm:prSet presAssocID="{9B1DC201-89C5-4A27-A287-B607A280FA8E}" presName="spaceRect" presStyleCnt="0"/>
      <dgm:spPr/>
    </dgm:pt>
    <dgm:pt modelId="{CCA72957-5A17-4C1D-9474-D18B7AB364F1}" type="pres">
      <dgm:prSet presAssocID="{9B1DC201-89C5-4A27-A287-B607A280FA8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CCDD00B-DDE0-41DD-B682-22AB629E5FFC}" type="presOf" srcId="{9B1DC201-89C5-4A27-A287-B607A280FA8E}" destId="{CCA72957-5A17-4C1D-9474-D18B7AB364F1}" srcOrd="0" destOrd="0" presId="urn:microsoft.com/office/officeart/2018/2/layout/IconCircleList"/>
    <dgm:cxn modelId="{46D2691A-D453-472E-A176-45D333E54AA2}" type="presOf" srcId="{B79ACE0D-9A72-4A44-8A54-3BBF2E729FC2}" destId="{38436797-73B9-4633-BEF4-491165A78CA0}" srcOrd="0" destOrd="0" presId="urn:microsoft.com/office/officeart/2018/2/layout/IconCircleList"/>
    <dgm:cxn modelId="{63174263-9DD8-4BBD-8470-0F1D9FDA64C0}" srcId="{94B09AE2-B284-44DF-B4E7-4D0E10222C08}" destId="{9ECB70AD-1CDF-41F2-80FA-4507E204E9B8}" srcOrd="0" destOrd="0" parTransId="{955F2F07-B174-4973-89F4-3D5B25F72A31}" sibTransId="{8C0D4F7F-8CB8-484E-A593-1200A028D122}"/>
    <dgm:cxn modelId="{4985F956-9232-489A-9B12-34A0186D7461}" type="presOf" srcId="{FD068539-3466-4CFF-8799-EF8660E8458C}" destId="{7E739AD4-6697-4469-923D-D9E7227C0513}" srcOrd="0" destOrd="0" presId="urn:microsoft.com/office/officeart/2018/2/layout/IconCircleList"/>
    <dgm:cxn modelId="{03073B87-3E75-488F-A524-E86B4A7CDE2A}" type="presOf" srcId="{481C46F2-FF5A-40F8-AFAD-D60B6064D9B5}" destId="{F6710B8E-52B6-44B8-8191-BCA923E7ED28}" srcOrd="0" destOrd="0" presId="urn:microsoft.com/office/officeart/2018/2/layout/IconCircleList"/>
    <dgm:cxn modelId="{D34B439A-DB9E-4DB5-9DF2-719D69EE99E9}" type="presOf" srcId="{94B09AE2-B284-44DF-B4E7-4D0E10222C08}" destId="{8BE199CF-FF9D-4F44-A611-EE99B0C452E7}" srcOrd="0" destOrd="0" presId="urn:microsoft.com/office/officeart/2018/2/layout/IconCircleList"/>
    <dgm:cxn modelId="{AF7075A6-F663-4383-B029-8380DB5880DD}" srcId="{94B09AE2-B284-44DF-B4E7-4D0E10222C08}" destId="{9B1DC201-89C5-4A27-A287-B607A280FA8E}" srcOrd="3" destOrd="0" parTransId="{5571E259-D3B3-4CAE-A8E6-2236A3503D24}" sibTransId="{6A36AACA-BCD2-4856-942C-BA5F02C21856}"/>
    <dgm:cxn modelId="{95665ACE-4F76-4BDD-AD06-D5EFFDE3F977}" type="presOf" srcId="{8C0D4F7F-8CB8-484E-A593-1200A028D122}" destId="{BA8B0990-E4B5-40C9-976B-66DEAC11DCE0}" srcOrd="0" destOrd="0" presId="urn:microsoft.com/office/officeart/2018/2/layout/IconCircleList"/>
    <dgm:cxn modelId="{E385D0D2-509A-4B7C-A60C-925E3937BADA}" srcId="{94B09AE2-B284-44DF-B4E7-4D0E10222C08}" destId="{454812AD-C4B1-4047-AF28-761F29DE3AF7}" srcOrd="2" destOrd="0" parTransId="{69B6AD2D-F40A-4856-B3FB-1BDF6C1BA6E7}" sibTransId="{481C46F2-FF5A-40F8-AFAD-D60B6064D9B5}"/>
    <dgm:cxn modelId="{BBD33CD7-F878-4CE9-B197-6C1E5E44ACDA}" type="presOf" srcId="{9ECB70AD-1CDF-41F2-80FA-4507E204E9B8}" destId="{C07ACB4A-E979-4F8D-8232-4C71B9D0741C}" srcOrd="0" destOrd="0" presId="urn:microsoft.com/office/officeart/2018/2/layout/IconCircleList"/>
    <dgm:cxn modelId="{E2C7B8DD-FE36-4733-9756-885B75CA51FF}" type="presOf" srcId="{454812AD-C4B1-4047-AF28-761F29DE3AF7}" destId="{865C17FB-B259-4D78-A01B-61374A12C190}" srcOrd="0" destOrd="0" presId="urn:microsoft.com/office/officeart/2018/2/layout/IconCircleList"/>
    <dgm:cxn modelId="{FB5D88EB-B169-41AE-8A40-4119C8A2F2DD}" srcId="{94B09AE2-B284-44DF-B4E7-4D0E10222C08}" destId="{B79ACE0D-9A72-4A44-8A54-3BBF2E729FC2}" srcOrd="1" destOrd="0" parTransId="{76BC0201-F653-4EEE-A317-9A87AB3ED8F2}" sibTransId="{FD068539-3466-4CFF-8799-EF8660E8458C}"/>
    <dgm:cxn modelId="{08C1F3DE-50ED-4B72-A5CC-B2C332108223}" type="presParOf" srcId="{8BE199CF-FF9D-4F44-A611-EE99B0C452E7}" destId="{1372BCAC-EDC6-48D1-AC28-6F7E1100477A}" srcOrd="0" destOrd="0" presId="urn:microsoft.com/office/officeart/2018/2/layout/IconCircleList"/>
    <dgm:cxn modelId="{D1259357-F31F-4794-9268-8ADA4DBC8FA9}" type="presParOf" srcId="{1372BCAC-EDC6-48D1-AC28-6F7E1100477A}" destId="{2FEC1C28-0317-4A11-A886-80468931FE62}" srcOrd="0" destOrd="0" presId="urn:microsoft.com/office/officeart/2018/2/layout/IconCircleList"/>
    <dgm:cxn modelId="{EF5E32F4-EE63-448C-8875-9625C43DF9EF}" type="presParOf" srcId="{2FEC1C28-0317-4A11-A886-80468931FE62}" destId="{C73693F9-D94B-4967-8413-759B2747F584}" srcOrd="0" destOrd="0" presId="urn:microsoft.com/office/officeart/2018/2/layout/IconCircleList"/>
    <dgm:cxn modelId="{F85C20A4-0723-4133-B3BF-BC11D45B041B}" type="presParOf" srcId="{2FEC1C28-0317-4A11-A886-80468931FE62}" destId="{323F5723-6AAF-47CF-8BD2-2217DD4229A9}" srcOrd="1" destOrd="0" presId="urn:microsoft.com/office/officeart/2018/2/layout/IconCircleList"/>
    <dgm:cxn modelId="{566721EF-6D64-409F-A715-361B96BF9E96}" type="presParOf" srcId="{2FEC1C28-0317-4A11-A886-80468931FE62}" destId="{81DDC032-11E3-4BFD-97F5-052AC5CED0AB}" srcOrd="2" destOrd="0" presId="urn:microsoft.com/office/officeart/2018/2/layout/IconCircleList"/>
    <dgm:cxn modelId="{50AF27BB-B5C2-487F-BA1E-91102B80155F}" type="presParOf" srcId="{2FEC1C28-0317-4A11-A886-80468931FE62}" destId="{C07ACB4A-E979-4F8D-8232-4C71B9D0741C}" srcOrd="3" destOrd="0" presId="urn:microsoft.com/office/officeart/2018/2/layout/IconCircleList"/>
    <dgm:cxn modelId="{DFA034F1-B9D3-4725-AA35-CA55BB673E0A}" type="presParOf" srcId="{1372BCAC-EDC6-48D1-AC28-6F7E1100477A}" destId="{BA8B0990-E4B5-40C9-976B-66DEAC11DCE0}" srcOrd="1" destOrd="0" presId="urn:microsoft.com/office/officeart/2018/2/layout/IconCircleList"/>
    <dgm:cxn modelId="{CE6F33B1-E3BB-4EC6-82E4-34A3052DFA10}" type="presParOf" srcId="{1372BCAC-EDC6-48D1-AC28-6F7E1100477A}" destId="{A4C6044B-12B4-444B-84CF-633035A3F2B7}" srcOrd="2" destOrd="0" presId="urn:microsoft.com/office/officeart/2018/2/layout/IconCircleList"/>
    <dgm:cxn modelId="{A24F0659-0B80-4AB6-BB10-BAF4777D711E}" type="presParOf" srcId="{A4C6044B-12B4-444B-84CF-633035A3F2B7}" destId="{187B29B4-3C7E-4D65-A6F0-9BEA215817C6}" srcOrd="0" destOrd="0" presId="urn:microsoft.com/office/officeart/2018/2/layout/IconCircleList"/>
    <dgm:cxn modelId="{F6178891-B5BA-445A-B2B8-DF8633EDD50F}" type="presParOf" srcId="{A4C6044B-12B4-444B-84CF-633035A3F2B7}" destId="{36625172-64B3-4648-A57C-E9B39D4E6B9B}" srcOrd="1" destOrd="0" presId="urn:microsoft.com/office/officeart/2018/2/layout/IconCircleList"/>
    <dgm:cxn modelId="{41C0EFEA-4105-4FA1-91E8-F5B5C28866DC}" type="presParOf" srcId="{A4C6044B-12B4-444B-84CF-633035A3F2B7}" destId="{673E1626-42DD-46D5-BDA9-E5BC739BBC54}" srcOrd="2" destOrd="0" presId="urn:microsoft.com/office/officeart/2018/2/layout/IconCircleList"/>
    <dgm:cxn modelId="{1356DFC5-1490-45EB-9E78-90D27F5D3A2B}" type="presParOf" srcId="{A4C6044B-12B4-444B-84CF-633035A3F2B7}" destId="{38436797-73B9-4633-BEF4-491165A78CA0}" srcOrd="3" destOrd="0" presId="urn:microsoft.com/office/officeart/2018/2/layout/IconCircleList"/>
    <dgm:cxn modelId="{2E41AE0F-7C60-4B1A-8CDA-9052950A38F7}" type="presParOf" srcId="{1372BCAC-EDC6-48D1-AC28-6F7E1100477A}" destId="{7E739AD4-6697-4469-923D-D9E7227C0513}" srcOrd="3" destOrd="0" presId="urn:microsoft.com/office/officeart/2018/2/layout/IconCircleList"/>
    <dgm:cxn modelId="{B2709AE0-1243-4C7B-BE4D-0A890E9B9E3B}" type="presParOf" srcId="{1372BCAC-EDC6-48D1-AC28-6F7E1100477A}" destId="{40732EA0-9DA9-4DFF-B68F-FED8CE8FBFC2}" srcOrd="4" destOrd="0" presId="urn:microsoft.com/office/officeart/2018/2/layout/IconCircleList"/>
    <dgm:cxn modelId="{4144507D-E047-4671-895C-47DCD07DA7DB}" type="presParOf" srcId="{40732EA0-9DA9-4DFF-B68F-FED8CE8FBFC2}" destId="{AADBD47C-62B3-48C1-B094-1E3EF2585293}" srcOrd="0" destOrd="0" presId="urn:microsoft.com/office/officeart/2018/2/layout/IconCircleList"/>
    <dgm:cxn modelId="{8FB484E0-8A53-4F44-985A-8459C1D3250B}" type="presParOf" srcId="{40732EA0-9DA9-4DFF-B68F-FED8CE8FBFC2}" destId="{F348AC5E-8ECC-4B4B-BA4B-832E72EC5C6F}" srcOrd="1" destOrd="0" presId="urn:microsoft.com/office/officeart/2018/2/layout/IconCircleList"/>
    <dgm:cxn modelId="{95418500-03D4-433D-8013-94A09A6D859C}" type="presParOf" srcId="{40732EA0-9DA9-4DFF-B68F-FED8CE8FBFC2}" destId="{8D38E6A8-D936-43D1-8DA6-4F124D28CE61}" srcOrd="2" destOrd="0" presId="urn:microsoft.com/office/officeart/2018/2/layout/IconCircleList"/>
    <dgm:cxn modelId="{A505D914-9F13-4ACD-AF4C-4D65785BFF5C}" type="presParOf" srcId="{40732EA0-9DA9-4DFF-B68F-FED8CE8FBFC2}" destId="{865C17FB-B259-4D78-A01B-61374A12C190}" srcOrd="3" destOrd="0" presId="urn:microsoft.com/office/officeart/2018/2/layout/IconCircleList"/>
    <dgm:cxn modelId="{91191027-51D3-43A5-B0E6-51C89B126995}" type="presParOf" srcId="{1372BCAC-EDC6-48D1-AC28-6F7E1100477A}" destId="{F6710B8E-52B6-44B8-8191-BCA923E7ED28}" srcOrd="5" destOrd="0" presId="urn:microsoft.com/office/officeart/2018/2/layout/IconCircleList"/>
    <dgm:cxn modelId="{18E13EA4-CE1E-466E-BDAE-35C7A404AD13}" type="presParOf" srcId="{1372BCAC-EDC6-48D1-AC28-6F7E1100477A}" destId="{217F46DA-F12E-48D0-A50A-B533A7A97AC6}" srcOrd="6" destOrd="0" presId="urn:microsoft.com/office/officeart/2018/2/layout/IconCircleList"/>
    <dgm:cxn modelId="{4B9A3F9F-F848-4517-84FA-40611DC3E169}" type="presParOf" srcId="{217F46DA-F12E-48D0-A50A-B533A7A97AC6}" destId="{A7203532-AA88-4C95-8B5F-6D5A85AA5217}" srcOrd="0" destOrd="0" presId="urn:microsoft.com/office/officeart/2018/2/layout/IconCircleList"/>
    <dgm:cxn modelId="{DBABB2B0-C72A-4889-BDA9-458ED9A869D2}" type="presParOf" srcId="{217F46DA-F12E-48D0-A50A-B533A7A97AC6}" destId="{9A68602C-75F4-48EC-9005-D0F797583A29}" srcOrd="1" destOrd="0" presId="urn:microsoft.com/office/officeart/2018/2/layout/IconCircleList"/>
    <dgm:cxn modelId="{F1BEBD7F-08E5-4F07-9BDC-42BEE715CE9E}" type="presParOf" srcId="{217F46DA-F12E-48D0-A50A-B533A7A97AC6}" destId="{8982480E-44B9-43A3-B8E2-60C10BBC3FB2}" srcOrd="2" destOrd="0" presId="urn:microsoft.com/office/officeart/2018/2/layout/IconCircleList"/>
    <dgm:cxn modelId="{AE8E5FF7-F82E-489A-838C-31314672C3FE}" type="presParOf" srcId="{217F46DA-F12E-48D0-A50A-B533A7A97AC6}" destId="{CCA72957-5A17-4C1D-9474-D18B7AB364F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56CAC2-6F89-4359-A7E5-66983015ECC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6102D8C-E616-44F5-9568-4344DFE92C07}">
      <dgm:prSet/>
      <dgm:spPr/>
      <dgm:t>
        <a:bodyPr/>
        <a:lstStyle/>
        <a:p>
          <a:r>
            <a:rPr lang="en-US" dirty="0"/>
            <a:t>Your Balance Sheet helps you to understand your current program standing</a:t>
          </a:r>
        </a:p>
      </dgm:t>
    </dgm:pt>
    <dgm:pt modelId="{964CF477-20A9-4E34-8E86-719978A8028F}" type="parTrans" cxnId="{684C0ADB-477E-46F2-A231-639E118A3982}">
      <dgm:prSet/>
      <dgm:spPr/>
      <dgm:t>
        <a:bodyPr/>
        <a:lstStyle/>
        <a:p>
          <a:endParaRPr lang="en-US"/>
        </a:p>
      </dgm:t>
    </dgm:pt>
    <dgm:pt modelId="{21045010-0E25-46E4-8E05-A09B519D3969}" type="sibTrans" cxnId="{684C0ADB-477E-46F2-A231-639E118A3982}">
      <dgm:prSet/>
      <dgm:spPr/>
      <dgm:t>
        <a:bodyPr/>
        <a:lstStyle/>
        <a:p>
          <a:endParaRPr lang="en-US"/>
        </a:p>
      </dgm:t>
    </dgm:pt>
    <dgm:pt modelId="{AE3A01B5-8827-4E10-A6E1-06C6704F27BB}">
      <dgm:prSet/>
      <dgm:spPr/>
      <dgm:t>
        <a:bodyPr/>
        <a:lstStyle/>
        <a:p>
          <a:r>
            <a:rPr lang="en-US" dirty="0"/>
            <a:t>The Balance Sheet adjusts with each Enrollment Report modification</a:t>
          </a:r>
        </a:p>
      </dgm:t>
    </dgm:pt>
    <dgm:pt modelId="{FEF43563-3B6F-4AE4-B2AC-263166E2578E}" type="parTrans" cxnId="{9D4A8709-AA29-4892-9883-7E4640AF4F5E}">
      <dgm:prSet/>
      <dgm:spPr/>
      <dgm:t>
        <a:bodyPr/>
        <a:lstStyle/>
        <a:p>
          <a:endParaRPr lang="en-US"/>
        </a:p>
      </dgm:t>
    </dgm:pt>
    <dgm:pt modelId="{414CDBB0-FB64-4D28-9681-770BC295E983}" type="sibTrans" cxnId="{9D4A8709-AA29-4892-9883-7E4640AF4F5E}">
      <dgm:prSet/>
      <dgm:spPr/>
      <dgm:t>
        <a:bodyPr/>
        <a:lstStyle/>
        <a:p>
          <a:endParaRPr lang="en-US"/>
        </a:p>
      </dgm:t>
    </dgm:pt>
    <dgm:pt modelId="{A9139495-F7C9-4DFF-9AD2-C6499E9F5291}">
      <dgm:prSet/>
      <dgm:spPr/>
      <dgm:t>
        <a:bodyPr/>
        <a:lstStyle/>
        <a:p>
          <a:r>
            <a:rPr lang="en-US" dirty="0"/>
            <a:t>When you review your Enrollment Report it is important to review your Balance Sheet too</a:t>
          </a:r>
        </a:p>
      </dgm:t>
    </dgm:pt>
    <dgm:pt modelId="{E520B6A9-4F75-4653-A4B8-639BC6A7A96A}" type="parTrans" cxnId="{2C3746B3-A008-49C5-AA71-ED9CC71D8859}">
      <dgm:prSet/>
      <dgm:spPr/>
      <dgm:t>
        <a:bodyPr/>
        <a:lstStyle/>
        <a:p>
          <a:endParaRPr lang="en-US"/>
        </a:p>
      </dgm:t>
    </dgm:pt>
    <dgm:pt modelId="{42ED51BB-E520-40FD-946F-46EFA1EF0925}" type="sibTrans" cxnId="{2C3746B3-A008-49C5-AA71-ED9CC71D8859}">
      <dgm:prSet/>
      <dgm:spPr/>
      <dgm:t>
        <a:bodyPr/>
        <a:lstStyle/>
        <a:p>
          <a:endParaRPr lang="en-US"/>
        </a:p>
      </dgm:t>
    </dgm:pt>
    <dgm:pt modelId="{8E94002B-3547-4FBF-A3EE-A3F2F322498E}" type="pres">
      <dgm:prSet presAssocID="{6E56CAC2-6F89-4359-A7E5-66983015ECC3}" presName="linear" presStyleCnt="0">
        <dgm:presLayoutVars>
          <dgm:animLvl val="lvl"/>
          <dgm:resizeHandles val="exact"/>
        </dgm:presLayoutVars>
      </dgm:prSet>
      <dgm:spPr/>
    </dgm:pt>
    <dgm:pt modelId="{4F6F8BB2-8E26-4DB5-B677-182BFC2AA0DF}" type="pres">
      <dgm:prSet presAssocID="{66102D8C-E616-44F5-9568-4344DFE92C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904767-8FF7-423B-9A12-46E95304B0F9}" type="pres">
      <dgm:prSet presAssocID="{21045010-0E25-46E4-8E05-A09B519D3969}" presName="spacer" presStyleCnt="0"/>
      <dgm:spPr/>
    </dgm:pt>
    <dgm:pt modelId="{8B395A18-FA39-426A-B2F4-BA9D365BAD8F}" type="pres">
      <dgm:prSet presAssocID="{AE3A01B5-8827-4E10-A6E1-06C6704F27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FB5806-8ECD-4232-9A45-C909401E2A3B}" type="pres">
      <dgm:prSet presAssocID="{414CDBB0-FB64-4D28-9681-770BC295E983}" presName="spacer" presStyleCnt="0"/>
      <dgm:spPr/>
    </dgm:pt>
    <dgm:pt modelId="{6802F9BA-78A3-45FE-9072-76799DABE325}" type="pres">
      <dgm:prSet presAssocID="{A9139495-F7C9-4DFF-9AD2-C6499E9F529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4A8709-AA29-4892-9883-7E4640AF4F5E}" srcId="{6E56CAC2-6F89-4359-A7E5-66983015ECC3}" destId="{AE3A01B5-8827-4E10-A6E1-06C6704F27BB}" srcOrd="1" destOrd="0" parTransId="{FEF43563-3B6F-4AE4-B2AC-263166E2578E}" sibTransId="{414CDBB0-FB64-4D28-9681-770BC295E983}"/>
    <dgm:cxn modelId="{33417255-CA6F-40FC-846F-1FE9C7BD8D88}" type="presOf" srcId="{A9139495-F7C9-4DFF-9AD2-C6499E9F5291}" destId="{6802F9BA-78A3-45FE-9072-76799DABE325}" srcOrd="0" destOrd="0" presId="urn:microsoft.com/office/officeart/2005/8/layout/vList2"/>
    <dgm:cxn modelId="{67C3057D-2A66-4ACE-9813-B348F590FBD8}" type="presOf" srcId="{66102D8C-E616-44F5-9568-4344DFE92C07}" destId="{4F6F8BB2-8E26-4DB5-B677-182BFC2AA0DF}" srcOrd="0" destOrd="0" presId="urn:microsoft.com/office/officeart/2005/8/layout/vList2"/>
    <dgm:cxn modelId="{A3B6F9A8-AA99-49CC-85D6-57EF165A0245}" type="presOf" srcId="{6E56CAC2-6F89-4359-A7E5-66983015ECC3}" destId="{8E94002B-3547-4FBF-A3EE-A3F2F322498E}" srcOrd="0" destOrd="0" presId="urn:microsoft.com/office/officeart/2005/8/layout/vList2"/>
    <dgm:cxn modelId="{2C3746B3-A008-49C5-AA71-ED9CC71D8859}" srcId="{6E56CAC2-6F89-4359-A7E5-66983015ECC3}" destId="{A9139495-F7C9-4DFF-9AD2-C6499E9F5291}" srcOrd="2" destOrd="0" parTransId="{E520B6A9-4F75-4653-A4B8-639BC6A7A96A}" sibTransId="{42ED51BB-E520-40FD-946F-46EFA1EF0925}"/>
    <dgm:cxn modelId="{1CBC7DB5-B47C-45A7-AEBC-B5BF30DA74FD}" type="presOf" srcId="{AE3A01B5-8827-4E10-A6E1-06C6704F27BB}" destId="{8B395A18-FA39-426A-B2F4-BA9D365BAD8F}" srcOrd="0" destOrd="0" presId="urn:microsoft.com/office/officeart/2005/8/layout/vList2"/>
    <dgm:cxn modelId="{684C0ADB-477E-46F2-A231-639E118A3982}" srcId="{6E56CAC2-6F89-4359-A7E5-66983015ECC3}" destId="{66102D8C-E616-44F5-9568-4344DFE92C07}" srcOrd="0" destOrd="0" parTransId="{964CF477-20A9-4E34-8E86-719978A8028F}" sibTransId="{21045010-0E25-46E4-8E05-A09B519D3969}"/>
    <dgm:cxn modelId="{F8EF9E42-9A16-4228-A517-4D06F461A7FD}" type="presParOf" srcId="{8E94002B-3547-4FBF-A3EE-A3F2F322498E}" destId="{4F6F8BB2-8E26-4DB5-B677-182BFC2AA0DF}" srcOrd="0" destOrd="0" presId="urn:microsoft.com/office/officeart/2005/8/layout/vList2"/>
    <dgm:cxn modelId="{240BACF6-0FA0-41E4-8A44-F43DD89EBBCD}" type="presParOf" srcId="{8E94002B-3547-4FBF-A3EE-A3F2F322498E}" destId="{B8904767-8FF7-423B-9A12-46E95304B0F9}" srcOrd="1" destOrd="0" presId="urn:microsoft.com/office/officeart/2005/8/layout/vList2"/>
    <dgm:cxn modelId="{D0B088B4-7D0F-4C75-BA2D-466EE236E8B5}" type="presParOf" srcId="{8E94002B-3547-4FBF-A3EE-A3F2F322498E}" destId="{8B395A18-FA39-426A-B2F4-BA9D365BAD8F}" srcOrd="2" destOrd="0" presId="urn:microsoft.com/office/officeart/2005/8/layout/vList2"/>
    <dgm:cxn modelId="{3B3E436E-A5FF-4F44-9686-DBE85F616175}" type="presParOf" srcId="{8E94002B-3547-4FBF-A3EE-A3F2F322498E}" destId="{55FB5806-8ECD-4232-9A45-C909401E2A3B}" srcOrd="3" destOrd="0" presId="urn:microsoft.com/office/officeart/2005/8/layout/vList2"/>
    <dgm:cxn modelId="{1586F605-EEDB-41ED-8B41-70F46CCBF37A}" type="presParOf" srcId="{8E94002B-3547-4FBF-A3EE-A3F2F322498E}" destId="{6802F9BA-78A3-45FE-9072-76799DABE3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DC4515-5A92-44A9-81DC-86E079ED89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8B1C87-C2FD-4E70-B738-67A289992FBA}">
      <dgm:prSet/>
      <dgm:spPr/>
      <dgm:t>
        <a:bodyPr/>
        <a:lstStyle/>
        <a:p>
          <a:r>
            <a:rPr lang="en-US"/>
            <a:t>TE Central electronically retains your June 30 Enrollment Report and Balance Sheet</a:t>
          </a:r>
        </a:p>
      </dgm:t>
    </dgm:pt>
    <dgm:pt modelId="{57A236CB-080A-4BFC-AC88-920391E4708D}" type="parTrans" cxnId="{2726CED8-8418-4A0D-8B27-BBF0852C8798}">
      <dgm:prSet/>
      <dgm:spPr/>
      <dgm:t>
        <a:bodyPr/>
        <a:lstStyle/>
        <a:p>
          <a:endParaRPr lang="en-US"/>
        </a:p>
      </dgm:t>
    </dgm:pt>
    <dgm:pt modelId="{FFB14FD8-D470-4C4B-B812-A88C516B0E46}" type="sibTrans" cxnId="{2726CED8-8418-4A0D-8B27-BBF0852C8798}">
      <dgm:prSet/>
      <dgm:spPr/>
      <dgm:t>
        <a:bodyPr/>
        <a:lstStyle/>
        <a:p>
          <a:endParaRPr lang="en-US"/>
        </a:p>
      </dgm:t>
    </dgm:pt>
    <dgm:pt modelId="{6BBC8EC1-DA1B-4CD9-9149-C3D6AE8C4397}">
      <dgm:prSet/>
      <dgm:spPr/>
      <dgm:t>
        <a:bodyPr/>
        <a:lstStyle/>
        <a:p>
          <a:r>
            <a:rPr lang="en-US"/>
            <a:t>You need to retain your Enrollment Report and Balance Sheet every time you make a change</a:t>
          </a:r>
        </a:p>
      </dgm:t>
    </dgm:pt>
    <dgm:pt modelId="{3AC6192D-AAB0-44A2-B926-E90450A57E1A}" type="parTrans" cxnId="{F61C5637-337B-43A2-8911-90CE53D46AB5}">
      <dgm:prSet/>
      <dgm:spPr/>
      <dgm:t>
        <a:bodyPr/>
        <a:lstStyle/>
        <a:p>
          <a:endParaRPr lang="en-US"/>
        </a:p>
      </dgm:t>
    </dgm:pt>
    <dgm:pt modelId="{734026D0-B36F-4869-8B55-73514F1985E8}" type="sibTrans" cxnId="{F61C5637-337B-43A2-8911-90CE53D46AB5}">
      <dgm:prSet/>
      <dgm:spPr/>
      <dgm:t>
        <a:bodyPr/>
        <a:lstStyle/>
        <a:p>
          <a:endParaRPr lang="en-US"/>
        </a:p>
      </dgm:t>
    </dgm:pt>
    <dgm:pt modelId="{D20CC3B5-90D0-457E-8436-3AFD04B183A0}" type="pres">
      <dgm:prSet presAssocID="{9DDC4515-5A92-44A9-81DC-86E079ED8904}" presName="linear" presStyleCnt="0">
        <dgm:presLayoutVars>
          <dgm:animLvl val="lvl"/>
          <dgm:resizeHandles val="exact"/>
        </dgm:presLayoutVars>
      </dgm:prSet>
      <dgm:spPr/>
    </dgm:pt>
    <dgm:pt modelId="{CCD9B047-F995-4654-8FC7-149B7FFFB20B}" type="pres">
      <dgm:prSet presAssocID="{038B1C87-C2FD-4E70-B738-67A289992FB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5196F8-D7E4-4D38-AC76-8E0A30DDF677}" type="pres">
      <dgm:prSet presAssocID="{FFB14FD8-D470-4C4B-B812-A88C516B0E46}" presName="spacer" presStyleCnt="0"/>
      <dgm:spPr/>
    </dgm:pt>
    <dgm:pt modelId="{F8DB1E25-D0AE-4E7A-B050-1294B208FE4E}" type="pres">
      <dgm:prSet presAssocID="{6BBC8EC1-DA1B-4CD9-9149-C3D6AE8C439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6A49921-C952-4ECA-BE44-6145D479310A}" type="presOf" srcId="{038B1C87-C2FD-4E70-B738-67A289992FBA}" destId="{CCD9B047-F995-4654-8FC7-149B7FFFB20B}" srcOrd="0" destOrd="0" presId="urn:microsoft.com/office/officeart/2005/8/layout/vList2"/>
    <dgm:cxn modelId="{A7DB3337-EB5B-4B30-A9F3-7779858F926B}" type="presOf" srcId="{9DDC4515-5A92-44A9-81DC-86E079ED8904}" destId="{D20CC3B5-90D0-457E-8436-3AFD04B183A0}" srcOrd="0" destOrd="0" presId="urn:microsoft.com/office/officeart/2005/8/layout/vList2"/>
    <dgm:cxn modelId="{F61C5637-337B-43A2-8911-90CE53D46AB5}" srcId="{9DDC4515-5A92-44A9-81DC-86E079ED8904}" destId="{6BBC8EC1-DA1B-4CD9-9149-C3D6AE8C4397}" srcOrd="1" destOrd="0" parTransId="{3AC6192D-AAB0-44A2-B926-E90450A57E1A}" sibTransId="{734026D0-B36F-4869-8B55-73514F1985E8}"/>
    <dgm:cxn modelId="{526AAD39-A0F6-4DC9-9970-D79D8EA47C04}" type="presOf" srcId="{6BBC8EC1-DA1B-4CD9-9149-C3D6AE8C4397}" destId="{F8DB1E25-D0AE-4E7A-B050-1294B208FE4E}" srcOrd="0" destOrd="0" presId="urn:microsoft.com/office/officeart/2005/8/layout/vList2"/>
    <dgm:cxn modelId="{2726CED8-8418-4A0D-8B27-BBF0852C8798}" srcId="{9DDC4515-5A92-44A9-81DC-86E079ED8904}" destId="{038B1C87-C2FD-4E70-B738-67A289992FBA}" srcOrd="0" destOrd="0" parTransId="{57A236CB-080A-4BFC-AC88-920391E4708D}" sibTransId="{FFB14FD8-D470-4C4B-B812-A88C516B0E46}"/>
    <dgm:cxn modelId="{EA204726-5EA9-49BD-A76C-995B3829E722}" type="presParOf" srcId="{D20CC3B5-90D0-457E-8436-3AFD04B183A0}" destId="{CCD9B047-F995-4654-8FC7-149B7FFFB20B}" srcOrd="0" destOrd="0" presId="urn:microsoft.com/office/officeart/2005/8/layout/vList2"/>
    <dgm:cxn modelId="{AFAAB049-9A18-4E2B-9B67-68DB30249E2E}" type="presParOf" srcId="{D20CC3B5-90D0-457E-8436-3AFD04B183A0}" destId="{4D5196F8-D7E4-4D38-AC76-8E0A30DDF677}" srcOrd="1" destOrd="0" presId="urn:microsoft.com/office/officeart/2005/8/layout/vList2"/>
    <dgm:cxn modelId="{533210AD-45B8-4382-951E-1CB8715364FC}" type="presParOf" srcId="{D20CC3B5-90D0-457E-8436-3AFD04B183A0}" destId="{F8DB1E25-D0AE-4E7A-B050-1294B208FE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0E4141-ED3D-40D3-90E3-6BE48D8AF4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BD4432-9F9F-4DAD-A14C-F54AEE089D7B}">
      <dgm:prSet/>
      <dgm:spPr/>
      <dgm:t>
        <a:bodyPr/>
        <a:lstStyle/>
        <a:p>
          <a:pPr>
            <a:defRPr cap="all"/>
          </a:pPr>
          <a:r>
            <a:rPr lang="en-US"/>
            <a:t>Available Seat Survey is now available</a:t>
          </a:r>
        </a:p>
      </dgm:t>
    </dgm:pt>
    <dgm:pt modelId="{BAA1300D-2504-4857-9F8A-872CB13AA3BC}" type="parTrans" cxnId="{8934D1F1-4050-4AF9-B5AA-087F2DB2BCA0}">
      <dgm:prSet/>
      <dgm:spPr/>
      <dgm:t>
        <a:bodyPr/>
        <a:lstStyle/>
        <a:p>
          <a:endParaRPr lang="en-US"/>
        </a:p>
      </dgm:t>
    </dgm:pt>
    <dgm:pt modelId="{9FAD6F25-ADBE-46F1-96FE-A5F81E85CBAC}" type="sibTrans" cxnId="{8934D1F1-4050-4AF9-B5AA-087F2DB2BCA0}">
      <dgm:prSet/>
      <dgm:spPr/>
      <dgm:t>
        <a:bodyPr/>
        <a:lstStyle/>
        <a:p>
          <a:endParaRPr lang="en-US"/>
        </a:p>
      </dgm:t>
    </dgm:pt>
    <dgm:pt modelId="{9343B9A2-5AF7-4A69-BFF4-5D8AE1623ABA}">
      <dgm:prSet/>
      <dgm:spPr/>
      <dgm:t>
        <a:bodyPr/>
        <a:lstStyle/>
        <a:p>
          <a:pPr>
            <a:defRPr cap="all"/>
          </a:pPr>
          <a:r>
            <a:rPr lang="en-US"/>
            <a:t>The results of the Available Seat Survey were posted to the front page of the TE website and pushed to app holders</a:t>
          </a:r>
        </a:p>
      </dgm:t>
    </dgm:pt>
    <dgm:pt modelId="{E9A43AAF-20F3-44D7-A034-2EBFAA3EDA15}" type="parTrans" cxnId="{3E904230-939E-45C3-A752-0B4655F2DC5D}">
      <dgm:prSet/>
      <dgm:spPr/>
      <dgm:t>
        <a:bodyPr/>
        <a:lstStyle/>
        <a:p>
          <a:endParaRPr lang="en-US"/>
        </a:p>
      </dgm:t>
    </dgm:pt>
    <dgm:pt modelId="{AE31AB9B-9225-42D1-B078-25070E443D03}" type="sibTrans" cxnId="{3E904230-939E-45C3-A752-0B4655F2DC5D}">
      <dgm:prSet/>
      <dgm:spPr/>
      <dgm:t>
        <a:bodyPr/>
        <a:lstStyle/>
        <a:p>
          <a:endParaRPr lang="en-US"/>
        </a:p>
      </dgm:t>
    </dgm:pt>
    <dgm:pt modelId="{E4C58B0C-6439-43CD-9D08-4B7CA3639353}">
      <dgm:prSet/>
      <dgm:spPr/>
      <dgm:t>
        <a:bodyPr/>
        <a:lstStyle/>
        <a:p>
          <a:pPr>
            <a:defRPr cap="all"/>
          </a:pPr>
          <a:r>
            <a:rPr lang="en-US"/>
            <a:t>A follow-up survey will be emailed to all participating schools mid-summer</a:t>
          </a:r>
        </a:p>
      </dgm:t>
    </dgm:pt>
    <dgm:pt modelId="{D5F02286-01A2-44F4-B79E-2B3B23ACA23A}" type="parTrans" cxnId="{FB55E323-986D-45E0-B567-9E5758EAB98C}">
      <dgm:prSet/>
      <dgm:spPr/>
      <dgm:t>
        <a:bodyPr/>
        <a:lstStyle/>
        <a:p>
          <a:endParaRPr lang="en-US"/>
        </a:p>
      </dgm:t>
    </dgm:pt>
    <dgm:pt modelId="{3DA3834B-2478-405C-BC28-9B0E70EC0CB8}" type="sibTrans" cxnId="{FB55E323-986D-45E0-B567-9E5758EAB98C}">
      <dgm:prSet/>
      <dgm:spPr/>
      <dgm:t>
        <a:bodyPr/>
        <a:lstStyle/>
        <a:p>
          <a:endParaRPr lang="en-US"/>
        </a:p>
      </dgm:t>
    </dgm:pt>
    <dgm:pt modelId="{A17B4E48-57B0-4347-9604-C03B45B6D629}" type="pres">
      <dgm:prSet presAssocID="{570E4141-ED3D-40D3-90E3-6BE48D8AF43B}" presName="linear" presStyleCnt="0">
        <dgm:presLayoutVars>
          <dgm:animLvl val="lvl"/>
          <dgm:resizeHandles val="exact"/>
        </dgm:presLayoutVars>
      </dgm:prSet>
      <dgm:spPr/>
    </dgm:pt>
    <dgm:pt modelId="{2F44D6FD-20FE-4135-8752-A2E3F3B6AEE2}" type="pres">
      <dgm:prSet presAssocID="{C1BD4432-9F9F-4DAD-A14C-F54AEE089D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EF3D5E-0B11-4D75-926E-B04DC1EB2E6E}" type="pres">
      <dgm:prSet presAssocID="{9FAD6F25-ADBE-46F1-96FE-A5F81E85CBAC}" presName="spacer" presStyleCnt="0"/>
      <dgm:spPr/>
    </dgm:pt>
    <dgm:pt modelId="{727C7E92-CFE0-4A7A-9792-6062BFA8A928}" type="pres">
      <dgm:prSet presAssocID="{9343B9A2-5AF7-4A69-BFF4-5D8AE1623A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A51117-454E-4852-BA42-EC51D4D8B4B7}" type="pres">
      <dgm:prSet presAssocID="{AE31AB9B-9225-42D1-B078-25070E443D03}" presName="spacer" presStyleCnt="0"/>
      <dgm:spPr/>
    </dgm:pt>
    <dgm:pt modelId="{F82EA5F0-B8D5-4A6B-953C-6543E43F5BCF}" type="pres">
      <dgm:prSet presAssocID="{E4C58B0C-6439-43CD-9D08-4B7CA36393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50D510-588E-48C3-BF46-B9056986C274}" type="presOf" srcId="{E4C58B0C-6439-43CD-9D08-4B7CA3639353}" destId="{F82EA5F0-B8D5-4A6B-953C-6543E43F5BCF}" srcOrd="0" destOrd="0" presId="urn:microsoft.com/office/officeart/2005/8/layout/vList2"/>
    <dgm:cxn modelId="{A3B45A15-503E-4A20-877A-9DFEC7F68B44}" type="presOf" srcId="{570E4141-ED3D-40D3-90E3-6BE48D8AF43B}" destId="{A17B4E48-57B0-4347-9604-C03B45B6D629}" srcOrd="0" destOrd="0" presId="urn:microsoft.com/office/officeart/2005/8/layout/vList2"/>
    <dgm:cxn modelId="{FB55E323-986D-45E0-B567-9E5758EAB98C}" srcId="{570E4141-ED3D-40D3-90E3-6BE48D8AF43B}" destId="{E4C58B0C-6439-43CD-9D08-4B7CA3639353}" srcOrd="2" destOrd="0" parTransId="{D5F02286-01A2-44F4-B79E-2B3B23ACA23A}" sibTransId="{3DA3834B-2478-405C-BC28-9B0E70EC0CB8}"/>
    <dgm:cxn modelId="{3E904230-939E-45C3-A752-0B4655F2DC5D}" srcId="{570E4141-ED3D-40D3-90E3-6BE48D8AF43B}" destId="{9343B9A2-5AF7-4A69-BFF4-5D8AE1623ABA}" srcOrd="1" destOrd="0" parTransId="{E9A43AAF-20F3-44D7-A034-2EBFAA3EDA15}" sibTransId="{AE31AB9B-9225-42D1-B078-25070E443D03}"/>
    <dgm:cxn modelId="{778ADA92-BDBD-46B9-A29F-9216C16E88DA}" type="presOf" srcId="{C1BD4432-9F9F-4DAD-A14C-F54AEE089D7B}" destId="{2F44D6FD-20FE-4135-8752-A2E3F3B6AEE2}" srcOrd="0" destOrd="0" presId="urn:microsoft.com/office/officeart/2005/8/layout/vList2"/>
    <dgm:cxn modelId="{98482AD6-45C3-453D-9E3A-EDF05E94FA66}" type="presOf" srcId="{9343B9A2-5AF7-4A69-BFF4-5D8AE1623ABA}" destId="{727C7E92-CFE0-4A7A-9792-6062BFA8A928}" srcOrd="0" destOrd="0" presId="urn:microsoft.com/office/officeart/2005/8/layout/vList2"/>
    <dgm:cxn modelId="{8934D1F1-4050-4AF9-B5AA-087F2DB2BCA0}" srcId="{570E4141-ED3D-40D3-90E3-6BE48D8AF43B}" destId="{C1BD4432-9F9F-4DAD-A14C-F54AEE089D7B}" srcOrd="0" destOrd="0" parTransId="{BAA1300D-2504-4857-9F8A-872CB13AA3BC}" sibTransId="{9FAD6F25-ADBE-46F1-96FE-A5F81E85CBAC}"/>
    <dgm:cxn modelId="{64E9EA71-695E-48D9-A950-530E5083E69E}" type="presParOf" srcId="{A17B4E48-57B0-4347-9604-C03B45B6D629}" destId="{2F44D6FD-20FE-4135-8752-A2E3F3B6AEE2}" srcOrd="0" destOrd="0" presId="urn:microsoft.com/office/officeart/2005/8/layout/vList2"/>
    <dgm:cxn modelId="{596692A0-D0A7-43BF-A2F4-0F8BFC73510E}" type="presParOf" srcId="{A17B4E48-57B0-4347-9604-C03B45B6D629}" destId="{48EF3D5E-0B11-4D75-926E-B04DC1EB2E6E}" srcOrd="1" destOrd="0" presId="urn:microsoft.com/office/officeart/2005/8/layout/vList2"/>
    <dgm:cxn modelId="{C927F39F-C408-4C92-9541-CF9AE541C28D}" type="presParOf" srcId="{A17B4E48-57B0-4347-9604-C03B45B6D629}" destId="{727C7E92-CFE0-4A7A-9792-6062BFA8A928}" srcOrd="2" destOrd="0" presId="urn:microsoft.com/office/officeart/2005/8/layout/vList2"/>
    <dgm:cxn modelId="{99E9816B-C136-4467-9059-C126AC6F8A05}" type="presParOf" srcId="{A17B4E48-57B0-4347-9604-C03B45B6D629}" destId="{82A51117-454E-4852-BA42-EC51D4D8B4B7}" srcOrd="3" destOrd="0" presId="urn:microsoft.com/office/officeart/2005/8/layout/vList2"/>
    <dgm:cxn modelId="{E24DC05F-C504-4E65-839F-36AAF86BAC63}" type="presParOf" srcId="{A17B4E48-57B0-4347-9604-C03B45B6D629}" destId="{F82EA5F0-B8D5-4A6B-953C-6543E43F5B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6D57D-DFEA-4B07-B06B-E83274A44A44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Enrollment Report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Recertification of continuing students</a:t>
          </a:r>
        </a:p>
      </dsp:txBody>
      <dsp:txXfrm>
        <a:off x="22940" y="22940"/>
        <a:ext cx="7160195" cy="737360"/>
      </dsp:txXfrm>
    </dsp:sp>
    <dsp:sp modelId="{A8F45D31-CC8F-4086-8FC3-8860629CD143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Export/Import 3</a:t>
          </a:r>
        </a:p>
      </dsp:txBody>
      <dsp:txXfrm>
        <a:off x="627587" y="914964"/>
        <a:ext cx="6937378" cy="737360"/>
      </dsp:txXfrm>
    </dsp:sp>
    <dsp:sp modelId="{8586AB08-99AF-44A7-9163-236587351851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Participation Fees</a:t>
          </a:r>
        </a:p>
      </dsp:txBody>
      <dsp:txXfrm>
        <a:off x="1232233" y="1806988"/>
        <a:ext cx="6937378" cy="737360"/>
      </dsp:txXfrm>
    </dsp:sp>
    <dsp:sp modelId="{12CFC2E2-9898-4227-A76A-0256A278E6AC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Balance Sheet</a:t>
          </a:r>
        </a:p>
      </dsp:txBody>
      <dsp:txXfrm>
        <a:off x="1836880" y="2699012"/>
        <a:ext cx="6937378" cy="737360"/>
      </dsp:txXfrm>
    </dsp:sp>
    <dsp:sp modelId="{4F697C3A-C3AD-46A5-A75D-B9A3613F35EB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 Import Verification</a:t>
          </a:r>
        </a:p>
      </dsp:txBody>
      <dsp:txXfrm>
        <a:off x="2441527" y="3591037"/>
        <a:ext cx="6937378" cy="737360"/>
      </dsp:txXfrm>
    </dsp:sp>
    <dsp:sp modelId="{E53F63A3-13B1-449C-BAFA-597C8F96766D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9C01496E-A247-4F5F-B7C4-10EC2E8B1164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07E05D70-04DF-4097-93CE-F43092175EE2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6D365E9B-ED58-43B8-9FB2-306C457EB1A6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B5C9-FDCB-41C7-9093-BA574B489597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47D703EC-F8A4-468B-BCB5-886FA93BCCBD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TE Closeout</a:t>
          </a:r>
        </a:p>
      </dsp:txBody>
      <dsp:txXfrm>
        <a:off x="8061" y="5979"/>
        <a:ext cx="3034531" cy="1820718"/>
      </dsp:txXfrm>
    </dsp:sp>
    <dsp:sp modelId="{C54A86B4-683D-46A0-A4EE-FB117ABE019B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2EE91A60-EDA0-4833-9ED1-EF6A7D6D112B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Review of 2018-19 Enrollment  Report</a:t>
          </a:r>
        </a:p>
      </dsp:txBody>
      <dsp:txXfrm>
        <a:off x="3740534" y="5979"/>
        <a:ext cx="3034531" cy="1820718"/>
      </dsp:txXfrm>
    </dsp:sp>
    <dsp:sp modelId="{060300E1-1D6B-4536-B197-012BCFC01E19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BA2AE44E-74BC-4038-9172-44DF70F0338E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Dues and Participation fees</a:t>
          </a:r>
        </a:p>
      </dsp:txBody>
      <dsp:txXfrm>
        <a:off x="7473007" y="5979"/>
        <a:ext cx="3034531" cy="1820718"/>
      </dsp:txXfrm>
    </dsp:sp>
    <dsp:sp modelId="{1B14B2AB-F63D-42CD-AD46-0EAD433A6459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24C78D43-6B64-440C-AB17-5F3271B71948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Claiming 2019-20 students</a:t>
          </a:r>
        </a:p>
      </dsp:txBody>
      <dsp:txXfrm>
        <a:off x="8061" y="2524640"/>
        <a:ext cx="3034531" cy="1820718"/>
      </dsp:txXfrm>
    </dsp:sp>
    <dsp:sp modelId="{D7339539-3FEE-40C6-BC57-184FB10DA698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4BDEE614-D6FE-41A7-8A35-69CE269CD531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Reminders</a:t>
          </a:r>
        </a:p>
      </dsp:txBody>
      <dsp:txXfrm>
        <a:off x="3740534" y="2524640"/>
        <a:ext cx="3034531" cy="1820718"/>
      </dsp:txXfrm>
    </dsp:sp>
    <dsp:sp modelId="{0BFD043F-7925-4C7D-B2A1-2AF5469E1760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News and updates</a:t>
          </a:r>
        </a:p>
      </dsp:txBody>
      <dsp:txXfrm>
        <a:off x="7473007" y="2524640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1F893-FA9E-4EDE-B9BE-A70173EFB0DD}">
      <dsp:nvSpPr>
        <dsp:cNvPr id="0" name=""/>
        <dsp:cNvSpPr/>
      </dsp:nvSpPr>
      <dsp:spPr>
        <a:xfrm>
          <a:off x="0" y="254930"/>
          <a:ext cx="6513603" cy="26503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Email notifications launch when valid parent and student emails are present</a:t>
          </a:r>
        </a:p>
      </dsp:txBody>
      <dsp:txXfrm>
        <a:off x="129379" y="384309"/>
        <a:ext cx="6254845" cy="2391584"/>
      </dsp:txXfrm>
    </dsp:sp>
    <dsp:sp modelId="{668CA98B-0DF6-4524-9347-DC6F0AAED87F}">
      <dsp:nvSpPr>
        <dsp:cNvPr id="0" name=""/>
        <dsp:cNvSpPr/>
      </dsp:nvSpPr>
      <dsp:spPr>
        <a:xfrm>
          <a:off x="0" y="2980153"/>
          <a:ext cx="6513603" cy="265034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email informs the student and parent the Tuition Exchange application for re-certification recently submitted for TE award consideration.  The parent and student are directed to contact the Financial Aid Office at the school where the student is enrolled.</a:t>
          </a:r>
        </a:p>
      </dsp:txBody>
      <dsp:txXfrm>
        <a:off x="129379" y="3109532"/>
        <a:ext cx="6254845" cy="2391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1E0C5-7897-41F4-B308-C5B4E403057A}">
      <dsp:nvSpPr>
        <dsp:cNvPr id="0" name=""/>
        <dsp:cNvSpPr/>
      </dsp:nvSpPr>
      <dsp:spPr>
        <a:xfrm>
          <a:off x="628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C27619-FE43-4993-8D4D-14B52C6AD9BC}">
      <dsp:nvSpPr>
        <dsp:cNvPr id="0" name=""/>
        <dsp:cNvSpPr/>
      </dsp:nvSpPr>
      <dsp:spPr>
        <a:xfrm>
          <a:off x="47740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Export Schools did their work by clicking the RECERTIFY Button on the Enrollment Report</a:t>
          </a:r>
        </a:p>
      </dsp:txBody>
      <dsp:txXfrm>
        <a:off x="556261" y="527785"/>
        <a:ext cx="4082322" cy="2534708"/>
      </dsp:txXfrm>
    </dsp:sp>
    <dsp:sp modelId="{81BD48A5-3472-43A5-905C-F51CE4A25B78}">
      <dsp:nvSpPr>
        <dsp:cNvPr id="0" name=""/>
        <dsp:cNvSpPr/>
      </dsp:nvSpPr>
      <dsp:spPr>
        <a:xfrm>
          <a:off x="518855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BB09B0-09F6-4E65-B34D-4CE4DDDE1FF7}">
      <dsp:nvSpPr>
        <dsp:cNvPr id="0" name=""/>
        <dsp:cNvSpPr/>
      </dsp:nvSpPr>
      <dsp:spPr>
        <a:xfrm>
          <a:off x="565967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Import Schools need to approve the individual student and update the record – see next slide</a:t>
          </a:r>
        </a:p>
      </dsp:txBody>
      <dsp:txXfrm>
        <a:off x="5738531" y="527785"/>
        <a:ext cx="4082322" cy="2534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53E55-3A62-41B0-888C-242E8577AC93}">
      <dsp:nvSpPr>
        <dsp:cNvPr id="0" name=""/>
        <dsp:cNvSpPr/>
      </dsp:nvSpPr>
      <dsp:spPr>
        <a:xfrm>
          <a:off x="0" y="63534"/>
          <a:ext cx="6513603" cy="28388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If you have students in the status of recertify, you will receive an email reminder from </a:t>
          </a:r>
          <a:r>
            <a:rPr lang="en-US" sz="2800" kern="1200" dirty="0">
              <a:hlinkClick xmlns:r="http://schemas.openxmlformats.org/officeDocument/2006/relationships" r:id="rId1"/>
            </a:rPr>
            <a:t>INFO@tuitionexchange.org</a:t>
          </a:r>
          <a:r>
            <a:rPr lang="en-US" sz="2800" kern="1200" dirty="0"/>
            <a:t> </a:t>
          </a:r>
        </a:p>
      </dsp:txBody>
      <dsp:txXfrm>
        <a:off x="138582" y="202116"/>
        <a:ext cx="6236439" cy="2561694"/>
      </dsp:txXfrm>
    </dsp:sp>
    <dsp:sp modelId="{4DCD2D9B-5DF9-4DE1-A5CE-71787C6FA372}">
      <dsp:nvSpPr>
        <dsp:cNvPr id="0" name=""/>
        <dsp:cNvSpPr/>
      </dsp:nvSpPr>
      <dsp:spPr>
        <a:xfrm>
          <a:off x="0" y="2983033"/>
          <a:ext cx="6513603" cy="283885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 have continuing students yet to be recertified for the following academic year.  Students can be recertified on the Enrollment Report located in the Liaison Portal located at </a:t>
          </a:r>
          <a:r>
            <a:rPr lang="en-US" sz="2800" u="sng" kern="1200" dirty="0">
              <a:hlinkClick xmlns:r="http://schemas.openxmlformats.org/officeDocument/2006/relationships" r:id="rId2"/>
            </a:rPr>
            <a:t>https://telo.tuitionexchange.org</a:t>
          </a:r>
          <a:r>
            <a:rPr lang="en-US" sz="2800" kern="1200" dirty="0"/>
            <a:t>.</a:t>
          </a:r>
        </a:p>
      </dsp:txBody>
      <dsp:txXfrm>
        <a:off x="138582" y="3121615"/>
        <a:ext cx="6236439" cy="2561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C0F67-954A-4E31-BE3F-527A18D649E5}">
      <dsp:nvSpPr>
        <dsp:cNvPr id="0" name=""/>
        <dsp:cNvSpPr/>
      </dsp:nvSpPr>
      <dsp:spPr>
        <a:xfrm>
          <a:off x="624000" y="41360"/>
          <a:ext cx="1784250" cy="17842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C0BDC-190B-4A50-86F7-ABD41BD583F7}">
      <dsp:nvSpPr>
        <dsp:cNvPr id="0" name=""/>
        <dsp:cNvSpPr/>
      </dsp:nvSpPr>
      <dsp:spPr>
        <a:xfrm>
          <a:off x="1004250" y="421610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0FC2E-14EF-4FB5-BC1B-DB94CC1B4A06}">
      <dsp:nvSpPr>
        <dsp:cNvPr id="0" name=""/>
        <dsp:cNvSpPr/>
      </dsp:nvSpPr>
      <dsp:spPr>
        <a:xfrm>
          <a:off x="53625" y="2381360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If your school is an E/I 3 school with open E/I 3 slots, you will receive the following email reminder from </a:t>
          </a:r>
          <a:r>
            <a:rPr lang="en-US" sz="1200" kern="1200">
              <a:hlinkClick xmlns:r="http://schemas.openxmlformats.org/officeDocument/2006/relationships" r:id="rId3"/>
            </a:rPr>
            <a:t>INFO@tuitionexchange.org</a:t>
          </a:r>
          <a:r>
            <a:rPr lang="en-US" sz="1200" kern="1200"/>
            <a:t> </a:t>
          </a:r>
        </a:p>
      </dsp:txBody>
      <dsp:txXfrm>
        <a:off x="53625" y="2381360"/>
        <a:ext cx="2925000" cy="720000"/>
      </dsp:txXfrm>
    </dsp:sp>
    <dsp:sp modelId="{8C6848FC-D43D-4ECD-8C2A-937F5A7B8369}">
      <dsp:nvSpPr>
        <dsp:cNvPr id="0" name=""/>
        <dsp:cNvSpPr/>
      </dsp:nvSpPr>
      <dsp:spPr>
        <a:xfrm>
          <a:off x="4060875" y="41360"/>
          <a:ext cx="1784250" cy="17842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FC7BB-FF7E-41EC-AAC9-301619C6442E}">
      <dsp:nvSpPr>
        <dsp:cNvPr id="0" name=""/>
        <dsp:cNvSpPr/>
      </dsp:nvSpPr>
      <dsp:spPr>
        <a:xfrm>
          <a:off x="4441125" y="421610"/>
          <a:ext cx="1023750" cy="102375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D68D1-DCC9-43CD-A19B-4EE659E7E490}">
      <dsp:nvSpPr>
        <dsp:cNvPr id="0" name=""/>
        <dsp:cNvSpPr/>
      </dsp:nvSpPr>
      <dsp:spPr>
        <a:xfrm>
          <a:off x="3490500" y="2381360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The email is your reminder of open E/I 3 slots Students are selected inside the Enrollment Report</a:t>
          </a:r>
        </a:p>
      </dsp:txBody>
      <dsp:txXfrm>
        <a:off x="3490500" y="2381360"/>
        <a:ext cx="2925000" cy="720000"/>
      </dsp:txXfrm>
    </dsp:sp>
    <dsp:sp modelId="{FD938D61-C9EF-47B3-9D3B-D67A1D164D96}">
      <dsp:nvSpPr>
        <dsp:cNvPr id="0" name=""/>
        <dsp:cNvSpPr/>
      </dsp:nvSpPr>
      <dsp:spPr>
        <a:xfrm>
          <a:off x="7497750" y="41360"/>
          <a:ext cx="1784250" cy="17842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48FFE-CB01-44CC-8EF6-AAE4F0D8F9F2}">
      <dsp:nvSpPr>
        <dsp:cNvPr id="0" name=""/>
        <dsp:cNvSpPr/>
      </dsp:nvSpPr>
      <dsp:spPr>
        <a:xfrm>
          <a:off x="7878000" y="421610"/>
          <a:ext cx="1023750" cy="102375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BDBA8-5314-443A-A0ED-FD39BF39169A}">
      <dsp:nvSpPr>
        <dsp:cNvPr id="0" name=""/>
        <dsp:cNvSpPr/>
      </dsp:nvSpPr>
      <dsp:spPr>
        <a:xfrm>
          <a:off x="6927375" y="2381360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See slide 18 for a visual how to reminder</a:t>
          </a:r>
        </a:p>
      </dsp:txBody>
      <dsp:txXfrm>
        <a:off x="6927375" y="2381360"/>
        <a:ext cx="2925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693F9-D94B-4967-8413-759B2747F584}">
      <dsp:nvSpPr>
        <dsp:cNvPr id="0" name=""/>
        <dsp:cNvSpPr/>
      </dsp:nvSpPr>
      <dsp:spPr>
        <a:xfrm>
          <a:off x="108989" y="21654"/>
          <a:ext cx="1282575" cy="12825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F5723-6AAF-47CF-8BD2-2217DD4229A9}">
      <dsp:nvSpPr>
        <dsp:cNvPr id="0" name=""/>
        <dsp:cNvSpPr/>
      </dsp:nvSpPr>
      <dsp:spPr>
        <a:xfrm>
          <a:off x="378329" y="290994"/>
          <a:ext cx="743893" cy="743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ACB4A-E979-4F8D-8232-4C71B9D0741C}">
      <dsp:nvSpPr>
        <dsp:cNvPr id="0" name=""/>
        <dsp:cNvSpPr/>
      </dsp:nvSpPr>
      <dsp:spPr>
        <a:xfrm>
          <a:off x="1666401" y="21654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Every time you click Submit on your Enrollment Report a new Participation Fee Statement generates</a:t>
          </a:r>
        </a:p>
      </dsp:txBody>
      <dsp:txXfrm>
        <a:off x="1666401" y="21654"/>
        <a:ext cx="3023212" cy="1282575"/>
      </dsp:txXfrm>
    </dsp:sp>
    <dsp:sp modelId="{187B29B4-3C7E-4D65-A6F0-9BEA215817C6}">
      <dsp:nvSpPr>
        <dsp:cNvPr id="0" name=""/>
        <dsp:cNvSpPr/>
      </dsp:nvSpPr>
      <dsp:spPr>
        <a:xfrm>
          <a:off x="5216385" y="21654"/>
          <a:ext cx="1282575" cy="1282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25172-64B3-4648-A57C-E9B39D4E6B9B}">
      <dsp:nvSpPr>
        <dsp:cNvPr id="0" name=""/>
        <dsp:cNvSpPr/>
      </dsp:nvSpPr>
      <dsp:spPr>
        <a:xfrm>
          <a:off x="5485726" y="290994"/>
          <a:ext cx="743893" cy="743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36797-73B9-4633-BEF4-491165A78CA0}">
      <dsp:nvSpPr>
        <dsp:cNvPr id="0" name=""/>
        <dsp:cNvSpPr/>
      </dsp:nvSpPr>
      <dsp:spPr>
        <a:xfrm>
          <a:off x="6773798" y="21654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Review your Participation Fee Statement carefully</a:t>
          </a:r>
        </a:p>
      </dsp:txBody>
      <dsp:txXfrm>
        <a:off x="6773798" y="21654"/>
        <a:ext cx="3023212" cy="1282575"/>
      </dsp:txXfrm>
    </dsp:sp>
    <dsp:sp modelId="{AADBD47C-62B3-48C1-B094-1E3EF2585293}">
      <dsp:nvSpPr>
        <dsp:cNvPr id="0" name=""/>
        <dsp:cNvSpPr/>
      </dsp:nvSpPr>
      <dsp:spPr>
        <a:xfrm>
          <a:off x="108989" y="1838491"/>
          <a:ext cx="1282575" cy="1282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8AC5E-8ECC-4B4B-BA4B-832E72EC5C6F}">
      <dsp:nvSpPr>
        <dsp:cNvPr id="0" name=""/>
        <dsp:cNvSpPr/>
      </dsp:nvSpPr>
      <dsp:spPr>
        <a:xfrm>
          <a:off x="378329" y="2107832"/>
          <a:ext cx="743893" cy="743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C17FB-B259-4D78-A01B-61374A12C190}">
      <dsp:nvSpPr>
        <dsp:cNvPr id="0" name=""/>
        <dsp:cNvSpPr/>
      </dsp:nvSpPr>
      <dsp:spPr>
        <a:xfrm>
          <a:off x="1666401" y="1838491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you owe – please remit payment upon receipt</a:t>
          </a:r>
        </a:p>
      </dsp:txBody>
      <dsp:txXfrm>
        <a:off x="1666401" y="1838491"/>
        <a:ext cx="3023212" cy="1282575"/>
      </dsp:txXfrm>
    </dsp:sp>
    <dsp:sp modelId="{A7203532-AA88-4C95-8B5F-6D5A85AA5217}">
      <dsp:nvSpPr>
        <dsp:cNvPr id="0" name=""/>
        <dsp:cNvSpPr/>
      </dsp:nvSpPr>
      <dsp:spPr>
        <a:xfrm>
          <a:off x="5216385" y="1838491"/>
          <a:ext cx="1282575" cy="1282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8602C-75F4-48EC-9005-D0F797583A29}">
      <dsp:nvSpPr>
        <dsp:cNvPr id="0" name=""/>
        <dsp:cNvSpPr/>
      </dsp:nvSpPr>
      <dsp:spPr>
        <a:xfrm>
          <a:off x="5485726" y="2107832"/>
          <a:ext cx="743893" cy="743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72957-5A17-4C1D-9474-D18B7AB364F1}">
      <dsp:nvSpPr>
        <dsp:cNvPr id="0" name=""/>
        <dsp:cNvSpPr/>
      </dsp:nvSpPr>
      <dsp:spPr>
        <a:xfrm>
          <a:off x="6773798" y="1838491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you have a zero balance – THANK YOU!</a:t>
          </a:r>
        </a:p>
      </dsp:txBody>
      <dsp:txXfrm>
        <a:off x="6773798" y="1838491"/>
        <a:ext cx="3023212" cy="12825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F8BB2-8E26-4DB5-B677-182BFC2AA0DF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Your Balance Sheet helps you to understand your current program standing</a:t>
          </a:r>
        </a:p>
      </dsp:txBody>
      <dsp:txXfrm>
        <a:off x="66025" y="114994"/>
        <a:ext cx="10383550" cy="1220470"/>
      </dsp:txXfrm>
    </dsp:sp>
    <dsp:sp modelId="{8B395A18-FA39-426A-B2F4-BA9D365BAD8F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The Balance Sheet adjusts with each Enrollment Report modification</a:t>
          </a:r>
        </a:p>
      </dsp:txBody>
      <dsp:txXfrm>
        <a:off x="66025" y="1565434"/>
        <a:ext cx="10383550" cy="1220470"/>
      </dsp:txXfrm>
    </dsp:sp>
    <dsp:sp modelId="{6802F9BA-78A3-45FE-9072-76799DABE325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When you review your Enrollment Report it is important to review your Balance Sheet too</a:t>
          </a:r>
        </a:p>
      </dsp:txBody>
      <dsp:txXfrm>
        <a:off x="66025" y="3015873"/>
        <a:ext cx="10383550" cy="1220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9B047-F995-4654-8FC7-149B7FFFB20B}">
      <dsp:nvSpPr>
        <dsp:cNvPr id="0" name=""/>
        <dsp:cNvSpPr/>
      </dsp:nvSpPr>
      <dsp:spPr>
        <a:xfrm>
          <a:off x="0" y="71178"/>
          <a:ext cx="5115491" cy="23552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TE Central electronically retains your June 30 Enrollment Report and Balance Sheet</a:t>
          </a:r>
        </a:p>
      </dsp:txBody>
      <dsp:txXfrm>
        <a:off x="114972" y="186150"/>
        <a:ext cx="4885547" cy="2125266"/>
      </dsp:txXfrm>
    </dsp:sp>
    <dsp:sp modelId="{F8DB1E25-D0AE-4E7A-B050-1294B208FE4E}">
      <dsp:nvSpPr>
        <dsp:cNvPr id="0" name=""/>
        <dsp:cNvSpPr/>
      </dsp:nvSpPr>
      <dsp:spPr>
        <a:xfrm>
          <a:off x="0" y="2521428"/>
          <a:ext cx="5115491" cy="23552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You need to retain your Enrollment Report and Balance Sheet every time you make a change</a:t>
          </a:r>
        </a:p>
      </dsp:txBody>
      <dsp:txXfrm>
        <a:off x="114972" y="2636400"/>
        <a:ext cx="4885547" cy="21252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4D6FD-20FE-4135-8752-A2E3F3B6AEE2}">
      <dsp:nvSpPr>
        <dsp:cNvPr id="0" name=""/>
        <dsp:cNvSpPr/>
      </dsp:nvSpPr>
      <dsp:spPr>
        <a:xfrm>
          <a:off x="0" y="72230"/>
          <a:ext cx="5115491" cy="15588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Available Seat Survey is now available</a:t>
          </a:r>
        </a:p>
      </dsp:txBody>
      <dsp:txXfrm>
        <a:off x="76098" y="148328"/>
        <a:ext cx="4963295" cy="1406682"/>
      </dsp:txXfrm>
    </dsp:sp>
    <dsp:sp modelId="{727C7E92-CFE0-4A7A-9792-6062BFA8A928}">
      <dsp:nvSpPr>
        <dsp:cNvPr id="0" name=""/>
        <dsp:cNvSpPr/>
      </dsp:nvSpPr>
      <dsp:spPr>
        <a:xfrm>
          <a:off x="0" y="1694469"/>
          <a:ext cx="5115491" cy="155887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The results of the Available Seat Survey were posted to the front page of the TE website and pushed to app holders</a:t>
          </a:r>
        </a:p>
      </dsp:txBody>
      <dsp:txXfrm>
        <a:off x="76098" y="1770567"/>
        <a:ext cx="4963295" cy="1406682"/>
      </dsp:txXfrm>
    </dsp:sp>
    <dsp:sp modelId="{F82EA5F0-B8D5-4A6B-953C-6543E43F5BCF}">
      <dsp:nvSpPr>
        <dsp:cNvPr id="0" name=""/>
        <dsp:cNvSpPr/>
      </dsp:nvSpPr>
      <dsp:spPr>
        <a:xfrm>
          <a:off x="0" y="3316708"/>
          <a:ext cx="5115491" cy="15588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A follow-up survey will be emailed to all participating schools mid-summer</a:t>
          </a:r>
        </a:p>
      </dsp:txBody>
      <dsp:txXfrm>
        <a:off x="76098" y="3392806"/>
        <a:ext cx="4963295" cy="1406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8T20:11:44.35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10373 29,'-2028'0,"1891"6,10 1,-3-8,-135 6,-463 17,122-23,461 8,10 0,-178 3,-158 8,-3-19,191 0,243 1,-195 4,-373 19,-1-23,279-1,326 1,-22-1,0 2,-1 1,1 1,-10 3,-26 8,-1-2,-1-3,-10-1,-189-8,123-1,-772 1,877 0,0 2,1 2,-1 1,-23 7,-86 30,133-38,0 1,0 0,1 0,0 1,-2 2,-18 13,2 2,3-4,-20 15,-2 1,2 2,-8 11,-9 15,-45 44,91-92,7-7,0 0,1 0,1 1,-7 8,4-2,1 0,0 1,1-1,1 2,1-1,0 1,1 0,1 0,0 0,1 1,1-1,1 12,6 191,-3-201,1 1,1-1,0 0,2 0,0 0,1-1,1 0,0 0,2-1,0 0,6 8,-15-23,2 1,-1 1,1-1,-1 1,1-1,0 0,0 0,1 0,-1 0,0-1,1 1,0-1,-1 0,3 1,6 1,0-1,0 0,1 0,-1-1,6 0,68 2,-82-4,393-2,-162-1,767 3,661 0,-1001 14,-575-12,6 1,654 29,-549-15,-114-12,0-4,28-5,11 0,743 2,-459 3,-111 6,-23-1,621-6,-415 0,-311 5,27 10,-97-9,39-5,-73-1,867-1,-917 1,0-1,0 0,0-1,0 0,6-3,-11 3,-1-1,0-1,0 0,0 0,0 0,-1-1,0 0,7-6,19-20,-2-1,18-25,-17 19,27-32,38-41,-73 83,-1-1,-1-1,-1-1,-2 0,-1-2,-2 0,2-9,-11 23,-2 0,0 0,-2-1,0 1,-1-1,6-37,-4 38,-1-1,0 1,-2-1,-1-3,0 16,0 0,-1 1,0-1,-1 0,0 1,0-1,0 1,-1-1,1 1,-2 0,1 0,-1 1,-2-5,-31-32,0 1,-3 1,-1 3,-2 1,-2 3,-39-24,-72-30,35 27,-59-28,166 81,-1 0,0 1,0 1,-5-1,-1 2</inkml:trace>
  <inkml:trace contextRef="#ctx0" brushRef="#br1" timeOffset="16943.87">12921 1374,'-10'-1,"1"1,-1-2,1 0,-1 0,-4-2,-12-3,-34-6,-214-45,215 46,1-4,-16-6,-45-14,-7 7,35 8,-70-25,125 33,-131-43,122 44,0 2,-41-5,-3 8,-32 3,-93 6,190-2,-288 16,284-12,0 1,0 1,1 1,0 1,0 2,-12 6,-33 20,-41 27,77-42,-56 29,31-17,1 2,-14 14,61-39,2 0,-1 1,1 1,1-1,0 2,1-1,-1 3,-8 15,0 2,-5 17,14-29,2 0,0 1,1 0,-3 20,5-7,1-1,1 29,1-6,-6 50,-3-10,4 40,6 98,1-89,-1 877,-3-921,-6 8,0-10,5 30,4-94,0 180,-4-119,-6 23,-11 103,7 83,14 48,0-175,0-140,2 0,1 0,2 2,-3-27,1 0,1 0,0 0,0 0,1-1,1 0,0 0,1 0,0-1,6 6,10 11,2-1,22 18,61 44,38 25,-98-78,1-1,2-3,37 18,-12-13,2-3,28 5,-55-24,0-2,3-2,5 2,95 18,-111-25,0-1,27-2,319-5,-350 1,0-1,0-2,-1-2,0-1,0-2,-1-2,5-3,250-88,-242 85,-2-3,36-20,-13 6,51-18,3 5,-86 32,0-2,-2-2,0-1,28-21,-52 32,-1-1,0-1,0 0,-1 0,0-1,-1-2,17-21,9-21,-22 34,-1 0,-2-2,0 1,-2-1,0-1,-2 0,0 0,-2 0,-1-1,-1 0,-1 0,-1-13,-3-34,1 15,3-36,1 74,1 0,0 1,2-4,0 3,-2 0,3-18,4-123,-7-55,-5 119,-8-57,-1 64,3-55,4 92,-6-37,2 34,2-21,-2-101,1-193,7 228,-1-242,-1 351,-2 1,-5-19,2 14,0-24,6-251,6 216,0-23,-5 87,2 1,1 0,8-27,16-102,-24 141,-1 0,-1 0,0 0,-2 0,0 0,-2 0,0 0,-1 0,-1 0,-5-14,5 23,-1 1,0-1,-1 1,-1 0,1 1,-2-1,-2-2,-14-19,19 24,1 0,1-1,-1 0,1 0,0 0,1 0,0 0,-1-6,1 3,0 0,-2 1,1-1,-3-5,2 11,0-1,0 0,0 1,0 0,-1 0,-4-4,-2-1,1-1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8T20:12:03.07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8T20:15:50.023"/>
    </inkml:context>
    <inkml:brush xml:id="br0">
      <inkml:brushProperty name="width" value="0.025" units="cm"/>
      <inkml:brushProperty name="height" value="0.025" units="cm"/>
      <inkml:brushProperty name="color" value="#66CC00"/>
      <inkml:brushProperty name="ignorePressure" value="1"/>
    </inkml:brush>
  </inkml:definitions>
  <inkml:trace contextRef="#ctx0" brushRef="#br0">395 67,'20'-7,"1"2,-1 0,20-1,65-3,-59 6,831-28,171 32,-555-2,-418 3,47 8,74 18,-47-6,1026 77,-1020-93,138 9,126 33,-238-28,36 0,432 18,-484-29,173 7,256 14,-487-24,101 8,-184-12,-1 2,0 1,-1 1,1 0,11 7,516 173,11-28,-542-153,11 3,77 23,-87-23,0 0,0 1,-1 1,2 2,8 8,-1 1,-1 2,3 4,-5-4,100 85,5-6,27 11,18 0,-162-105,-1 1,0 0,-1 0,1 2,2 4,-8-9,-1 1,0 0,-1 0,0 0,0 1,0-1,-1 1,0 0,-1 0,1 2,2 13,-2 0,0 1,-1 7,-1 72,-1-58,11 270,-1-121,-10-78,-4 1,-17 88,-51 226,67-401,-23 94,-4 26,16-73,-2 0,-10 17,-56 149,67-199,-18 53,-5-2,-12 12,42-89,-1-1,-1 0,0-1,-1 0,-1-1,0-1,-14 10,-19 13,-51 29,-382 212,366-221,-33 9,69-35,-2-4,-35 5,-61 4,26-7,103-18,0 3,-5 3,-97 42,14-6,-9-3,24-17,-72 8,-126 9,45-7,-188 32,-1-24,63-33,193-11,-449 5,-249-13,796-2,0-5,-75-16,-209-55,385 78,-55-13,-383-89,285 59,-116-50,232 76,1-3,0-1,-10-10,-18-16,-26-24,-88-60,99 74,74 49,-89-62,-89-80,-83-123,265 266,-343-398,309 354,-29-51,54 75,1-1,1-1,2-1,-7-22,-4-30,-4-37,-10-88,10 51,-15-32,-6 5,-18-150,17 47,33 205,3-1,2-22,5 27,-4-39,4-31,7 74,7-269,-2 295,7-24,-5 32,-1-1,-1-18,-4 43,1 1,1-1,0 0,1 1,0 0,1 0,2-1,13-30,16-24,-12 24,48-104,-11 23,-48 97,-8 19,-1 0,2 1,-1 0,2 0,4-6,1 2,12-15,7-12,-17 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28A0C472-52F3-4DDB-9241-7C7C8739190D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3CDAF693-708B-4F9D-8D64-EB93E06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0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29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38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2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2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5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22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53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2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7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32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8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67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3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7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7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28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0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49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8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87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9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96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89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24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42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98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721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9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20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69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486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1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1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3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0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F693-708B-4F9D-8D64-EB93E065A0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7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ADC4-A78F-4B16-85D0-C170C38B8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F9D8D-1029-434C-BA95-58C970A28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B9C55-8A9E-4EFF-ADF0-F32A9510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56964-6025-4FFA-ACF4-AB0BFBD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6ED67-D580-48FB-AC89-6102E917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4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F9DD-79F5-4A5D-9238-11A7080F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94CD8-88D1-497A-B9C0-01FDE7300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75E3-DD64-4BB8-BDBF-DF2DF5D3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01C13-6096-49C6-8305-C931DADD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CA541-1321-46FE-A0D4-FE01AFAF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3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8143B-E5DC-49E9-9478-45BC771C5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DE4B7-2B33-4D8B-8018-6F365E70A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635FE-2BE3-4658-B8E9-B782BE44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9FF6B-6A7D-47A8-84F9-C16302EF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E42D8-53DF-4DB0-BBE0-6CCC8B08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E065-7755-4B55-8793-F52F6C4B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27F3-2CD1-4564-8A66-F5031850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49A24-EAE7-4991-8725-69417822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04462-6FEF-4CE1-B379-75F00528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DD33-B6AE-4A13-BCBD-F48A762C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8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0BD4-421E-4703-AFF8-5F4CC4C0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1A59F-FCCE-47F2-A3D4-0C893FA0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67E9F-5EFB-475A-9C04-5323412B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9E64E-90A1-4BC9-8D5A-9E64C1BC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5FC5A-028C-4A20-8CB4-295738D0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4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6818-F6CA-4A9F-AEE1-690CDB78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7F71-4BBC-4C29-81D6-C80A4E375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57F72-0BCE-49C0-A445-66DD52043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B4478-5934-4089-82D2-65C90D46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0230C-14CF-44EE-BF72-7DF86C5B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F307F-E848-4C78-B293-C878380B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68CF-FB88-4129-824B-40DCE49F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62C23-2209-4E44-9C72-B27FF0AAD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53F2-CB8C-4F78-9834-DA17CE6CC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95AC5-C122-4FC1-8ED8-ECD26F702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96C85-7E13-47D4-A823-1F62A5900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463D6-25C6-4B68-8CFD-B27259C4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4B71A-4749-466E-A0D7-48586E31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93F90B-2F26-4A1A-BDEE-8AF3ECCB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7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669C-E949-4A9A-8277-55D47512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93E5A-3B9C-438E-AB6D-ABA56205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A5499-84DE-4A65-AE41-D549F02E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AE005-4860-48DB-879F-27685DB9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3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A8916-8AE8-4F3B-8657-934A161C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91B63-1D7C-4B44-A803-752743E2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A2BC5-64E1-45BB-9B0A-BC15D0D9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CEC3-A2D2-4523-8BEC-55373760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340E-0506-477C-AB36-D9CCC985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2C2FE-A0DF-4C3A-9468-C3EDD28C4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D5E40-B3D5-46A9-AEEF-7AE80875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D98A5-CC90-4F21-98D2-04D9F9AF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9636D-8E8A-48F9-908A-DE5E6D08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9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E783-CBD9-4FC5-AF5C-4D569DE9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164BF-78DC-4688-8613-18463D062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A2844-8D5C-4581-96E0-13C0CC1BA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63670-10CC-4C3B-B064-E87453A7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9AE33-AC5E-495B-B52C-C78F341D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01F44-B2D4-4586-9101-85117D71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6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5EA88-8064-4244-9F37-3C8F9695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F6808-F28B-451B-95E2-124C770CB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4648F-217B-4D97-B8D5-55BC3C138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5/06/2019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2F24-15D8-470D-BF1D-67532E7C9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D63F-0368-44AF-942A-A3AF578F3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848B1-F08E-4356-A513-D930A84B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90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&amp;ehk=TQF3sBbvlKK6SWnahCx37Q&amp;r=0&amp;pid=OfficeInsert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End of year closeout </a:t>
            </a:r>
            <a:br>
              <a:rPr lang="en-US" sz="4700">
                <a:solidFill>
                  <a:srgbClr val="FFFFFF"/>
                </a:solidFill>
              </a:rPr>
            </a:br>
            <a:r>
              <a:rPr lang="en-US" sz="4700">
                <a:solidFill>
                  <a:srgbClr val="FFFFFF"/>
                </a:solidFill>
              </a:rPr>
              <a:t>Tuition Exchange – </a:t>
            </a:r>
            <a:br>
              <a:rPr lang="en-US" sz="4700">
                <a:solidFill>
                  <a:srgbClr val="FFFFFF"/>
                </a:solidFill>
              </a:rPr>
            </a:br>
            <a:r>
              <a:rPr lang="en-US" sz="4700">
                <a:solidFill>
                  <a:srgbClr val="FFFFFF"/>
                </a:solidFill>
              </a:rPr>
              <a:t>May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Janet Dodson, Associate Director of Communications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6223702"/>
            <a:ext cx="3108065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8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7399-0E2D-4C8A-9D9C-DB96A804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29362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TE Closeout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2001A9-5A72-49B4-B6AB-500FBE13E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41" y="1247083"/>
            <a:ext cx="6739513" cy="4363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A79978-A043-4E38-AAB4-EB4EB835BDB4}"/>
              </a:ext>
            </a:extLst>
          </p:cNvPr>
          <p:cNvSpPr txBox="1"/>
          <p:nvPr/>
        </p:nvSpPr>
        <p:spPr>
          <a:xfrm>
            <a:off x="8471423" y="2542939"/>
            <a:ext cx="3053039" cy="367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Check out Margie Jones.  The EXPORT school recertified his continuing application.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He is now in NEW Continuing Forms section.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This means Margie’s IMPORT School is responsible to APPROVE or DENY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the 2019-20 TE scholarship award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As a reminder – IMPORT schools confirm continuing student awards once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Spring grades are available.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Current FIRST YEAR parents are anxious.  Remind them TE scholarship awards now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hinge on the student’s academic success too plus the employee’s continued eligibility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3573EFB-E773-46FC-B866-B57ED2E39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569741"/>
          </a:xfrm>
          <a:custGeom>
            <a:avLst/>
            <a:gdLst>
              <a:gd name="connsiteX0" fmla="*/ 2296028 w 2296028"/>
              <a:gd name="connsiteY0" fmla="*/ 3569741 h 3569741"/>
              <a:gd name="connsiteX1" fmla="*/ 459 w 2296028"/>
              <a:gd name="connsiteY1" fmla="*/ 3569741 h 3569741"/>
              <a:gd name="connsiteX2" fmla="*/ 0 w 2296028"/>
              <a:gd name="connsiteY2" fmla="*/ 3248180 h 3569741"/>
              <a:gd name="connsiteX3" fmla="*/ 2011607 w 2296028"/>
              <a:gd name="connsiteY3" fmla="*/ 3249283 h 3569741"/>
              <a:gd name="connsiteX4" fmla="*/ 2011607 w 2296028"/>
              <a:gd name="connsiteY4" fmla="*/ 0 h 3569741"/>
              <a:gd name="connsiteX5" fmla="*/ 2296028 w 2296028"/>
              <a:gd name="connsiteY5" fmla="*/ 0 h 3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28" h="3569741">
                <a:moveTo>
                  <a:pt x="2296028" y="3569741"/>
                </a:moveTo>
                <a:lnTo>
                  <a:pt x="459" y="3569741"/>
                </a:lnTo>
                <a:cubicBezTo>
                  <a:pt x="-459" y="3458756"/>
                  <a:pt x="918" y="3359164"/>
                  <a:pt x="0" y="3248180"/>
                </a:cubicBezTo>
                <a:lnTo>
                  <a:pt x="2011607" y="3249283"/>
                </a:lnTo>
                <a:lnTo>
                  <a:pt x="2011607" y="0"/>
                </a:lnTo>
                <a:lnTo>
                  <a:pt x="229602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21D8-E129-473A-844C-FBADF9F8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0FCC8-02BE-44DF-A783-DDE4A543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1D848B1-F08E-4356-A513-D930A84BA9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5D098-FFD9-45B0-AA7B-89713AB6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 Closeout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889FD-9095-41F0-8319-977EC7F7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2293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74CED-03F8-4425-B796-2284DF23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1D848B1-F08E-4356-A513-D930A84BA9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CB801F6-4A75-456A-98DB-AE9963F4E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0590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76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TE Closeout</a:t>
            </a:r>
            <a:br>
              <a:rPr lang="en-US"/>
            </a:br>
            <a:r>
              <a:rPr lang="en-US"/>
              <a:t>Continuing students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302769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46B8-B4B0-4D10-A709-707867EC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29362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TE Closeout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8B22BE-5D9D-4B90-B849-E4CC203F4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141" y="1373449"/>
            <a:ext cx="6739513" cy="4111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D22794-8A98-4AE1-B989-1D0AD3DF1B45}"/>
              </a:ext>
            </a:extLst>
          </p:cNvPr>
          <p:cNvSpPr txBox="1"/>
          <p:nvPr/>
        </p:nvSpPr>
        <p:spPr>
          <a:xfrm>
            <a:off x="8471423" y="2542939"/>
            <a:ext cx="3053039" cy="367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Moving ahead to the IMPORT SCHOOL  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 4/8/18 George Henry’s Export school recertified his 2019-20 renewal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EXPORT school is confirming the student’s parent remains eligible for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TE award consideration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573EFB-E773-46FC-B866-B57ED2E39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569741"/>
          </a:xfrm>
          <a:custGeom>
            <a:avLst/>
            <a:gdLst>
              <a:gd name="connsiteX0" fmla="*/ 2296028 w 2296028"/>
              <a:gd name="connsiteY0" fmla="*/ 3569741 h 3569741"/>
              <a:gd name="connsiteX1" fmla="*/ 459 w 2296028"/>
              <a:gd name="connsiteY1" fmla="*/ 3569741 h 3569741"/>
              <a:gd name="connsiteX2" fmla="*/ 0 w 2296028"/>
              <a:gd name="connsiteY2" fmla="*/ 3248180 h 3569741"/>
              <a:gd name="connsiteX3" fmla="*/ 2011607 w 2296028"/>
              <a:gd name="connsiteY3" fmla="*/ 3249283 h 3569741"/>
              <a:gd name="connsiteX4" fmla="*/ 2011607 w 2296028"/>
              <a:gd name="connsiteY4" fmla="*/ 0 h 3569741"/>
              <a:gd name="connsiteX5" fmla="*/ 2296028 w 2296028"/>
              <a:gd name="connsiteY5" fmla="*/ 0 h 3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28" h="3569741">
                <a:moveTo>
                  <a:pt x="2296028" y="3569741"/>
                </a:moveTo>
                <a:lnTo>
                  <a:pt x="459" y="3569741"/>
                </a:lnTo>
                <a:cubicBezTo>
                  <a:pt x="-459" y="3458756"/>
                  <a:pt x="918" y="3359164"/>
                  <a:pt x="0" y="3248180"/>
                </a:cubicBezTo>
                <a:lnTo>
                  <a:pt x="2011607" y="3249283"/>
                </a:lnTo>
                <a:lnTo>
                  <a:pt x="2011607" y="0"/>
                </a:lnTo>
                <a:lnTo>
                  <a:pt x="229602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D23A5-8D82-43F1-8859-0A1CE0F5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21C6F-B4F5-47FB-A65A-0DB8F08A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0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595CF1-BCB8-4A01-8B34-75A43BEC8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768" y="286731"/>
            <a:ext cx="5510771" cy="4077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/>
              <a:t>TE Closeout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r>
              <a:rPr lang="en-US" sz="1500" dirty="0"/>
              <a:t>This is what the IMPORT school sees and needs to do…</a:t>
            </a:r>
          </a:p>
          <a:p>
            <a:r>
              <a:rPr lang="en-US" sz="1500" dirty="0"/>
              <a:t>All boxes must be completed</a:t>
            </a:r>
          </a:p>
          <a:p>
            <a:pPr lvl="1"/>
            <a:r>
              <a:rPr lang="en-US" sz="1500" dirty="0"/>
              <a:t>Scholarship amount is whole dollars only </a:t>
            </a:r>
          </a:p>
          <a:p>
            <a:pPr lvl="1"/>
            <a:r>
              <a:rPr lang="en-US" sz="1500" dirty="0"/>
              <a:t>Approved Yes or No</a:t>
            </a:r>
          </a:p>
          <a:p>
            <a:pPr lvl="1"/>
            <a:r>
              <a:rPr lang="en-US" sz="1500" dirty="0"/>
              <a:t>Comments are shared between the Export and Import school only</a:t>
            </a:r>
          </a:p>
          <a:p>
            <a:r>
              <a:rPr lang="en-US" sz="1500" dirty="0"/>
              <a:t>Be sure to click SUBMIT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9808" y="4940038"/>
            <a:ext cx="32918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593963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01D848B1-F08E-4356-A513-D930A84BA980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14</a:t>
            </a:fld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C87096-CBC6-45DF-9BB8-61140B051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868" y="4346100"/>
            <a:ext cx="5404324" cy="2162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CABECA-DF90-4C46-B75D-D8EE4FD884D8}"/>
              </a:ext>
            </a:extLst>
          </p:cNvPr>
          <p:cNvSpPr txBox="1"/>
          <p:nvPr/>
        </p:nvSpPr>
        <p:spPr>
          <a:xfrm>
            <a:off x="7620000" y="3594533"/>
            <a:ext cx="276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WHOLE NUMBER ONLY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0C02B9-F7B8-4B0B-9E85-5002E6DE1A19}"/>
              </a:ext>
            </a:extLst>
          </p:cNvPr>
          <p:cNvSpPr txBox="1"/>
          <p:nvPr/>
        </p:nvSpPr>
        <p:spPr>
          <a:xfrm>
            <a:off x="7823947" y="3976768"/>
            <a:ext cx="235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FF5893-2C0F-4BC8-9086-93FA2F301F78}"/>
              </a:ext>
            </a:extLst>
          </p:cNvPr>
          <p:cNvSpPr txBox="1"/>
          <p:nvPr/>
        </p:nvSpPr>
        <p:spPr>
          <a:xfrm>
            <a:off x="9002805" y="4326996"/>
            <a:ext cx="17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Select yes or not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FF36B4-754F-457B-B891-F4F8C6E717AA}"/>
              </a:ext>
            </a:extLst>
          </p:cNvPr>
          <p:cNvSpPr txBox="1"/>
          <p:nvPr/>
        </p:nvSpPr>
        <p:spPr>
          <a:xfrm>
            <a:off x="7683654" y="4843498"/>
            <a:ext cx="2432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INFORMATION SHARED WITH OTHER TELO ONLY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525A9C-B8B5-4708-B817-B4F01686778B}"/>
              </a:ext>
            </a:extLst>
          </p:cNvPr>
          <p:cNvCxnSpPr>
            <a:endCxn id="16" idx="1"/>
          </p:cNvCxnSpPr>
          <p:nvPr/>
        </p:nvCxnSpPr>
        <p:spPr>
          <a:xfrm>
            <a:off x="4468906" y="2747682"/>
            <a:ext cx="3151094" cy="1031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79C0E2-6F7C-4FA5-BDEF-D385FD2BD016}"/>
              </a:ext>
            </a:extLst>
          </p:cNvPr>
          <p:cNvCxnSpPr/>
          <p:nvPr/>
        </p:nvCxnSpPr>
        <p:spPr>
          <a:xfrm>
            <a:off x="2891118" y="2962761"/>
            <a:ext cx="4433183" cy="1488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AEEE50-DC71-4B1A-82DE-45974B019A7A}"/>
              </a:ext>
            </a:extLst>
          </p:cNvPr>
          <p:cNvCxnSpPr/>
          <p:nvPr/>
        </p:nvCxnSpPr>
        <p:spPr>
          <a:xfrm>
            <a:off x="3165031" y="3545459"/>
            <a:ext cx="4615569" cy="1956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3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AF1A-2844-4645-940D-1594874E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TE Closeout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84E3BF-0BE9-4BE4-8B3D-F3EBC43CB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Once the IMPORT school approves the continuing student’s 2019-20 </a:t>
            </a:r>
          </a:p>
          <a:p>
            <a:r>
              <a:rPr lang="en-US" sz="2000" dirty="0"/>
              <a:t>Renewal application, the EXPORT school receives the email above</a:t>
            </a:r>
          </a:p>
          <a:p>
            <a:r>
              <a:rPr lang="en-US" sz="2000" dirty="0"/>
              <a:t>Please do not share this email with families – it only causes confusion.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2F34C-4A83-470D-8EDB-D37EA571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6921" y="634047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E36EB-460C-47E8-99CB-52C6D1EC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6340472"/>
            <a:ext cx="7710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16E7D6-922D-4C6A-BCBC-89B72A8FE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1093788"/>
            <a:ext cx="5703929" cy="34734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83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 Closeout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62293" y="6356350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08712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42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E82D-69E6-470A-AE7C-C85AB241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Export/Import 3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(E/I3)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4D6E3-D85F-4B59-82F0-05D46D16F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595293"/>
            <a:ext cx="5676637" cy="3463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Is your school an E/I 3 school?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What does it mean to be an E/I 3 school?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EA6B5-0CDE-4C7B-A1C2-4059441A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0761" y="6350238"/>
            <a:ext cx="294014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5/06/2019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A1AB6-7AB7-47C8-B1F4-927D97D9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767" y="6350238"/>
            <a:ext cx="365760" cy="365125"/>
          </a:xfrm>
          <a:prstGeom prst="ellipse">
            <a:avLst/>
          </a:prstGeom>
          <a:solidFill>
            <a:srgbClr val="595959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 defTabSz="914400">
              <a:spcAft>
                <a:spcPts val="600"/>
              </a:spcAft>
            </a:pPr>
            <a:fld id="{01D848B1-F08E-4356-A513-D930A84BA980}" type="slidenum">
              <a:rPr lang="en-US" sz="1050">
                <a:solidFill>
                  <a:srgbClr val="FFFFFF"/>
                </a:solidFill>
              </a:rPr>
              <a:pPr algn="ctr" defTabSz="914400">
                <a:spcAft>
                  <a:spcPts val="600"/>
                </a:spcAft>
              </a:pPr>
              <a:t>17</a:t>
            </a:fld>
            <a:endParaRPr lang="en-US" sz="105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3912B-3D40-4CE4-B4F6-372536610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557" y="244363"/>
            <a:ext cx="3238500" cy="2590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810AD0-CBFE-48D2-A66F-5F5A041C6949}"/>
              </a:ext>
            </a:extLst>
          </p:cNvPr>
          <p:cNvCxnSpPr/>
          <p:nvPr/>
        </p:nvCxnSpPr>
        <p:spPr>
          <a:xfrm>
            <a:off x="3841423" y="2331720"/>
            <a:ext cx="5500633" cy="123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9C4F8E8-30BA-4C51-81C9-873049576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15" y="2484290"/>
            <a:ext cx="31146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69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77712F-BCF9-4C49-B594-7ECC550A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550" y="417906"/>
            <a:ext cx="7188199" cy="2210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E/I3 school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66C8A2F-0C80-402A-9D80-414EFA36E70C}"/>
                  </a:ext>
                </a:extLst>
              </p14:cNvPr>
              <p14:cNvContentPartPr/>
              <p14:nvPr/>
            </p14:nvContentPartPr>
            <p14:xfrm>
              <a:off x="5904445" y="437329"/>
              <a:ext cx="4719211" cy="2346509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66C8A2F-0C80-402A-9D80-414EFA36E7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805" y="419689"/>
                <a:ext cx="4745851" cy="2373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F046F1F-FAA4-43B9-B1D9-7933BEFF6D10}"/>
                  </a:ext>
                </a:extLst>
              </p14:cNvPr>
              <p14:cNvContentPartPr/>
              <p14:nvPr/>
            </p14:nvContentPartPr>
            <p14:xfrm>
              <a:off x="8090336" y="3083358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F046F1F-FAA4-43B9-B1D9-7933BEFF6D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81336" y="30743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201C78D-F6FC-42E9-9670-CAD846CF46B4}"/>
              </a:ext>
            </a:extLst>
          </p:cNvPr>
          <p:cNvSpPr txBox="1"/>
          <p:nvPr/>
        </p:nvSpPr>
        <p:spPr>
          <a:xfrm>
            <a:off x="4410635" y="3361765"/>
            <a:ext cx="7201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up to three NEW students annually as E/I 3 students on your current</a:t>
            </a:r>
          </a:p>
          <a:p>
            <a:r>
              <a:rPr lang="en-US" dirty="0"/>
              <a:t>Enrollment Report</a:t>
            </a:r>
          </a:p>
          <a:p>
            <a:r>
              <a:rPr lang="en-US" dirty="0"/>
              <a:t>Select the newest students so that you receive the most credit</a:t>
            </a:r>
          </a:p>
          <a:p>
            <a:r>
              <a:rPr lang="en-US" dirty="0"/>
              <a:t>You can not replace students in future years should the student</a:t>
            </a:r>
          </a:p>
          <a:p>
            <a:r>
              <a:rPr lang="en-US" dirty="0"/>
              <a:t>graduate or terminate their educational journey early </a:t>
            </a:r>
          </a:p>
        </p:txBody>
      </p:sp>
    </p:spTree>
    <p:extLst>
      <p:ext uri="{BB962C8B-B14F-4D97-AF65-F5344CB8AC3E}">
        <p14:creationId xmlns:p14="http://schemas.microsoft.com/office/powerpoint/2010/main" val="95356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8E68-BE03-43CC-A026-D16E89B7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E/I 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FAD55F-251C-4EF3-8F2F-145B8ACCF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2514" y="1642188"/>
            <a:ext cx="7188199" cy="35042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03651-D535-4337-B66F-00B8BDAD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06C31-1059-4356-A303-B8E49AC6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82306D-1914-4AAC-B1BB-353C424A3556}"/>
                  </a:ext>
                </a:extLst>
              </p14:cNvPr>
              <p14:cNvContentPartPr/>
              <p14:nvPr/>
            </p14:nvContentPartPr>
            <p14:xfrm>
              <a:off x="7484125" y="3251809"/>
              <a:ext cx="3781080" cy="2031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82306D-1914-4AAC-B1BB-353C424A35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9805" y="3247489"/>
                <a:ext cx="3789720" cy="2040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9780D33-67D2-462E-BDB2-4842CCB5E53E}"/>
              </a:ext>
            </a:extLst>
          </p:cNvPr>
          <p:cNvSpPr txBox="1"/>
          <p:nvPr/>
        </p:nvSpPr>
        <p:spPr>
          <a:xfrm>
            <a:off x="2953871" y="5504329"/>
            <a:ext cx="509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lists grows each year you select E/I 3 students.  </a:t>
            </a:r>
          </a:p>
        </p:txBody>
      </p:sp>
    </p:spTree>
    <p:extLst>
      <p:ext uri="{BB962C8B-B14F-4D97-AF65-F5344CB8AC3E}">
        <p14:creationId xmlns:p14="http://schemas.microsoft.com/office/powerpoint/2010/main" val="10477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Today’s focus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05C8114-F85F-412B-A368-000EC9ABF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TE Closeout</a:t>
            </a:r>
          </a:p>
          <a:p>
            <a:r>
              <a:rPr lang="en-US" sz="2000">
                <a:solidFill>
                  <a:srgbClr val="000000"/>
                </a:solidFill>
              </a:rPr>
              <a:t>Review of 2018-19 Enrollment Report</a:t>
            </a:r>
          </a:p>
          <a:p>
            <a:r>
              <a:rPr lang="en-US" sz="2000">
                <a:solidFill>
                  <a:srgbClr val="000000"/>
                </a:solidFill>
              </a:rPr>
              <a:t>Dues and Participation fees</a:t>
            </a:r>
          </a:p>
          <a:p>
            <a:r>
              <a:rPr lang="en-US" sz="2000">
                <a:solidFill>
                  <a:srgbClr val="000000"/>
                </a:solidFill>
              </a:rPr>
              <a:t>Claiming 2019-20 students</a:t>
            </a:r>
          </a:p>
          <a:p>
            <a:r>
              <a:rPr lang="en-US" sz="2000">
                <a:solidFill>
                  <a:srgbClr val="000000"/>
                </a:solidFill>
              </a:rPr>
              <a:t>Reminders</a:t>
            </a:r>
          </a:p>
          <a:p>
            <a:r>
              <a:rPr lang="en-US" sz="2000">
                <a:solidFill>
                  <a:srgbClr val="000000"/>
                </a:solidFill>
              </a:rPr>
              <a:t>News and updates</a:t>
            </a:r>
          </a:p>
          <a:p>
            <a:r>
              <a:rPr lang="en-US" sz="2000">
                <a:solidFill>
                  <a:srgbClr val="000000"/>
                </a:solidFill>
              </a:rPr>
              <a:t>Recap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C866-B746-42EA-9024-6CBA66B3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E/I 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A5F04E-A1CA-4D53-AEE7-97E8D1E83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3459" y="115756"/>
            <a:ext cx="4154538" cy="331324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0FA65-452F-489F-BA70-04815BFF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B3497-5775-4AB0-B9AD-C11F02A9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5E629-CCE4-42EE-B6BF-DE97DBD30CC2}"/>
              </a:ext>
            </a:extLst>
          </p:cNvPr>
          <p:cNvSpPr txBox="1"/>
          <p:nvPr/>
        </p:nvSpPr>
        <p:spPr>
          <a:xfrm>
            <a:off x="8352148" y="551468"/>
            <a:ext cx="3736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Balance Sheet to the left does</a:t>
            </a:r>
          </a:p>
          <a:p>
            <a:r>
              <a:rPr lang="en-US" dirty="0"/>
              <a:t>Not include E/I 3 student credits.</a:t>
            </a:r>
          </a:p>
          <a:p>
            <a:r>
              <a:rPr lang="en-US" dirty="0"/>
              <a:t>TE Member school is in good standing</a:t>
            </a:r>
          </a:p>
          <a:p>
            <a:r>
              <a:rPr lang="en-US" dirty="0"/>
              <a:t>The standing is 28%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3B66E-4B92-405D-BCCB-D8D590E5C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453" y="3429000"/>
            <a:ext cx="4060788" cy="3081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5A21A-AEE1-4953-8A31-164FA10A133F}"/>
              </a:ext>
            </a:extLst>
          </p:cNvPr>
          <p:cNvSpPr txBox="1"/>
          <p:nvPr/>
        </p:nvSpPr>
        <p:spPr>
          <a:xfrm>
            <a:off x="8130619" y="3482189"/>
            <a:ext cx="37363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school, but this Balance Sheet</a:t>
            </a:r>
          </a:p>
          <a:p>
            <a:r>
              <a:rPr lang="en-US" dirty="0"/>
              <a:t>Includes E/I 3 student credits.</a:t>
            </a:r>
          </a:p>
          <a:p>
            <a:r>
              <a:rPr lang="en-US" dirty="0"/>
              <a:t>TE Member school is in good standing</a:t>
            </a:r>
          </a:p>
          <a:p>
            <a:r>
              <a:rPr lang="en-US" dirty="0"/>
              <a:t>The standing is 114%</a:t>
            </a:r>
          </a:p>
          <a:p>
            <a:r>
              <a:rPr lang="en-US" dirty="0"/>
              <a:t>This school can EXPORT many more </a:t>
            </a:r>
          </a:p>
          <a:p>
            <a:r>
              <a:rPr lang="en-US" dirty="0"/>
              <a:t>before they might run into EXPORT </a:t>
            </a:r>
          </a:p>
          <a:p>
            <a:r>
              <a:rPr lang="en-US" dirty="0"/>
              <a:t>trouble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45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E/I 3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472B8FB-7F27-4770-9F8A-94AA80E7F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753564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5/06/2019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8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TE Closeout</a:t>
            </a:r>
            <a:br>
              <a:rPr lang="en-US"/>
            </a:br>
            <a:r>
              <a:rPr lang="en-US"/>
              <a:t>Participation Fees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76FF025-BBD5-4D62-8187-538228CFA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155414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5/06/2019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9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164581-371A-4E5E-B300-ACD22D276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1024488"/>
            <a:ext cx="3026664" cy="2027864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3DF2F-359C-49EC-A88C-508F2950D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" y="3183613"/>
            <a:ext cx="3026663" cy="176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/>
              <a:t>TE Closeout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16879" y="1736103"/>
            <a:ext cx="6422848" cy="4358326"/>
          </a:xfrm>
        </p:spPr>
        <p:txBody>
          <a:bodyPr>
            <a:normAutofit/>
          </a:bodyPr>
          <a:lstStyle/>
          <a:p>
            <a:r>
              <a:rPr lang="en-US" sz="2000" dirty="0"/>
              <a:t>Participation Fee Invoice</a:t>
            </a:r>
          </a:p>
          <a:p>
            <a:r>
              <a:rPr lang="en-US" sz="2000" dirty="0"/>
              <a:t>$40 per enrolled EXPORT and Double Credit 3 student associated with your school</a:t>
            </a:r>
          </a:p>
          <a:p>
            <a:r>
              <a:rPr lang="en-US" sz="2000" dirty="0"/>
              <a:t>Participation Fee payments are due upon submission of the Enrollment Report</a:t>
            </a:r>
          </a:p>
          <a:p>
            <a:r>
              <a:rPr lang="en-US" sz="2000" dirty="0"/>
              <a:t>As a reminder, every time a change is made to the Enrollment Report, you are responsible for any additional Participation Fees that may be due</a:t>
            </a:r>
          </a:p>
          <a:p>
            <a:r>
              <a:rPr lang="en-US" sz="2000" dirty="0"/>
              <a:t>A new invoice creates every time you submit your Enrollment Report </a:t>
            </a:r>
          </a:p>
          <a:p>
            <a:r>
              <a:rPr lang="en-US" sz="2000" dirty="0"/>
              <a:t>TE Central will access a $50 late fee beginning November 1, 2019 for all unpaid Fall, 2019 Participation Fees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0472" y="6355080"/>
            <a:ext cx="266090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rgbClr val="404040"/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23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570BB-4EAC-4B44-BAAF-2B12858E963B}"/>
              </a:ext>
            </a:extLst>
          </p:cNvPr>
          <p:cNvSpPr txBox="1"/>
          <p:nvPr/>
        </p:nvSpPr>
        <p:spPr>
          <a:xfrm>
            <a:off x="881406" y="5241303"/>
            <a:ext cx="275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invoice is emailed to the primary TELO</a:t>
            </a:r>
          </a:p>
        </p:txBody>
      </p:sp>
    </p:spTree>
    <p:extLst>
      <p:ext uri="{BB962C8B-B14F-4D97-AF65-F5344CB8AC3E}">
        <p14:creationId xmlns:p14="http://schemas.microsoft.com/office/powerpoint/2010/main" val="1021554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TE Closeout</a:t>
            </a:r>
            <a:br>
              <a:rPr lang="en-US"/>
            </a:br>
            <a:r>
              <a:rPr lang="en-US"/>
              <a:t>Balance Sheet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5/06/2019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1D848B1-F08E-4356-A513-D930A84BA980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73E8D3-D5B3-46FF-A89B-88A8EC775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4041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597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 Closeout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Balance Sheet Review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FA615E7-0B6A-4CBD-805B-F25725A13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4580" y="1288838"/>
            <a:ext cx="5275677" cy="493098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25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764F8C-94A1-4366-B795-C8E1E8C32DF9}"/>
              </a:ext>
            </a:extLst>
          </p:cNvPr>
          <p:cNvSpPr txBox="1"/>
          <p:nvPr/>
        </p:nvSpPr>
        <p:spPr>
          <a:xfrm>
            <a:off x="2460396" y="593889"/>
            <a:ext cx="698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school should consider E/I 3 to keep their employees EXPORT happy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FB2BC-F017-4680-AB53-3C77F31B381F}"/>
              </a:ext>
            </a:extLst>
          </p:cNvPr>
          <p:cNvSpPr txBox="1"/>
          <p:nvPr/>
        </p:nvSpPr>
        <p:spPr>
          <a:xfrm>
            <a:off x="10025406" y="5081047"/>
            <a:ext cx="70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-82%</a:t>
            </a:r>
          </a:p>
        </p:txBody>
      </p:sp>
    </p:spTree>
    <p:extLst>
      <p:ext uri="{BB962C8B-B14F-4D97-AF65-F5344CB8AC3E}">
        <p14:creationId xmlns:p14="http://schemas.microsoft.com/office/powerpoint/2010/main" val="1250635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E241-CA05-4A68-B11A-D543EA3B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TE Closeout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Balance Sheet Review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5662FB-4F48-4FE1-8AF5-3C4534B5B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8490" y="961812"/>
            <a:ext cx="4808419" cy="49309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64815-9682-4C8F-8937-461DB942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C9C2C-A190-486A-BE17-773B4B7E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26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ACBDC-C065-4196-A96C-2E2AA75B90ED}"/>
              </a:ext>
            </a:extLst>
          </p:cNvPr>
          <p:cNvSpPr txBox="1"/>
          <p:nvPr/>
        </p:nvSpPr>
        <p:spPr>
          <a:xfrm>
            <a:off x="2248293" y="362932"/>
            <a:ext cx="503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demonstration of why E/I 3 is worth considering.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62A4E-6AD0-4DF5-94A5-8F8224318417}"/>
              </a:ext>
            </a:extLst>
          </p:cNvPr>
          <p:cNvSpPr txBox="1"/>
          <p:nvPr/>
        </p:nvSpPr>
        <p:spPr>
          <a:xfrm>
            <a:off x="8691513" y="472282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150%</a:t>
            </a:r>
          </a:p>
        </p:txBody>
      </p:sp>
    </p:spTree>
    <p:extLst>
      <p:ext uri="{BB962C8B-B14F-4D97-AF65-F5344CB8AC3E}">
        <p14:creationId xmlns:p14="http://schemas.microsoft.com/office/powerpoint/2010/main" val="449268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TE Closeout – Balance Sheet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49" y="2519065"/>
            <a:ext cx="3661831" cy="184006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Looking at the Balance Need from the previous slide – the calculation for school 1 is -82%</a:t>
            </a:r>
          </a:p>
          <a:p>
            <a:r>
              <a:rPr lang="en-US" sz="2000">
                <a:solidFill>
                  <a:srgbClr val="000000"/>
                </a:solidFill>
              </a:rPr>
              <a:t>The calculation for school 2 is 150%</a:t>
            </a:r>
          </a:p>
          <a:p>
            <a:r>
              <a:rPr lang="en-US" sz="2000">
                <a:solidFill>
                  <a:srgbClr val="000000"/>
                </a:solidFill>
              </a:rPr>
              <a:t>School 1 is on Alert Standing</a:t>
            </a:r>
          </a:p>
          <a:p>
            <a:r>
              <a:rPr lang="en-US" sz="2000">
                <a:solidFill>
                  <a:srgbClr val="000000"/>
                </a:solidFill>
              </a:rPr>
              <a:t>School 2 is in Good Standing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1D848B1-F08E-4356-A513-D930A84BA980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3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000000"/>
                </a:solidFill>
              </a:rPr>
              <a:t>TE Closeout – Balance Sheet E/I 3 school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49" y="2029295"/>
            <a:ext cx="3661831" cy="281960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This school has three Export students marked as E/I 3</a:t>
            </a:r>
          </a:p>
          <a:p>
            <a:r>
              <a:rPr lang="en-US" sz="2000">
                <a:solidFill>
                  <a:srgbClr val="000000"/>
                </a:solidFill>
              </a:rPr>
              <a:t>E/I 3 provides the school with up to three FREE student exports annually</a:t>
            </a:r>
          </a:p>
          <a:p>
            <a:r>
              <a:rPr lang="en-US" sz="2000">
                <a:solidFill>
                  <a:srgbClr val="000000"/>
                </a:solidFill>
              </a:rPr>
              <a:t>The E/I 3 credit help this school respond to employee export requests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1D848B1-F08E-4356-A513-D930A84BA980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00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TE Closeout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Balance Sheet</a:t>
            </a: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l="16755" r="11326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Content Placeholder 1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This school is on Restriction </a:t>
            </a:r>
          </a:p>
          <a:p>
            <a:r>
              <a:rPr lang="en-US" sz="2000">
                <a:solidFill>
                  <a:srgbClr val="000000"/>
                </a:solidFill>
              </a:rPr>
              <a:t>6-12 = -6</a:t>
            </a:r>
          </a:p>
          <a:p>
            <a:r>
              <a:rPr lang="en-US" sz="2000">
                <a:solidFill>
                  <a:srgbClr val="000000"/>
                </a:solidFill>
              </a:rPr>
              <a:t>(-6/6)*100 = -100%</a:t>
            </a:r>
          </a:p>
          <a:p>
            <a:r>
              <a:rPr lang="en-US" sz="2000">
                <a:solidFill>
                  <a:srgbClr val="000000"/>
                </a:solidFill>
              </a:rPr>
              <a:t>If the school is an E/I 3 school the school is in good standing!</a:t>
            </a:r>
          </a:p>
          <a:p>
            <a:r>
              <a:rPr lang="en-US" sz="2000">
                <a:solidFill>
                  <a:srgbClr val="000000"/>
                </a:solidFill>
              </a:rPr>
              <a:t>Even if the second statement says your school is on alert or restriction – the top option trumps all else!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1D848B1-F08E-4356-A513-D930A84BA980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TE Closeout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5/06/2019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1D848B1-F08E-4356-A513-D930A84BA980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AC7F707-8D70-4C98-B945-3986D346CD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0667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180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 Closeout Balance Sheet</a:t>
            </a: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454779" y="1629089"/>
            <a:ext cx="3610970" cy="3620021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By updating the school profile Question 9 to Yes and clicking YES to the E/I 3 question on the Enrollment Report – this school is no longer on Restriction</a:t>
            </a:r>
          </a:p>
          <a:p>
            <a:r>
              <a:rPr lang="en-US" sz="2000">
                <a:solidFill>
                  <a:srgbClr val="000000"/>
                </a:solidFill>
              </a:rPr>
              <a:t>6-8 = -2</a:t>
            </a:r>
          </a:p>
          <a:p>
            <a:r>
              <a:rPr lang="en-US" sz="2000">
                <a:solidFill>
                  <a:srgbClr val="000000"/>
                </a:solidFill>
              </a:rPr>
              <a:t>(-2/6)*100 = -33%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1D848B1-F08E-4356-A513-D930A84BA980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0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TE Closeout 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/>
          <a:srcRect l="6445" r="12224" b="-2"/>
          <a:stretch/>
        </p:blipFill>
        <p:spPr>
          <a:xfrm>
            <a:off x="429349" y="2240317"/>
            <a:ext cx="3661831" cy="239756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There is no reason for any TE school to be on Restriction</a:t>
            </a:r>
          </a:p>
          <a:p>
            <a:r>
              <a:rPr lang="en-US" sz="2000">
                <a:solidFill>
                  <a:srgbClr val="000000"/>
                </a:solidFill>
              </a:rPr>
              <a:t>E/I 3 provides three NEW exports each year</a:t>
            </a:r>
          </a:p>
          <a:p>
            <a:r>
              <a:rPr lang="en-US" sz="2000">
                <a:solidFill>
                  <a:srgbClr val="000000"/>
                </a:solidFill>
              </a:rPr>
              <a:t>In return, TE Central expects schools to offer to all eligible TE applicants a TE award</a:t>
            </a:r>
          </a:p>
          <a:p>
            <a:r>
              <a:rPr lang="en-US" sz="2000">
                <a:solidFill>
                  <a:srgbClr val="000000"/>
                </a:solidFill>
              </a:rPr>
              <a:t>There is no additional cost for this program beyond the $40 Participation Fee</a:t>
            </a:r>
          </a:p>
          <a:p>
            <a:r>
              <a:rPr lang="en-US" sz="2000">
                <a:solidFill>
                  <a:srgbClr val="000000"/>
                </a:solidFill>
              </a:rPr>
              <a:t>Update your Mandatory Institutional Profile  by answering YES to question 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1D848B1-F08E-4356-A513-D930A84BA980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00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9E30-CDDF-4A96-BC23-9F1BA66C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 Import verification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6022176-0F9D-40D4-925E-BDE6A9C8F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0173" y="1790732"/>
            <a:ext cx="3267942" cy="3267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F31ABC-1CC3-436F-91CE-400143CE00EB}"/>
              </a:ext>
            </a:extLst>
          </p:cNvPr>
          <p:cNvSpPr txBox="1"/>
          <p:nvPr/>
        </p:nvSpPr>
        <p:spPr>
          <a:xfrm>
            <a:off x="5911158" y="2706865"/>
            <a:ext cx="5383652" cy="3470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/>
              <a:t>Thank you to those schools meeting the April 19</a:t>
            </a:r>
            <a:r>
              <a:rPr lang="en-US" sz="2400" baseline="30000"/>
              <a:t>th</a:t>
            </a:r>
            <a:r>
              <a:rPr lang="en-US" sz="2400"/>
              <a:t> response date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/>
              <a:t>Together, we added more than 75 students to the system and removed 12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/>
              <a:t>This is an ongoing event in March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/>
              <a:t>IMPORT information from the Enrollment Report will be sent to the Financial Aid Office for confirmation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6428F-1A0A-45DA-A843-CFF175E1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B0687-DCEF-4DEB-9948-0B778F5F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33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Annual TE Dues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864" y="341916"/>
            <a:ext cx="3108065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Early June TE Central emails your Annual Dues Invoice</a:t>
            </a:r>
          </a:p>
          <a:p>
            <a:r>
              <a:rPr lang="en-US" sz="2400">
                <a:solidFill>
                  <a:srgbClr val="000000"/>
                </a:solidFill>
              </a:rPr>
              <a:t>Dues for 2019-20 are $550</a:t>
            </a:r>
          </a:p>
          <a:p>
            <a:r>
              <a:rPr lang="en-US" sz="2400">
                <a:solidFill>
                  <a:srgbClr val="000000"/>
                </a:solidFill>
              </a:rPr>
              <a:t>Dues payment is expected July 1 </a:t>
            </a:r>
          </a:p>
          <a:p>
            <a:r>
              <a:rPr lang="en-US" sz="2400">
                <a:solidFill>
                  <a:srgbClr val="000000"/>
                </a:solidFill>
              </a:rPr>
              <a:t>Any outstanding dues after October 1 are accessed a $50 late fee </a:t>
            </a:r>
          </a:p>
          <a:p>
            <a:r>
              <a:rPr lang="en-US" sz="2400">
                <a:solidFill>
                  <a:srgbClr val="000000"/>
                </a:solidFill>
              </a:rPr>
              <a:t>TE Central accepts checks and ACH payments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Interested in ACH contact Kristine Lev directly</a:t>
            </a:r>
          </a:p>
          <a:p>
            <a:r>
              <a:rPr lang="en-US" sz="2400">
                <a:solidFill>
                  <a:srgbClr val="000000"/>
                </a:solidFill>
              </a:rPr>
              <a:t>Need a W-9 it is available inside the TELO Only Resource Section under Annual Reports</a:t>
            </a:r>
          </a:p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75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TE Closeout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13923A8-A75C-4061-8E2C-089B78469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511713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1061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Claiming 2019-20 Students </a:t>
            </a: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E2D4A-84D3-44AF-974A-DC6ECA171F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l="4055" r="20064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View Applicants is the spot housing all NEW 2019-20  student applications</a:t>
            </a:r>
          </a:p>
          <a:p>
            <a:r>
              <a:rPr lang="en-US" sz="2000">
                <a:solidFill>
                  <a:srgbClr val="000000"/>
                </a:solidFill>
              </a:rPr>
              <a:t>You are encouraged to visit soon and often </a:t>
            </a:r>
            <a:r>
              <a:rPr lang="en-US" sz="200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58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3700" dirty="0"/>
              <a:t>Claiming 2019-20 students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idx="1"/>
          </p:nvPr>
        </p:nvSpPr>
        <p:spPr>
          <a:xfrm>
            <a:off x="838200" y="2173288"/>
            <a:ext cx="3052763" cy="3279933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Review all Import Decision Pending and make a decision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Approve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Decision Pending you need to take action!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Rejected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You say no  OR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The student says no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Waitlist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Withdrawn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80000"/>
                  </a:srgbClr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92584" y="6356350"/>
            <a:ext cx="96121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014F9-37DE-4B44-B7E9-E0593BEA1788}"/>
              </a:ext>
            </a:extLst>
          </p:cNvPr>
          <p:cNvSpPr txBox="1"/>
          <p:nvPr/>
        </p:nvSpPr>
        <p:spPr>
          <a:xfrm>
            <a:off x="2612815" y="4223555"/>
            <a:ext cx="5688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the + sign to open up the folder</a:t>
            </a:r>
          </a:p>
          <a:p>
            <a:r>
              <a:rPr lang="en-US" dirty="0"/>
              <a:t>Once you make decisions, the student record moves to the</a:t>
            </a:r>
          </a:p>
          <a:p>
            <a:r>
              <a:rPr lang="en-US" dirty="0"/>
              <a:t>Updated category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8034D-2971-402B-9FBD-183F9A1E9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447" y="1762812"/>
            <a:ext cx="7945965" cy="22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6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15159" r="4243" b="-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43" y="318737"/>
            <a:ext cx="3667039" cy="1255539"/>
          </a:xfrm>
        </p:spPr>
        <p:txBody>
          <a:bodyPr>
            <a:normAutofit fontScale="90000"/>
          </a:bodyPr>
          <a:lstStyle/>
          <a:p>
            <a:r>
              <a:rPr lang="en-US" dirty="0"/>
              <a:t>Claiming 2019-20 Students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2945" y="1448585"/>
            <a:ext cx="3667037" cy="4320619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IMPORT schools complete all information with the R</a:t>
            </a:r>
          </a:p>
          <a:p>
            <a:r>
              <a:rPr lang="en-US" sz="1800" dirty="0"/>
              <a:t>Remember Approved means this student receives a TE Award  </a:t>
            </a:r>
          </a:p>
          <a:p>
            <a:pPr lvl="1"/>
            <a:r>
              <a:rPr lang="en-US" sz="1400" dirty="0"/>
              <a:t>Student and parent receive email notification</a:t>
            </a:r>
          </a:p>
          <a:p>
            <a:r>
              <a:rPr lang="en-US" sz="1800" dirty="0"/>
              <a:t>Denied means this student is NOT receiving a TE Award</a:t>
            </a:r>
          </a:p>
          <a:p>
            <a:pPr lvl="1"/>
            <a:r>
              <a:rPr lang="en-US" sz="1400" dirty="0"/>
              <a:t>An email is sent telling the parent and student the TE application status recently changed</a:t>
            </a:r>
          </a:p>
          <a:p>
            <a:r>
              <a:rPr lang="en-US" sz="1800" dirty="0"/>
              <a:t>Waitlist means maybe the student might receive a TE Award</a:t>
            </a:r>
          </a:p>
          <a:p>
            <a:pPr lvl="1"/>
            <a:r>
              <a:rPr lang="en-US" sz="1400" dirty="0"/>
              <a:t>An email is sent telling the parent and student the TE application status recently changed</a:t>
            </a:r>
          </a:p>
          <a:p>
            <a:r>
              <a:rPr lang="en-US" sz="1800" dirty="0"/>
              <a:t>ONLY export schools can select the Withdraw option</a:t>
            </a:r>
          </a:p>
          <a:p>
            <a:pPr lvl="1"/>
            <a:r>
              <a:rPr lang="en-US" sz="1400" dirty="0"/>
              <a:t>No email notification  launched</a:t>
            </a:r>
          </a:p>
          <a:p>
            <a:r>
              <a:rPr lang="en-US" sz="1800" dirty="0"/>
              <a:t>Working on enhancement when selecting Set Rate the $ box auto fills.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80618" y="937849"/>
            <a:ext cx="914400" cy="315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18" y="1805954"/>
            <a:ext cx="926672" cy="499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18" y="5611158"/>
            <a:ext cx="92667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23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Reminders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93" y="2717847"/>
            <a:ext cx="5069382" cy="249795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en-US" sz="2000"/>
              <a:t>Mandatory profile updates cannot occur until the 2019-20 Enrollment Report year closes</a:t>
            </a:r>
          </a:p>
          <a:p>
            <a:pPr lvl="1"/>
            <a:r>
              <a:rPr lang="en-US" sz="2000"/>
              <a:t>July 15 at the latest</a:t>
            </a:r>
          </a:p>
          <a:p>
            <a:r>
              <a:rPr lang="en-US" sz="2000"/>
              <a:t>Please update your Institutional information application deadline seen to the left</a:t>
            </a:r>
          </a:p>
          <a:p>
            <a:r>
              <a:rPr lang="en-US" sz="2000"/>
              <a:t>We strongly encourage using the TE-EZ application process</a:t>
            </a:r>
          </a:p>
          <a:p>
            <a:endParaRPr lang="en-US" sz="2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5/06/2019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36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Reminders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May 1 Available Seat Survey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5/06/2019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39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C6B5736-5D5F-44CD-A845-9CB1401FE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29130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068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1190624"/>
            <a:ext cx="6586491" cy="724803"/>
          </a:xfrm>
        </p:spPr>
        <p:txBody>
          <a:bodyPr anchor="b">
            <a:normAutofit/>
          </a:bodyPr>
          <a:lstStyle/>
          <a:p>
            <a:pPr algn="r"/>
            <a:r>
              <a:rPr lang="en-US" dirty="0"/>
              <a:t>TE Closeout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581" y="1971366"/>
            <a:ext cx="6586489" cy="2743818"/>
          </a:xfrm>
        </p:spPr>
        <p:txBody>
          <a:bodyPr>
            <a:normAutofit/>
          </a:bodyPr>
          <a:lstStyle/>
          <a:p>
            <a:r>
              <a:rPr lang="en-US" sz="1800" dirty="0"/>
              <a:t>Enrollment Report</a:t>
            </a:r>
          </a:p>
          <a:p>
            <a:pPr lvl="1"/>
            <a:r>
              <a:rPr lang="en-US" sz="1800" dirty="0"/>
              <a:t>Fluid</a:t>
            </a:r>
          </a:p>
          <a:p>
            <a:pPr lvl="1"/>
            <a:r>
              <a:rPr lang="en-US" sz="1800" dirty="0"/>
              <a:t>Changes occur when either the EXPORT or IMPORT school update a shared student</a:t>
            </a:r>
          </a:p>
          <a:p>
            <a:pPr lvl="1"/>
            <a:r>
              <a:rPr lang="en-US" sz="1800" dirty="0"/>
              <a:t>EXPORT Schools</a:t>
            </a:r>
          </a:p>
          <a:p>
            <a:pPr lvl="2"/>
            <a:r>
              <a:rPr lang="en-US" sz="1800" dirty="0"/>
              <a:t>Recertification of eligible current students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75AB9-DF34-4B40-AB12-5A4DFD826FC1}"/>
              </a:ext>
            </a:extLst>
          </p:cNvPr>
          <p:cNvSpPr txBox="1"/>
          <p:nvPr/>
        </p:nvSpPr>
        <p:spPr>
          <a:xfrm>
            <a:off x="3633788" y="5667723"/>
            <a:ext cx="559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REMEMBER:  Recertification refers to Continuing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47535-1B63-47B8-A002-D2250DF1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8" y="203080"/>
            <a:ext cx="2871184" cy="53023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108BCA-5664-4533-90AA-1860038659B4}"/>
              </a:ext>
            </a:extLst>
          </p:cNvPr>
          <p:cNvCxnSpPr/>
          <p:nvPr/>
        </p:nvCxnSpPr>
        <p:spPr>
          <a:xfrm flipH="1">
            <a:off x="2352675" y="2195513"/>
            <a:ext cx="3019425" cy="129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48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C3C0-E947-4D8E-9A06-854BE895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News and Updates</a:t>
            </a:r>
          </a:p>
        </p:txBody>
      </p:sp>
      <p:cxnSp>
        <p:nvCxnSpPr>
          <p:cNvPr id="47" name="Straight Connector 4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13">
            <a:extLst>
              <a:ext uri="{FF2B5EF4-FFF2-40B4-BE49-F238E27FC236}">
                <a16:creationId xmlns:a16="http://schemas.microsoft.com/office/drawing/2014/main" id="{0D20834C-6D87-4B4E-BD86-3ABB81CEA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1243A-A681-44C6-AA17-10A03B85BFA3}"/>
              </a:ext>
            </a:extLst>
          </p:cNvPr>
          <p:cNvSpPr txBox="1"/>
          <p:nvPr/>
        </p:nvSpPr>
        <p:spPr>
          <a:xfrm>
            <a:off x="4955354" y="2682433"/>
            <a:ext cx="6282169" cy="32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900"/>
              <a:t>Be sure you are accessing the TELO portal with YOUR login credentials only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900"/>
              <a:t>Do not share your login</a:t>
            </a: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900"/>
              <a:t>TE Central is happy to create additional and personalized TELO logins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900"/>
              <a:t>email Janet Dodson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900"/>
              <a:t>A variety of notification emails are in the system and launch as changes happen to a student’s TE record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900"/>
              <a:t>Print your final Enrollment Report and Balance Sheet just before June 30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19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A6450-0D8C-4604-9232-7F5D5AC3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4655" y="6217919"/>
            <a:ext cx="26353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2B34E-DB5C-45E8-94FE-7EA9C2B8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0903" y="621792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40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84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Recap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5/06/2019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532FA2E-52B5-46B2-8C56-723F3CA35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2207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7660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That’s all folks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31" y="205301"/>
            <a:ext cx="7818835" cy="58641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26600" y="1911467"/>
            <a:ext cx="2227200" cy="321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work all summer too so contact us if you get stuck along the way!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Thank you for all that you do every day promoting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263338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0" y="295274"/>
            <a:ext cx="2881313" cy="857251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TE Closeout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4590" y="3976820"/>
            <a:ext cx="7380331" cy="2171019"/>
          </a:xfrm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r>
              <a:rPr lang="en-US" sz="2000" dirty="0"/>
              <a:t>Are your eligible students recertified for 2019-20?</a:t>
            </a:r>
          </a:p>
          <a:p>
            <a:r>
              <a:rPr lang="en-US" sz="2000" dirty="0"/>
              <a:t>Please update each student soon</a:t>
            </a:r>
          </a:p>
          <a:p>
            <a:r>
              <a:rPr lang="en-US" sz="2000" dirty="0"/>
              <a:t>Should the student loose eligibility, update the expiration date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48B1-F08E-4356-A513-D930A84BA980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13BCF7-47EA-4E99-9565-6D695DDE5E19}"/>
              </a:ext>
            </a:extLst>
          </p:cNvPr>
          <p:cNvSpPr txBox="1"/>
          <p:nvPr/>
        </p:nvSpPr>
        <p:spPr>
          <a:xfrm>
            <a:off x="8667750" y="3969514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Re-certify requires attention</a:t>
            </a:r>
          </a:p>
          <a:p>
            <a:r>
              <a:rPr lang="en-US" dirty="0"/>
              <a:t>Re-certified means all is complete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611F1-12D9-49A6-8207-2AC0B8796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350" y="764765"/>
            <a:ext cx="8025788" cy="27531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6D3F47-8E8C-4DF2-8B0D-61AF2B09E6F5}"/>
              </a:ext>
            </a:extLst>
          </p:cNvPr>
          <p:cNvCxnSpPr/>
          <p:nvPr/>
        </p:nvCxnSpPr>
        <p:spPr>
          <a:xfrm flipH="1" flipV="1">
            <a:off x="9567863" y="1428750"/>
            <a:ext cx="595312" cy="2662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6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688" y="222891"/>
            <a:ext cx="3847882" cy="68897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TE Closeout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31670" y="3805238"/>
            <a:ext cx="3795142" cy="2843844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For eligible continuing students to appear in the VIEW Submissions area you MUST click the  </a:t>
            </a:r>
            <a:r>
              <a:rPr lang="en-US" sz="1800" dirty="0" err="1">
                <a:solidFill>
                  <a:srgbClr val="FFFFFF"/>
                </a:solidFill>
              </a:rPr>
              <a:t>the</a:t>
            </a:r>
            <a:r>
              <a:rPr lang="en-US" sz="1800" dirty="0">
                <a:solidFill>
                  <a:srgbClr val="FFFFFF"/>
                </a:solidFill>
              </a:rPr>
              <a:t> recertify button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1345" y="6356350"/>
            <a:ext cx="2426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5/06/2019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15624" y="6356350"/>
            <a:ext cx="6381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882D8-00B1-437F-A154-A6E68971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04" y="319297"/>
            <a:ext cx="3630421" cy="405288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80A8E7-A846-44E3-AC29-E6D44B09C34B}"/>
              </a:ext>
            </a:extLst>
          </p:cNvPr>
          <p:cNvCxnSpPr>
            <a:cxnSpLocks/>
          </p:cNvCxnSpPr>
          <p:nvPr/>
        </p:nvCxnSpPr>
        <p:spPr>
          <a:xfrm flipV="1">
            <a:off x="4048125" y="3805238"/>
            <a:ext cx="1" cy="1128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496BD5D-0998-478B-BD1C-C854BD33D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874" y="1276350"/>
            <a:ext cx="566475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5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E0482-22C6-402E-89EB-97A3524D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 Closeout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6D4F22-5280-4CCF-87D8-4D2F88684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592" y="268328"/>
            <a:ext cx="7188199" cy="36120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8E7BB-0D28-47D7-B496-0FB726F8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41711-28F6-41F0-B2FC-084AAA7A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62385-2721-40EB-8978-660BA8971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273" y="3880397"/>
            <a:ext cx="7013786" cy="278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8C6940-CC89-49F1-8903-3D7FA69B9F2E}"/>
              </a:ext>
            </a:extLst>
          </p:cNvPr>
          <p:cNvSpPr txBox="1"/>
          <p:nvPr/>
        </p:nvSpPr>
        <p:spPr>
          <a:xfrm>
            <a:off x="6848573" y="5118755"/>
            <a:ext cx="224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in the box is shared between TELO’s only</a:t>
            </a:r>
          </a:p>
        </p:txBody>
      </p:sp>
    </p:spTree>
    <p:extLst>
      <p:ext uri="{BB962C8B-B14F-4D97-AF65-F5344CB8AC3E}">
        <p14:creationId xmlns:p14="http://schemas.microsoft.com/office/powerpoint/2010/main" val="59640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22FD0-EBBD-4AE1-BFA1-7E6ABE14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027" y="643467"/>
            <a:ext cx="3363974" cy="159731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 Closeout</a:t>
            </a:r>
          </a:p>
        </p:txBody>
      </p:sp>
      <p:pic>
        <p:nvPicPr>
          <p:cNvPr id="1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5CFE1B-6D48-46B5-8AD1-668F22FDE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3" y="981495"/>
            <a:ext cx="6250769" cy="4734142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D1F18B3-D29C-4998-8CB8-70A00159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028" y="2638044"/>
            <a:ext cx="3363974" cy="3415622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B3009-FB42-4002-B597-95A67287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5132" y="6356350"/>
            <a:ext cx="1064287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01D848B1-F08E-4356-A513-D930A84BA98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6B1CC-BA00-4DAA-9626-9062A165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>
                    <a:alpha val="80000"/>
                  </a:schemeClr>
                </a:solidFill>
              </a:rPr>
              <a:t>5/06/2019</a:t>
            </a:r>
          </a:p>
        </p:txBody>
      </p:sp>
    </p:spTree>
    <p:extLst>
      <p:ext uri="{BB962C8B-B14F-4D97-AF65-F5344CB8AC3E}">
        <p14:creationId xmlns:p14="http://schemas.microsoft.com/office/powerpoint/2010/main" val="243349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1873"/>
            <a:ext cx="12192000" cy="2686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6C43D-DBFB-4DEF-AC54-B8967DA8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33" y="3634276"/>
            <a:ext cx="8148734" cy="1069270"/>
          </a:xfrm>
          <a:prstGeom prst="ellipse">
            <a:avLst/>
          </a:prstGeo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>
                <a:solidFill>
                  <a:srgbClr val="262626"/>
                </a:solidFill>
              </a:rPr>
              <a:t>TE Closeout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7BE1B6-8592-41EF-8060-690A5B75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0" y="1294852"/>
            <a:ext cx="9232900" cy="150034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33582D-F0F5-44C7-A325-4842042E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700" y="4889365"/>
            <a:ext cx="6070600" cy="13514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The email above is shared with the IMPORT school</a:t>
            </a:r>
          </a:p>
          <a:p>
            <a:r>
              <a:rPr lang="en-US" sz="1500">
                <a:solidFill>
                  <a:schemeClr val="bg1"/>
                </a:solidFill>
              </a:rPr>
              <a:t>The IMPORT school now have a valid continuing application for the 2019-20 academic year</a:t>
            </a:r>
          </a:p>
          <a:p>
            <a:r>
              <a:rPr lang="en-US" sz="1500">
                <a:solidFill>
                  <a:schemeClr val="bg1"/>
                </a:solidFill>
              </a:rPr>
              <a:t>DO NOT FORWARD THIS EMAIL TO FAMILIES – it only causes confusion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A5D8-53DB-4677-8435-05235BB8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81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sz="1050">
                <a:solidFill>
                  <a:schemeClr val="bg1">
                    <a:alpha val="80000"/>
                  </a:schemeClr>
                </a:solidFill>
              </a:rPr>
              <a:t>5/06/2019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45041-4A10-421A-9854-32AFD481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9812" y="6356350"/>
            <a:ext cx="803988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01D848B1-F08E-4356-A513-D930A84BA980}" type="slidenum">
              <a:rPr lang="en-US" sz="1100">
                <a:solidFill>
                  <a:schemeClr val="bg1">
                    <a:alpha val="80000"/>
                  </a:schemeClr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1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1868</Words>
  <Application>Microsoft Office PowerPoint</Application>
  <PresentationFormat>Widescreen</PresentationFormat>
  <Paragraphs>353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Gill Sans MT</vt:lpstr>
      <vt:lpstr>Office Theme</vt:lpstr>
      <vt:lpstr>End of year closeout  Tuition Exchange –  May 2019</vt:lpstr>
      <vt:lpstr>Today’s focus</vt:lpstr>
      <vt:lpstr>TE Closeout</vt:lpstr>
      <vt:lpstr>TE Closeout</vt:lpstr>
      <vt:lpstr>TE Closeout</vt:lpstr>
      <vt:lpstr>TE Closeout</vt:lpstr>
      <vt:lpstr>TE Closeout</vt:lpstr>
      <vt:lpstr>TE Closeout</vt:lpstr>
      <vt:lpstr>TE Closeout</vt:lpstr>
      <vt:lpstr>TE Closeout</vt:lpstr>
      <vt:lpstr>TE Closeout</vt:lpstr>
      <vt:lpstr>TE Closeout Continuing students</vt:lpstr>
      <vt:lpstr>TE Closeout</vt:lpstr>
      <vt:lpstr>TE Closeout</vt:lpstr>
      <vt:lpstr>TE Closeout</vt:lpstr>
      <vt:lpstr>TE Closeout</vt:lpstr>
      <vt:lpstr>Export/Import 3 (E/I3)</vt:lpstr>
      <vt:lpstr>E/I3 school</vt:lpstr>
      <vt:lpstr>E/I 3</vt:lpstr>
      <vt:lpstr>E/I 3</vt:lpstr>
      <vt:lpstr>E/I 3 </vt:lpstr>
      <vt:lpstr>TE Closeout Participation Fees</vt:lpstr>
      <vt:lpstr>TE Closeout</vt:lpstr>
      <vt:lpstr>TE Closeout Balance Sheet</vt:lpstr>
      <vt:lpstr>TE Closeout Balance Sheet Review</vt:lpstr>
      <vt:lpstr>TE Closeout Balance Sheet Review</vt:lpstr>
      <vt:lpstr>TE Closeout – Balance Sheet</vt:lpstr>
      <vt:lpstr>TE Closeout – Balance Sheet E/I 3 school</vt:lpstr>
      <vt:lpstr>TE Closeout  Balance Sheet</vt:lpstr>
      <vt:lpstr>TE Closeout Balance Sheet</vt:lpstr>
      <vt:lpstr>TE Closeout </vt:lpstr>
      <vt:lpstr>TE Import verification</vt:lpstr>
      <vt:lpstr>Annual TE Dues</vt:lpstr>
      <vt:lpstr>TE Closeout</vt:lpstr>
      <vt:lpstr>Claiming 2019-20 Students </vt:lpstr>
      <vt:lpstr>Claiming 2019-20 students</vt:lpstr>
      <vt:lpstr>Claiming 2019-20 Students</vt:lpstr>
      <vt:lpstr>Reminders</vt:lpstr>
      <vt:lpstr>Reminders May 1 Available Seat Survey</vt:lpstr>
      <vt:lpstr>News and Updates</vt:lpstr>
      <vt:lpstr>Recap</vt:lpstr>
      <vt:lpstr>That’s all folks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year closeout  Tuition Exchange –  May 2019</dc:title>
  <dc:creator>Janet Dodson</dc:creator>
  <cp:lastModifiedBy>Janet Dodson</cp:lastModifiedBy>
  <cp:revision>3</cp:revision>
  <cp:lastPrinted>2019-05-08T02:17:39Z</cp:lastPrinted>
  <dcterms:created xsi:type="dcterms:W3CDTF">2019-05-07T17:10:00Z</dcterms:created>
  <dcterms:modified xsi:type="dcterms:W3CDTF">2019-05-08T02:17:52Z</dcterms:modified>
</cp:coreProperties>
</file>