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notesMasterIdLst>
    <p:notesMasterId r:id="rId36"/>
  </p:notesMasterIdLst>
  <p:sldIdLst>
    <p:sldId id="341" r:id="rId2"/>
    <p:sldId id="257" r:id="rId3"/>
    <p:sldId id="287" r:id="rId4"/>
    <p:sldId id="304" r:id="rId5"/>
    <p:sldId id="308" r:id="rId6"/>
    <p:sldId id="309" r:id="rId7"/>
    <p:sldId id="345" r:id="rId8"/>
    <p:sldId id="305" r:id="rId9"/>
    <p:sldId id="281" r:id="rId10"/>
    <p:sldId id="310" r:id="rId11"/>
    <p:sldId id="311" r:id="rId12"/>
    <p:sldId id="295" r:id="rId13"/>
    <p:sldId id="261" r:id="rId14"/>
    <p:sldId id="283" r:id="rId15"/>
    <p:sldId id="342" r:id="rId16"/>
    <p:sldId id="313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07" r:id="rId26"/>
    <p:sldId id="306" r:id="rId27"/>
    <p:sldId id="297" r:id="rId28"/>
    <p:sldId id="303" r:id="rId29"/>
    <p:sldId id="343" r:id="rId30"/>
    <p:sldId id="344" r:id="rId31"/>
    <p:sldId id="259" r:id="rId32"/>
    <p:sldId id="260" r:id="rId33"/>
    <p:sldId id="346" r:id="rId34"/>
    <p:sldId id="294" r:id="rId3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06489-11AD-4181-BCE0-66E8691CA1E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475CCA9-8777-45E9-BA47-9FF97B704CBB}">
      <dgm:prSet/>
      <dgm:spPr/>
      <dgm:t>
        <a:bodyPr/>
        <a:lstStyle/>
        <a:p>
          <a:pPr>
            <a:defRPr b="1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Responsibilities</a:t>
          </a:r>
        </a:p>
      </dgm:t>
    </dgm:pt>
    <dgm:pt modelId="{D1DE5636-DB2B-45F9-A8FE-D55E6F4A48E6}" type="parTrans" cxnId="{4BE5323F-D050-4D75-AB32-2CFD220354FC}">
      <dgm:prSet/>
      <dgm:spPr/>
      <dgm:t>
        <a:bodyPr/>
        <a:lstStyle/>
        <a:p>
          <a:endParaRPr lang="en-US"/>
        </a:p>
      </dgm:t>
    </dgm:pt>
    <dgm:pt modelId="{35BF48FE-F8EC-4B54-8A00-DEB11A23E7EB}" type="sibTrans" cxnId="{4BE5323F-D050-4D75-AB32-2CFD220354FC}">
      <dgm:prSet/>
      <dgm:spPr/>
      <dgm:t>
        <a:bodyPr/>
        <a:lstStyle/>
        <a:p>
          <a:endParaRPr lang="en-US"/>
        </a:p>
      </dgm:t>
    </dgm:pt>
    <dgm:pt modelId="{EE53343F-DD54-4832-9047-E4E09A32EE1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 eligible returning students and new 2023-2024 students appear correctly</a:t>
          </a:r>
        </a:p>
      </dgm:t>
    </dgm:pt>
    <dgm:pt modelId="{A2480885-8A8B-48CE-A949-D968B9440160}" type="parTrans" cxnId="{624C21D0-17B8-4C3D-AF44-67D50C719C5E}">
      <dgm:prSet/>
      <dgm:spPr/>
      <dgm:t>
        <a:bodyPr/>
        <a:lstStyle/>
        <a:p>
          <a:endParaRPr lang="en-US"/>
        </a:p>
      </dgm:t>
    </dgm:pt>
    <dgm:pt modelId="{C3A77657-24E9-4A93-B67B-DD8248F1B830}" type="sibTrans" cxnId="{624C21D0-17B8-4C3D-AF44-67D50C719C5E}">
      <dgm:prSet/>
      <dgm:spPr/>
      <dgm:t>
        <a:bodyPr/>
        <a:lstStyle/>
        <a:p>
          <a:endParaRPr lang="en-US"/>
        </a:p>
      </dgm:t>
    </dgm:pt>
    <dgm:pt modelId="{BF6F9C77-8F34-4E9D-99B9-36A99B48AA0F}">
      <dgm:prSet/>
      <dgm:spPr/>
      <dgm:t>
        <a:bodyPr/>
        <a:lstStyle/>
        <a:p>
          <a:pPr>
            <a:defRPr b="1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Import Responsibilities</a:t>
          </a:r>
        </a:p>
      </dgm:t>
    </dgm:pt>
    <dgm:pt modelId="{2CFFD69E-2B4B-49C8-A311-E4934085664F}" type="parTrans" cxnId="{EBE3371A-8140-48C6-8E63-8D2EEF0A7ABB}">
      <dgm:prSet/>
      <dgm:spPr/>
      <dgm:t>
        <a:bodyPr/>
        <a:lstStyle/>
        <a:p>
          <a:endParaRPr lang="en-US"/>
        </a:p>
      </dgm:t>
    </dgm:pt>
    <dgm:pt modelId="{B7452B76-EDD5-4BB0-8F3C-FAF6D00C1FAC}" type="sibTrans" cxnId="{EBE3371A-8140-48C6-8E63-8D2EEF0A7ABB}">
      <dgm:prSet/>
      <dgm:spPr/>
      <dgm:t>
        <a:bodyPr/>
        <a:lstStyle/>
        <a:p>
          <a:endParaRPr lang="en-US"/>
        </a:p>
      </dgm:t>
    </dgm:pt>
    <dgm:pt modelId="{36CF8EF6-72B9-4481-8A8C-1CE588D2E2F6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Accept or Deny all applications</a:t>
          </a:r>
        </a:p>
      </dgm:t>
    </dgm:pt>
    <dgm:pt modelId="{5BE07909-28E6-489F-A05C-AC050E8DFDD6}" type="parTrans" cxnId="{672D0287-3E35-4DCB-86CD-30FD0ADEFA51}">
      <dgm:prSet/>
      <dgm:spPr/>
      <dgm:t>
        <a:bodyPr/>
        <a:lstStyle/>
        <a:p>
          <a:endParaRPr lang="en-US"/>
        </a:p>
      </dgm:t>
    </dgm:pt>
    <dgm:pt modelId="{25341D2F-FF4F-40FC-AD5B-486BEE1B7EA4}" type="sibTrans" cxnId="{672D0287-3E35-4DCB-86CD-30FD0ADEFA51}">
      <dgm:prSet/>
      <dgm:spPr/>
      <dgm:t>
        <a:bodyPr/>
        <a:lstStyle/>
        <a:p>
          <a:endParaRPr lang="en-US"/>
        </a:p>
      </dgm:t>
    </dgm:pt>
    <dgm:pt modelId="{76F12E66-54FC-4D37-B8BF-4E393E73F05C}">
      <dgm:prSet/>
      <dgm:spPr/>
      <dgm:t>
        <a:bodyPr/>
        <a:lstStyle/>
        <a:p>
          <a:pPr>
            <a:defRPr b="1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Keeping the Enrollment Report Current</a:t>
          </a:r>
        </a:p>
      </dgm:t>
    </dgm:pt>
    <dgm:pt modelId="{9687B293-72B9-4F7E-8A2E-2960DFACDF77}" type="parTrans" cxnId="{5DC448A6-C40E-49C8-872B-04FB5AFF1535}">
      <dgm:prSet/>
      <dgm:spPr/>
      <dgm:t>
        <a:bodyPr/>
        <a:lstStyle/>
        <a:p>
          <a:endParaRPr lang="en-US"/>
        </a:p>
      </dgm:t>
    </dgm:pt>
    <dgm:pt modelId="{21032EA4-4D07-4589-A786-34889B9A42D2}" type="sibTrans" cxnId="{5DC448A6-C40E-49C8-872B-04FB5AFF1535}">
      <dgm:prSet/>
      <dgm:spPr/>
      <dgm:t>
        <a:bodyPr/>
        <a:lstStyle/>
        <a:p>
          <a:endParaRPr lang="en-US"/>
        </a:p>
      </dgm:t>
    </dgm:pt>
    <dgm:pt modelId="{A3CFBE49-0FE2-411B-8935-8FFDCD4B54D2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IMPORT school ENROLLS the student, and the Export schools must ADD STUDENT, to update and enroll the IMPORT to the Enrollment Report</a:t>
          </a:r>
        </a:p>
      </dgm:t>
    </dgm:pt>
    <dgm:pt modelId="{97553A7B-27B1-4729-A7B2-F0662826E65F}" type="parTrans" cxnId="{57D42115-F44A-4012-9862-98C3E3EF4F9D}">
      <dgm:prSet/>
      <dgm:spPr/>
      <dgm:t>
        <a:bodyPr/>
        <a:lstStyle/>
        <a:p>
          <a:endParaRPr lang="en-US"/>
        </a:p>
      </dgm:t>
    </dgm:pt>
    <dgm:pt modelId="{84637586-8C28-4648-B768-D58C77672770}" type="sibTrans" cxnId="{57D42115-F44A-4012-9862-98C3E3EF4F9D}">
      <dgm:prSet/>
      <dgm:spPr/>
      <dgm:t>
        <a:bodyPr/>
        <a:lstStyle/>
        <a:p>
          <a:endParaRPr lang="en-US"/>
        </a:p>
      </dgm:t>
    </dgm:pt>
    <dgm:pt modelId="{1DA66750-01FF-4C7A-A0A1-93CD65E98AD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Withdraw any employee’s students/applicants that are no longer eligible</a:t>
          </a:r>
        </a:p>
      </dgm:t>
    </dgm:pt>
    <dgm:pt modelId="{2BF3DBFC-C58F-4950-A0A5-F397E88ED671}" type="parTrans" cxnId="{7E56A3A6-4D1C-401E-95F7-851D5CD0B861}">
      <dgm:prSet/>
      <dgm:spPr/>
      <dgm:t>
        <a:bodyPr/>
        <a:lstStyle/>
        <a:p>
          <a:endParaRPr lang="en-US"/>
        </a:p>
      </dgm:t>
    </dgm:pt>
    <dgm:pt modelId="{5F46CFA4-2DE1-4CDA-8803-36EADEAEC46F}" type="sibTrans" cxnId="{7E56A3A6-4D1C-401E-95F7-851D5CD0B861}">
      <dgm:prSet/>
      <dgm:spPr/>
      <dgm:t>
        <a:bodyPr/>
        <a:lstStyle/>
        <a:p>
          <a:endParaRPr lang="en-US"/>
        </a:p>
      </dgm:t>
    </dgm:pt>
    <dgm:pt modelId="{CD70D8EB-9272-4E72-88C5-C6A8E9A164AA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Click the Enrolled button for all NEW students enrolled and attending as an Import </a:t>
          </a:r>
        </a:p>
      </dgm:t>
    </dgm:pt>
    <dgm:pt modelId="{F74FBDB7-ED61-4469-B16B-6718F47655BA}" type="parTrans" cxnId="{41769452-F13B-4ABE-85B6-0AC7460B74A7}">
      <dgm:prSet/>
      <dgm:spPr/>
      <dgm:t>
        <a:bodyPr/>
        <a:lstStyle/>
        <a:p>
          <a:endParaRPr lang="en-US"/>
        </a:p>
      </dgm:t>
    </dgm:pt>
    <dgm:pt modelId="{649A86C2-A20A-48E2-9A33-EB51D32D5204}" type="sibTrans" cxnId="{41769452-F13B-4ABE-85B6-0AC7460B74A7}">
      <dgm:prSet/>
      <dgm:spPr/>
      <dgm:t>
        <a:bodyPr/>
        <a:lstStyle/>
        <a:p>
          <a:endParaRPr lang="en-US"/>
        </a:p>
      </dgm:t>
    </dgm:pt>
    <dgm:pt modelId="{134B635F-8866-4453-B4DF-BBCBE191DFF3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Remember – Imports and Exports share the student record </a:t>
          </a:r>
        </a:p>
      </dgm:t>
    </dgm:pt>
    <dgm:pt modelId="{3BBF62DB-3A04-4B49-883A-6BA29DC31637}" type="parTrans" cxnId="{33A87080-B1B5-40D6-BBEF-7D82BD0B4F1E}">
      <dgm:prSet/>
      <dgm:spPr/>
      <dgm:t>
        <a:bodyPr/>
        <a:lstStyle/>
        <a:p>
          <a:endParaRPr lang="en-US"/>
        </a:p>
      </dgm:t>
    </dgm:pt>
    <dgm:pt modelId="{EC9D1E5C-364C-40C2-BC21-12F0D5244E04}" type="sibTrans" cxnId="{33A87080-B1B5-40D6-BBEF-7D82BD0B4F1E}">
      <dgm:prSet/>
      <dgm:spPr/>
      <dgm:t>
        <a:bodyPr/>
        <a:lstStyle/>
        <a:p>
          <a:endParaRPr lang="en-US"/>
        </a:p>
      </dgm:t>
    </dgm:pt>
    <dgm:pt modelId="{3FEF053D-0D37-4D92-B977-91E2FCA998A3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Confirm scholarship amount for each student is correct</a:t>
          </a:r>
        </a:p>
      </dgm:t>
    </dgm:pt>
    <dgm:pt modelId="{1EB5257F-AAED-46A0-9C27-035692666C43}" type="parTrans" cxnId="{2DDA8232-D06B-45EC-897A-4DFF12175F3A}">
      <dgm:prSet/>
      <dgm:spPr/>
      <dgm:t>
        <a:bodyPr/>
        <a:lstStyle/>
        <a:p>
          <a:endParaRPr lang="en-US"/>
        </a:p>
      </dgm:t>
    </dgm:pt>
    <dgm:pt modelId="{4435C134-0AD8-4827-AF28-768E93137D39}" type="sibTrans" cxnId="{2DDA8232-D06B-45EC-897A-4DFF12175F3A}">
      <dgm:prSet/>
      <dgm:spPr/>
      <dgm:t>
        <a:bodyPr/>
        <a:lstStyle/>
        <a:p>
          <a:endParaRPr lang="en-US"/>
        </a:p>
      </dgm:t>
    </dgm:pt>
    <dgm:pt modelId="{EBEC29C2-ECE5-4E74-B555-5F3697D8BC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Withdraw applicants that do not enroll or are still in decision pending/waitlist</a:t>
          </a:r>
        </a:p>
      </dgm:t>
    </dgm:pt>
    <dgm:pt modelId="{DB8FD8AE-7534-45AC-A000-C99DA424FDCB}" type="parTrans" cxnId="{DE327FC1-7FB1-46A4-8CA6-2312DC15864F}">
      <dgm:prSet/>
      <dgm:spPr/>
      <dgm:t>
        <a:bodyPr/>
        <a:lstStyle/>
        <a:p>
          <a:endParaRPr lang="en-US"/>
        </a:p>
      </dgm:t>
    </dgm:pt>
    <dgm:pt modelId="{81B6DCA1-D113-4711-B204-75EBF1DB3D11}" type="sibTrans" cxnId="{DE327FC1-7FB1-46A4-8CA6-2312DC15864F}">
      <dgm:prSet/>
      <dgm:spPr/>
      <dgm:t>
        <a:bodyPr/>
        <a:lstStyle/>
        <a:p>
          <a:endParaRPr lang="en-US"/>
        </a:p>
      </dgm:t>
    </dgm:pt>
    <dgm:pt modelId="{E956C0D9-3DF0-47BF-9ED5-500A8E309293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Deny/Reject any students/applicants that are no longer eligible</a:t>
          </a:r>
        </a:p>
      </dgm:t>
    </dgm:pt>
    <dgm:pt modelId="{04A29C2E-7CBE-4343-8CBF-9BD7CA3B0E03}" type="parTrans" cxnId="{0DFF1E18-223D-4D26-9415-3EDFAB9B4138}">
      <dgm:prSet/>
      <dgm:spPr/>
      <dgm:t>
        <a:bodyPr/>
        <a:lstStyle/>
        <a:p>
          <a:endParaRPr lang="en-US"/>
        </a:p>
      </dgm:t>
    </dgm:pt>
    <dgm:pt modelId="{0A705E3E-D875-43A2-85CF-4D1AC8BC0BFF}" type="sibTrans" cxnId="{0DFF1E18-223D-4D26-9415-3EDFAB9B4138}">
      <dgm:prSet/>
      <dgm:spPr/>
      <dgm:t>
        <a:bodyPr/>
        <a:lstStyle/>
        <a:p>
          <a:endParaRPr lang="en-US"/>
        </a:p>
      </dgm:t>
    </dgm:pt>
    <dgm:pt modelId="{9624E463-234B-4ACF-BCE0-6CA48F87427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Click ADD STUDENT for each new enrolled IMPORT found in the TO BE ENROLLED section</a:t>
          </a:r>
        </a:p>
      </dgm:t>
    </dgm:pt>
    <dgm:pt modelId="{A0B27565-EF50-44FC-810B-163010903F38}" type="parTrans" cxnId="{C4F7B9E2-C7A3-4A79-B008-448F1B0A5500}">
      <dgm:prSet/>
      <dgm:spPr/>
      <dgm:t>
        <a:bodyPr/>
        <a:lstStyle/>
        <a:p>
          <a:endParaRPr lang="en-US"/>
        </a:p>
      </dgm:t>
    </dgm:pt>
    <dgm:pt modelId="{4508D646-3F74-4737-93AD-6819FA6B0285}" type="sibTrans" cxnId="{C4F7B9E2-C7A3-4A79-B008-448F1B0A5500}">
      <dgm:prSet/>
      <dgm:spPr/>
      <dgm:t>
        <a:bodyPr/>
        <a:lstStyle/>
        <a:p>
          <a:endParaRPr lang="en-US"/>
        </a:p>
      </dgm:t>
    </dgm:pt>
    <dgm:pt modelId="{74CB26CD-7394-4362-A1A8-A2F3AE90B67F}">
      <dgm:prSet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Emails keep you up to date!</a:t>
          </a:r>
        </a:p>
      </dgm:t>
    </dgm:pt>
    <dgm:pt modelId="{FA6653F8-F6C0-4826-92A8-2F495AC60829}" type="parTrans" cxnId="{81DDAEAF-C06F-4D6A-8A78-99B74C1F53F0}">
      <dgm:prSet/>
      <dgm:spPr/>
      <dgm:t>
        <a:bodyPr/>
        <a:lstStyle/>
        <a:p>
          <a:endParaRPr lang="en-US"/>
        </a:p>
      </dgm:t>
    </dgm:pt>
    <dgm:pt modelId="{8D2A1408-D092-4661-A3C4-E0FA4F264597}" type="sibTrans" cxnId="{81DDAEAF-C06F-4D6A-8A78-99B74C1F53F0}">
      <dgm:prSet/>
      <dgm:spPr/>
    </dgm:pt>
    <dgm:pt modelId="{F1433A19-2B84-4BC8-A16C-F0AE98C3ABC3}" type="pres">
      <dgm:prSet presAssocID="{DF906489-11AD-4181-BCE0-66E8691CA1EC}" presName="Name0" presStyleCnt="0">
        <dgm:presLayoutVars>
          <dgm:dir/>
          <dgm:animLvl val="lvl"/>
          <dgm:resizeHandles val="exact"/>
        </dgm:presLayoutVars>
      </dgm:prSet>
      <dgm:spPr/>
    </dgm:pt>
    <dgm:pt modelId="{9EB4C957-FA42-421B-82B4-C2A85E2F1E9A}" type="pres">
      <dgm:prSet presAssocID="{5475CCA9-8777-45E9-BA47-9FF97B704CBB}" presName="linNode" presStyleCnt="0"/>
      <dgm:spPr/>
    </dgm:pt>
    <dgm:pt modelId="{9C21C8F5-ACE3-4FD4-82FA-3A40AAA3DB46}" type="pres">
      <dgm:prSet presAssocID="{5475CCA9-8777-45E9-BA47-9FF97B704CB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A3B7A2B-C669-4174-AA2A-8DD0AE37DD2F}" type="pres">
      <dgm:prSet presAssocID="{5475CCA9-8777-45E9-BA47-9FF97B704CBB}" presName="descendantText" presStyleLbl="alignAccFollowNode1" presStyleIdx="0" presStyleCnt="3">
        <dgm:presLayoutVars>
          <dgm:bulletEnabled val="1"/>
        </dgm:presLayoutVars>
      </dgm:prSet>
      <dgm:spPr/>
    </dgm:pt>
    <dgm:pt modelId="{5725F039-B4D3-4054-9EBD-72BCC9C42E7F}" type="pres">
      <dgm:prSet presAssocID="{35BF48FE-F8EC-4B54-8A00-DEB11A23E7EB}" presName="sp" presStyleCnt="0"/>
      <dgm:spPr/>
    </dgm:pt>
    <dgm:pt modelId="{02B0DC3F-0B8D-4B50-A4C5-83E24509128F}" type="pres">
      <dgm:prSet presAssocID="{BF6F9C77-8F34-4E9D-99B9-36A99B48AA0F}" presName="linNode" presStyleCnt="0"/>
      <dgm:spPr/>
    </dgm:pt>
    <dgm:pt modelId="{75970F0D-3139-44E5-B9CB-F5D0295FCBF1}" type="pres">
      <dgm:prSet presAssocID="{BF6F9C77-8F34-4E9D-99B9-36A99B48AA0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C6D36C6-DE45-46E7-8492-3CBD43AF4AE4}" type="pres">
      <dgm:prSet presAssocID="{BF6F9C77-8F34-4E9D-99B9-36A99B48AA0F}" presName="descendantText" presStyleLbl="alignAccFollowNode1" presStyleIdx="1" presStyleCnt="3">
        <dgm:presLayoutVars>
          <dgm:bulletEnabled val="1"/>
        </dgm:presLayoutVars>
      </dgm:prSet>
      <dgm:spPr/>
    </dgm:pt>
    <dgm:pt modelId="{2395F876-E006-4D6A-A9DA-44D7E9D01DF7}" type="pres">
      <dgm:prSet presAssocID="{B7452B76-EDD5-4BB0-8F3C-FAF6D00C1FAC}" presName="sp" presStyleCnt="0"/>
      <dgm:spPr/>
    </dgm:pt>
    <dgm:pt modelId="{93F162CA-F5DC-4360-B167-A28E3240A79F}" type="pres">
      <dgm:prSet presAssocID="{76F12E66-54FC-4D37-B8BF-4E393E73F05C}" presName="linNode" presStyleCnt="0"/>
      <dgm:spPr/>
    </dgm:pt>
    <dgm:pt modelId="{8B01F86D-C42F-4C3C-8E24-C4A15D3FC420}" type="pres">
      <dgm:prSet presAssocID="{76F12E66-54FC-4D37-B8BF-4E393E73F05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2787759-92E1-432B-A01F-CE4C7ECFC90C}" type="pres">
      <dgm:prSet presAssocID="{76F12E66-54FC-4D37-B8BF-4E393E73F05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88E9311-D6E9-4353-B988-3E642FEEB555}" type="presOf" srcId="{5475CCA9-8777-45E9-BA47-9FF97B704CBB}" destId="{9C21C8F5-ACE3-4FD4-82FA-3A40AAA3DB46}" srcOrd="0" destOrd="0" presId="urn:microsoft.com/office/officeart/2005/8/layout/vList5"/>
    <dgm:cxn modelId="{57D42115-F44A-4012-9862-98C3E3EF4F9D}" srcId="{76F12E66-54FC-4D37-B8BF-4E393E73F05C}" destId="{A3CFBE49-0FE2-411B-8935-8FFDCD4B54D2}" srcOrd="1" destOrd="0" parTransId="{97553A7B-27B1-4729-A7B2-F0662826E65F}" sibTransId="{84637586-8C28-4648-B768-D58C77672770}"/>
    <dgm:cxn modelId="{0DFF1E18-223D-4D26-9415-3EDFAB9B4138}" srcId="{BF6F9C77-8F34-4E9D-99B9-36A99B48AA0F}" destId="{E956C0D9-3DF0-47BF-9ED5-500A8E309293}" srcOrd="1" destOrd="0" parTransId="{04A29C2E-7CBE-4343-8CBF-9BD7CA3B0E03}" sibTransId="{0A705E3E-D875-43A2-85CF-4D1AC8BC0BFF}"/>
    <dgm:cxn modelId="{EBE3371A-8140-48C6-8E63-8D2EEF0A7ABB}" srcId="{DF906489-11AD-4181-BCE0-66E8691CA1EC}" destId="{BF6F9C77-8F34-4E9D-99B9-36A99B48AA0F}" srcOrd="1" destOrd="0" parTransId="{2CFFD69E-2B4B-49C8-A311-E4934085664F}" sibTransId="{B7452B76-EDD5-4BB0-8F3C-FAF6D00C1FAC}"/>
    <dgm:cxn modelId="{AA42DF1B-8D3E-44C7-A376-435309A01F24}" type="presOf" srcId="{9624E463-234B-4ACF-BCE0-6CA48F87427B}" destId="{4A3B7A2B-C669-4174-AA2A-8DD0AE37DD2F}" srcOrd="0" destOrd="3" presId="urn:microsoft.com/office/officeart/2005/8/layout/vList5"/>
    <dgm:cxn modelId="{82354F25-5FEF-4A4D-A00E-00298E04D371}" type="presOf" srcId="{76F12E66-54FC-4D37-B8BF-4E393E73F05C}" destId="{8B01F86D-C42F-4C3C-8E24-C4A15D3FC420}" srcOrd="0" destOrd="0" presId="urn:microsoft.com/office/officeart/2005/8/layout/vList5"/>
    <dgm:cxn modelId="{0BF99526-3031-4C90-87F9-D6247400DEA8}" type="presOf" srcId="{CD70D8EB-9272-4E72-88C5-C6A8E9A164AA}" destId="{9C6D36C6-DE45-46E7-8492-3CBD43AF4AE4}" srcOrd="0" destOrd="3" presId="urn:microsoft.com/office/officeart/2005/8/layout/vList5"/>
    <dgm:cxn modelId="{2DDA8232-D06B-45EC-897A-4DFF12175F3A}" srcId="{BF6F9C77-8F34-4E9D-99B9-36A99B48AA0F}" destId="{3FEF053D-0D37-4D92-B977-91E2FCA998A3}" srcOrd="2" destOrd="0" parTransId="{1EB5257F-AAED-46A0-9C27-035692666C43}" sibTransId="{4435C134-0AD8-4827-AF28-768E93137D39}"/>
    <dgm:cxn modelId="{4BE5323F-D050-4D75-AB32-2CFD220354FC}" srcId="{DF906489-11AD-4181-BCE0-66E8691CA1EC}" destId="{5475CCA9-8777-45E9-BA47-9FF97B704CBB}" srcOrd="0" destOrd="0" parTransId="{D1DE5636-DB2B-45F9-A8FE-D55E6F4A48E6}" sibTransId="{35BF48FE-F8EC-4B54-8A00-DEB11A23E7EB}"/>
    <dgm:cxn modelId="{46D7E15D-DA53-421D-9DD5-5BE3F4956D95}" type="presOf" srcId="{DF906489-11AD-4181-BCE0-66E8691CA1EC}" destId="{F1433A19-2B84-4BC8-A16C-F0AE98C3ABC3}" srcOrd="0" destOrd="0" presId="urn:microsoft.com/office/officeart/2005/8/layout/vList5"/>
    <dgm:cxn modelId="{95AA5B60-A12D-452B-ADEF-CC0585F50725}" type="presOf" srcId="{EE53343F-DD54-4832-9047-E4E09A32EE18}" destId="{4A3B7A2B-C669-4174-AA2A-8DD0AE37DD2F}" srcOrd="0" destOrd="0" presId="urn:microsoft.com/office/officeart/2005/8/layout/vList5"/>
    <dgm:cxn modelId="{56E6406D-599F-4E7D-A6BD-AC713DDE4507}" type="presOf" srcId="{BF6F9C77-8F34-4E9D-99B9-36A99B48AA0F}" destId="{75970F0D-3139-44E5-B9CB-F5D0295FCBF1}" srcOrd="0" destOrd="0" presId="urn:microsoft.com/office/officeart/2005/8/layout/vList5"/>
    <dgm:cxn modelId="{41769452-F13B-4ABE-85B6-0AC7460B74A7}" srcId="{BF6F9C77-8F34-4E9D-99B9-36A99B48AA0F}" destId="{CD70D8EB-9272-4E72-88C5-C6A8E9A164AA}" srcOrd="3" destOrd="0" parTransId="{F74FBDB7-ED61-4469-B16B-6718F47655BA}" sibTransId="{649A86C2-A20A-48E2-9A33-EB51D32D5204}"/>
    <dgm:cxn modelId="{4C8A1778-01B3-4128-907D-1AAA9627C2B4}" type="presOf" srcId="{134B635F-8866-4453-B4DF-BBCBE191DFF3}" destId="{C2787759-92E1-432B-A01F-CE4C7ECFC90C}" srcOrd="0" destOrd="0" presId="urn:microsoft.com/office/officeart/2005/8/layout/vList5"/>
    <dgm:cxn modelId="{33A87080-B1B5-40D6-BBEF-7D82BD0B4F1E}" srcId="{76F12E66-54FC-4D37-B8BF-4E393E73F05C}" destId="{134B635F-8866-4453-B4DF-BBCBE191DFF3}" srcOrd="0" destOrd="0" parTransId="{3BBF62DB-3A04-4B49-883A-6BA29DC31637}" sibTransId="{EC9D1E5C-364C-40C2-BC21-12F0D5244E04}"/>
    <dgm:cxn modelId="{89DD7283-4F75-4484-AE85-3177CCCF3500}" type="presOf" srcId="{36CF8EF6-72B9-4481-8A8C-1CE588D2E2F6}" destId="{9C6D36C6-DE45-46E7-8492-3CBD43AF4AE4}" srcOrd="0" destOrd="0" presId="urn:microsoft.com/office/officeart/2005/8/layout/vList5"/>
    <dgm:cxn modelId="{672D0287-3E35-4DCB-86CD-30FD0ADEFA51}" srcId="{BF6F9C77-8F34-4E9D-99B9-36A99B48AA0F}" destId="{36CF8EF6-72B9-4481-8A8C-1CE588D2E2F6}" srcOrd="0" destOrd="0" parTransId="{5BE07909-28E6-489F-A05C-AC050E8DFDD6}" sibTransId="{25341D2F-FF4F-40FC-AD5B-486BEE1B7EA4}"/>
    <dgm:cxn modelId="{A40DA089-A626-4957-9FD3-DFC2004B15BF}" type="presOf" srcId="{74CB26CD-7394-4362-A1A8-A2F3AE90B67F}" destId="{C2787759-92E1-432B-A01F-CE4C7ECFC90C}" srcOrd="0" destOrd="2" presId="urn:microsoft.com/office/officeart/2005/8/layout/vList5"/>
    <dgm:cxn modelId="{5DC448A6-C40E-49C8-872B-04FB5AFF1535}" srcId="{DF906489-11AD-4181-BCE0-66E8691CA1EC}" destId="{76F12E66-54FC-4D37-B8BF-4E393E73F05C}" srcOrd="2" destOrd="0" parTransId="{9687B293-72B9-4F7E-8A2E-2960DFACDF77}" sibTransId="{21032EA4-4D07-4589-A786-34889B9A42D2}"/>
    <dgm:cxn modelId="{7E56A3A6-4D1C-401E-95F7-851D5CD0B861}" srcId="{5475CCA9-8777-45E9-BA47-9FF97B704CBB}" destId="{1DA66750-01FF-4C7A-A0A1-93CD65E98ADE}" srcOrd="1" destOrd="0" parTransId="{2BF3DBFC-C58F-4950-A0A5-F397E88ED671}" sibTransId="{5F46CFA4-2DE1-4CDA-8803-36EADEAEC46F}"/>
    <dgm:cxn modelId="{81DDAEAF-C06F-4D6A-8A78-99B74C1F53F0}" srcId="{76F12E66-54FC-4D37-B8BF-4E393E73F05C}" destId="{74CB26CD-7394-4362-A1A8-A2F3AE90B67F}" srcOrd="2" destOrd="0" parTransId="{FA6653F8-F6C0-4826-92A8-2F495AC60829}" sibTransId="{8D2A1408-D092-4661-A3C4-E0FA4F264597}"/>
    <dgm:cxn modelId="{B79FB5B5-B27D-4BA1-B2C9-8811E9038D6F}" type="presOf" srcId="{A3CFBE49-0FE2-411B-8935-8FFDCD4B54D2}" destId="{C2787759-92E1-432B-A01F-CE4C7ECFC90C}" srcOrd="0" destOrd="1" presId="urn:microsoft.com/office/officeart/2005/8/layout/vList5"/>
    <dgm:cxn modelId="{DE327FC1-7FB1-46A4-8CA6-2312DC15864F}" srcId="{5475CCA9-8777-45E9-BA47-9FF97B704CBB}" destId="{EBEC29C2-ECE5-4E74-B555-5F3697D8BC76}" srcOrd="2" destOrd="0" parTransId="{DB8FD8AE-7534-45AC-A000-C99DA424FDCB}" sibTransId="{81B6DCA1-D113-4711-B204-75EBF1DB3D11}"/>
    <dgm:cxn modelId="{BDD5BEC3-D050-4680-BA58-26DC25C86E51}" type="presOf" srcId="{1DA66750-01FF-4C7A-A0A1-93CD65E98ADE}" destId="{4A3B7A2B-C669-4174-AA2A-8DD0AE37DD2F}" srcOrd="0" destOrd="1" presId="urn:microsoft.com/office/officeart/2005/8/layout/vList5"/>
    <dgm:cxn modelId="{0EF04BC4-1395-4109-9E9D-C7C05C73D2AC}" type="presOf" srcId="{3FEF053D-0D37-4D92-B977-91E2FCA998A3}" destId="{9C6D36C6-DE45-46E7-8492-3CBD43AF4AE4}" srcOrd="0" destOrd="2" presId="urn:microsoft.com/office/officeart/2005/8/layout/vList5"/>
    <dgm:cxn modelId="{624C21D0-17B8-4C3D-AF44-67D50C719C5E}" srcId="{5475CCA9-8777-45E9-BA47-9FF97B704CBB}" destId="{EE53343F-DD54-4832-9047-E4E09A32EE18}" srcOrd="0" destOrd="0" parTransId="{A2480885-8A8B-48CE-A949-D968B9440160}" sibTransId="{C3A77657-24E9-4A93-B67B-DD8248F1B830}"/>
    <dgm:cxn modelId="{D11692DA-5227-42A1-9435-09029DAB6C57}" type="presOf" srcId="{E956C0D9-3DF0-47BF-9ED5-500A8E309293}" destId="{9C6D36C6-DE45-46E7-8492-3CBD43AF4AE4}" srcOrd="0" destOrd="1" presId="urn:microsoft.com/office/officeart/2005/8/layout/vList5"/>
    <dgm:cxn modelId="{C4F7B9E2-C7A3-4A79-B008-448F1B0A5500}" srcId="{5475CCA9-8777-45E9-BA47-9FF97B704CBB}" destId="{9624E463-234B-4ACF-BCE0-6CA48F87427B}" srcOrd="3" destOrd="0" parTransId="{A0B27565-EF50-44FC-810B-163010903F38}" sibTransId="{4508D646-3F74-4737-93AD-6819FA6B0285}"/>
    <dgm:cxn modelId="{2B799DE6-208E-4F49-B073-FC4579867C28}" type="presOf" srcId="{EBEC29C2-ECE5-4E74-B555-5F3697D8BC76}" destId="{4A3B7A2B-C669-4174-AA2A-8DD0AE37DD2F}" srcOrd="0" destOrd="2" presId="urn:microsoft.com/office/officeart/2005/8/layout/vList5"/>
    <dgm:cxn modelId="{23B13725-7823-4086-8EC0-BFF8D6D8CD35}" type="presParOf" srcId="{F1433A19-2B84-4BC8-A16C-F0AE98C3ABC3}" destId="{9EB4C957-FA42-421B-82B4-C2A85E2F1E9A}" srcOrd="0" destOrd="0" presId="urn:microsoft.com/office/officeart/2005/8/layout/vList5"/>
    <dgm:cxn modelId="{FF7FDD5E-BEB0-4147-8A07-690D3547D2CC}" type="presParOf" srcId="{9EB4C957-FA42-421B-82B4-C2A85E2F1E9A}" destId="{9C21C8F5-ACE3-4FD4-82FA-3A40AAA3DB46}" srcOrd="0" destOrd="0" presId="urn:microsoft.com/office/officeart/2005/8/layout/vList5"/>
    <dgm:cxn modelId="{7B1E4AC7-7191-4CD1-9AE5-D16A4FE445A4}" type="presParOf" srcId="{9EB4C957-FA42-421B-82B4-C2A85E2F1E9A}" destId="{4A3B7A2B-C669-4174-AA2A-8DD0AE37DD2F}" srcOrd="1" destOrd="0" presId="urn:microsoft.com/office/officeart/2005/8/layout/vList5"/>
    <dgm:cxn modelId="{FAA657F0-E921-4582-BA48-BC7ABD25E22F}" type="presParOf" srcId="{F1433A19-2B84-4BC8-A16C-F0AE98C3ABC3}" destId="{5725F039-B4D3-4054-9EBD-72BCC9C42E7F}" srcOrd="1" destOrd="0" presId="urn:microsoft.com/office/officeart/2005/8/layout/vList5"/>
    <dgm:cxn modelId="{DEDE5DD5-BEA2-451B-A67D-B111BF8BE4E0}" type="presParOf" srcId="{F1433A19-2B84-4BC8-A16C-F0AE98C3ABC3}" destId="{02B0DC3F-0B8D-4B50-A4C5-83E24509128F}" srcOrd="2" destOrd="0" presId="urn:microsoft.com/office/officeart/2005/8/layout/vList5"/>
    <dgm:cxn modelId="{58413168-75AA-431A-B75D-B2CDB3FA7477}" type="presParOf" srcId="{02B0DC3F-0B8D-4B50-A4C5-83E24509128F}" destId="{75970F0D-3139-44E5-B9CB-F5D0295FCBF1}" srcOrd="0" destOrd="0" presId="urn:microsoft.com/office/officeart/2005/8/layout/vList5"/>
    <dgm:cxn modelId="{993B0DE6-0394-46CC-A1B7-6454D63961F4}" type="presParOf" srcId="{02B0DC3F-0B8D-4B50-A4C5-83E24509128F}" destId="{9C6D36C6-DE45-46E7-8492-3CBD43AF4AE4}" srcOrd="1" destOrd="0" presId="urn:microsoft.com/office/officeart/2005/8/layout/vList5"/>
    <dgm:cxn modelId="{27840263-25D5-466E-A6AE-0172DD211DE2}" type="presParOf" srcId="{F1433A19-2B84-4BC8-A16C-F0AE98C3ABC3}" destId="{2395F876-E006-4D6A-A9DA-44D7E9D01DF7}" srcOrd="3" destOrd="0" presId="urn:microsoft.com/office/officeart/2005/8/layout/vList5"/>
    <dgm:cxn modelId="{253B104B-6F38-4968-B021-7F0F61E302B0}" type="presParOf" srcId="{F1433A19-2B84-4BC8-A16C-F0AE98C3ABC3}" destId="{93F162CA-F5DC-4360-B167-A28E3240A79F}" srcOrd="4" destOrd="0" presId="urn:microsoft.com/office/officeart/2005/8/layout/vList5"/>
    <dgm:cxn modelId="{BC9995FD-3455-4A52-BE14-A837466C19DE}" type="presParOf" srcId="{93F162CA-F5DC-4360-B167-A28E3240A79F}" destId="{8B01F86D-C42F-4C3C-8E24-C4A15D3FC420}" srcOrd="0" destOrd="0" presId="urn:microsoft.com/office/officeart/2005/8/layout/vList5"/>
    <dgm:cxn modelId="{DC99DC32-3990-45E6-AA7F-AAE404608A98}" type="presParOf" srcId="{93F162CA-F5DC-4360-B167-A28E3240A79F}" destId="{C2787759-92E1-432B-A01F-CE4C7ECFC9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B7A2B-C669-4174-AA2A-8DD0AE37DD2F}">
      <dsp:nvSpPr>
        <dsp:cNvPr id="0" name=""/>
        <dsp:cNvSpPr/>
      </dsp:nvSpPr>
      <dsp:spPr>
        <a:xfrm rot="5400000">
          <a:off x="6362067" y="-2506684"/>
          <a:ext cx="1244202" cy="657333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All eligible returning students and new 2023-2024 students appear correctly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Withdraw any employee’s students/applicants that are no longer eligible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Withdraw applicants that do not enroll or are still in decision pending/waitlist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Click ADD STUDENT for each new enrolled IMPORT found in the TO BE ENROLLED section</a:t>
          </a:r>
        </a:p>
      </dsp:txBody>
      <dsp:txXfrm rot="-5400000">
        <a:off x="3697501" y="218619"/>
        <a:ext cx="6512598" cy="1122728"/>
      </dsp:txXfrm>
    </dsp:sp>
    <dsp:sp modelId="{9C21C8F5-ACE3-4FD4-82FA-3A40AAA3DB46}">
      <dsp:nvSpPr>
        <dsp:cNvPr id="0" name=""/>
        <dsp:cNvSpPr/>
      </dsp:nvSpPr>
      <dsp:spPr>
        <a:xfrm>
          <a:off x="0" y="2356"/>
          <a:ext cx="3697500" cy="15552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Export Responsibilities</a:t>
          </a:r>
        </a:p>
      </dsp:txBody>
      <dsp:txXfrm>
        <a:off x="75921" y="78277"/>
        <a:ext cx="3545658" cy="1403411"/>
      </dsp:txXfrm>
    </dsp:sp>
    <dsp:sp modelId="{9C6D36C6-DE45-46E7-8492-3CBD43AF4AE4}">
      <dsp:nvSpPr>
        <dsp:cNvPr id="0" name=""/>
        <dsp:cNvSpPr/>
      </dsp:nvSpPr>
      <dsp:spPr>
        <a:xfrm rot="5400000">
          <a:off x="6362067" y="-873668"/>
          <a:ext cx="1244202" cy="6573335"/>
        </a:xfrm>
        <a:prstGeom prst="round2SameRect">
          <a:avLst/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Accept or Deny all applications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Deny/Reject any students/applicants that are no longer eligible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Confirm scholarship amount for each student is correct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Click the Enrolled button for all NEW students enrolled and attending as an Import </a:t>
          </a:r>
        </a:p>
      </dsp:txBody>
      <dsp:txXfrm rot="-5400000">
        <a:off x="3697501" y="1851635"/>
        <a:ext cx="6512598" cy="1122728"/>
      </dsp:txXfrm>
    </dsp:sp>
    <dsp:sp modelId="{75970F0D-3139-44E5-B9CB-F5D0295FCBF1}">
      <dsp:nvSpPr>
        <dsp:cNvPr id="0" name=""/>
        <dsp:cNvSpPr/>
      </dsp:nvSpPr>
      <dsp:spPr>
        <a:xfrm>
          <a:off x="0" y="1635372"/>
          <a:ext cx="3697500" cy="1555253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Import Responsibilities</a:t>
          </a:r>
        </a:p>
      </dsp:txBody>
      <dsp:txXfrm>
        <a:off x="75921" y="1711293"/>
        <a:ext cx="3545658" cy="1403411"/>
      </dsp:txXfrm>
    </dsp:sp>
    <dsp:sp modelId="{C2787759-92E1-432B-A01F-CE4C7ECFC90C}">
      <dsp:nvSpPr>
        <dsp:cNvPr id="0" name=""/>
        <dsp:cNvSpPr/>
      </dsp:nvSpPr>
      <dsp:spPr>
        <a:xfrm rot="5400000">
          <a:off x="6362067" y="759348"/>
          <a:ext cx="1244202" cy="6573335"/>
        </a:xfrm>
        <a:prstGeom prst="round2SameRect">
          <a:avLst/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Remember – Imports and Exports share the student record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The IMPORT school ENROLLS the student, and the Export schools must ADD STUDENT, to update and enroll the IMPORT to the Enrollment Report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Emails keep you up to date!</a:t>
          </a:r>
        </a:p>
      </dsp:txBody>
      <dsp:txXfrm rot="-5400000">
        <a:off x="3697501" y="3484652"/>
        <a:ext cx="6512598" cy="1122728"/>
      </dsp:txXfrm>
    </dsp:sp>
    <dsp:sp modelId="{8B01F86D-C42F-4C3C-8E24-C4A15D3FC420}">
      <dsp:nvSpPr>
        <dsp:cNvPr id="0" name=""/>
        <dsp:cNvSpPr/>
      </dsp:nvSpPr>
      <dsp:spPr>
        <a:xfrm>
          <a:off x="0" y="3268388"/>
          <a:ext cx="3697500" cy="1555253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Keeping the Enrollment Report Current</a:t>
          </a:r>
        </a:p>
      </dsp:txBody>
      <dsp:txXfrm>
        <a:off x="75921" y="3344309"/>
        <a:ext cx="3545658" cy="1403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0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98467-CF60-42B0-A9B7-952FB8495B92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4750"/>
            <a:ext cx="5629275" cy="3167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917422"/>
            <a:ext cx="3077739" cy="471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2"/>
            <a:ext cx="3077739" cy="471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26817-FE6F-4468-B024-BDC395912C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83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11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92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29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79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446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20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93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52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8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E6DDFE-54E6-4706-84DA-52229AC5F6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79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2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85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46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4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3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9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5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76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6817-FE6F-4468-B024-BDC395912C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5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DD7FA-7637-45F5-9C5B-99701259FE36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1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E85A-578F-4379-A281-B11D1D82C07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7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9A28-BADC-4A96-9E97-8786370EFA5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53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C864-E3BC-489E-956C-C037AF438C2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2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93EC-EB1C-4CF6-A10A-92EE07FBF35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159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26DDE-379A-4619-AF1E-ED5D7998F235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0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DC13-AA8B-4919-8327-ED5B4410081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4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6524-CF1A-41E1-B438-E6CBBB80F5F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7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84895-5C11-4B72-B603-9764BE70AA1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0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781B-7A66-4BD6-87F8-0D530F70C42F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B21A-3D3F-41DE-8435-040A87A47F2B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5C42-C87B-4DCF-9A82-F6F3E0AF7F17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7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8DDE-6151-4DD1-8B59-AC119AAC00BD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522E0-6EB0-4639-8F41-5F31442BA36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E80A-CE0A-4112-991D-B25A7B3403B4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7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B66F-9474-4C09-9B9B-7174BD94EC84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4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0641B-55B8-42D5-8BA6-FFA6D1767184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14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303739&amp;picture=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0668&amp;picture=ask-question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xpixel.net/Success-Learn-Coaching-Skills-Training-Team-Hands-486403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42314&amp;picture=einkaufen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lev@tuitionexchange.org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sleance@tuitionexchange.org" TargetMode="External"/><Relationship Id="rId3" Type="http://schemas.openxmlformats.org/officeDocument/2006/relationships/image" Target="../media/image25.jpeg"/><Relationship Id="rId7" Type="http://schemas.openxmlformats.org/officeDocument/2006/relationships/hyperlink" Target="mailto:klev@tuitionexchange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dodson@tuitionexchange.org" TargetMode="External"/><Relationship Id="rId5" Type="http://schemas.openxmlformats.org/officeDocument/2006/relationships/hyperlink" Target="mailto:rshorb@tuitionexchange.org" TargetMode="External"/><Relationship Id="rId4" Type="http://schemas.openxmlformats.org/officeDocument/2006/relationships/hyperlink" Target="http://www.tuitionexchang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B2705B-18E3-6BDD-C6A2-251A9567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097" y="5085687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TE Central Staff</a:t>
            </a:r>
            <a:br>
              <a:rPr lang="en-US"/>
            </a:br>
            <a:r>
              <a:rPr lang="en-US"/>
              <a:t>2023-2024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2F0123-529B-02E9-8993-E38B3E4A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402" y="777126"/>
            <a:ext cx="4064439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Clr>
                <a:schemeClr val="accent1"/>
              </a:buClr>
              <a:buSzPct val="80000"/>
              <a:buNone/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Tuition Exchange 104</a:t>
            </a:r>
          </a:p>
        </p:txBody>
      </p:sp>
      <p:pic>
        <p:nvPicPr>
          <p:cNvPr id="6" name="Picture 5" descr="A pair of glasses on top of a book&#10;&#10;Description automatically generated">
            <a:extLst>
              <a:ext uri="{FF2B5EF4-FFF2-40B4-BE49-F238E27FC236}">
                <a16:creationId xmlns:a16="http://schemas.microsoft.com/office/drawing/2014/main" id="{E00DC8EC-2A11-5A93-945C-B27CD4C3F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91" r="1224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01A5-138C-4E86-86AA-27A8A081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359D0646-7233-4F1E-BBF8-957780A0AAB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E1F19-A606-4269-8269-6DDFB85F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 smtClean="0"/>
              <a:pPr defTabSz="914400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F724-B8C0-CE17-E5FF-E161C6D9BA2C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C5C6A1-45E7-3F0A-DC69-03B502E0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9" y="835017"/>
            <a:ext cx="3179593" cy="32158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schools click Enrolled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0A773A-91F4-60A5-6C68-B779E4BEB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7872" y="1100877"/>
            <a:ext cx="4977562" cy="145593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9FAB4-D9E0-29C5-9409-AADBBAB1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1" y="6041362"/>
            <a:ext cx="2022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5054457-0E53-4DE4-B694-7A89B8F3A0C8}" type="datetime1">
              <a:rPr lang="en-US" smtClean="0"/>
              <a:t>8/9/2023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82CAD9-4F1A-3F7E-827D-8C8CB5583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69" y="3051274"/>
            <a:ext cx="4653832" cy="29900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C4FA7-F18B-09F5-F0BD-87963143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5C6A1-45E7-3F0A-DC69-03B502E0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246" y="425450"/>
            <a:ext cx="5217538" cy="1320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Schools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Student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1D78CD-E719-DEFA-51E1-9418D1AA9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1" b="2"/>
          <a:stretch/>
        </p:blipFill>
        <p:spPr>
          <a:xfrm>
            <a:off x="222928" y="2844799"/>
            <a:ext cx="3145536" cy="1657807"/>
          </a:xfrm>
          <a:prstGeom prst="rect">
            <a:avLst/>
          </a:prstGeom>
        </p:spPr>
      </p:pic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47037EC2-E7BE-462D-8EA7-37A9F4985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F79385-A87D-2FE4-C28C-DE06F42D61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94" r="2" b="2"/>
          <a:stretch/>
        </p:blipFill>
        <p:spPr>
          <a:xfrm>
            <a:off x="349792" y="4748680"/>
            <a:ext cx="3145536" cy="165780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3960E4-8AA1-650D-2C05-BB7006CB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413" y="1746250"/>
            <a:ext cx="5211762" cy="429577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Applications – Export Applications (new)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To Be Enrolled 2023-2024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the student’s name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to the bottom and click ADD STUDENT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to the bottom, click Fall or Spring term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ADD STUDENT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the Enrollment Report; the student is now listed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your updated Participation Fee once the Enrollment Report is complete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9FAB4-D9E0-29C5-9409-AADBBAB1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97" y="6041362"/>
            <a:ext cx="2018576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A0BDCFE2-A607-4CFE-A903-5152AFF5CC00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C4FA7-F18B-09F5-F0BD-87963143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A719B-FEA1-61E4-14AC-4174EC167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28" y="185222"/>
            <a:ext cx="3910401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4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F1A8-6EFF-457C-A878-D541F8E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Updating an Expiration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4D7C7-4EE2-4DFD-BFFE-FD26E603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523" y="2160589"/>
            <a:ext cx="493589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Report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on the student’s name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 click again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to the bottom of the student’s open record and select the correct drop option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Student at End of This Semester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NOW</a:t>
            </a:r>
          </a:p>
          <a:p>
            <a:pPr lvl="2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Drop Student at End of Last Semester</a:t>
            </a:r>
          </a:p>
          <a:p>
            <a:pPr lvl="3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previous concluded enrollment period (outside of summer)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neither option is correct, contact TE Central </a:t>
            </a:r>
          </a:p>
        </p:txBody>
      </p:sp>
      <p:pic>
        <p:nvPicPr>
          <p:cNvPr id="12" name="Picture 6" descr="Writing an appointment on a paper agenda">
            <a:extLst>
              <a:ext uri="{FF2B5EF4-FFF2-40B4-BE49-F238E27FC236}">
                <a16:creationId xmlns:a16="http://schemas.microsoft.com/office/drawing/2014/main" id="{D366B8F7-6591-C27D-6131-E241458889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489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31E6-6DDE-4C8F-94FB-E5F4704F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052D6E-46E2-473F-852C-F652AD531383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A31F0-1A55-4B0F-9389-E3BFCCC2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4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Confirming the Enrollment Report’s Accuracy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09002" y="6182876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320989A-1C5C-46A1-A52F-3C0E173A114C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4532" y="6182876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5B266488-3C14-4985-A677-53593F7ED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250522"/>
              </p:ext>
            </p:extLst>
          </p:nvPr>
        </p:nvGraphicFramePr>
        <p:xfrm>
          <a:off x="979055" y="1422400"/>
          <a:ext cx="10270836" cy="482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327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A5C2-26C5-400D-BE77-E253AD02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330" y="234749"/>
            <a:ext cx="3737268" cy="95567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Reminders, Warnings, and 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43491-1376-48EC-848E-2ED931CB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962" y="1176069"/>
            <a:ext cx="4636401" cy="4735204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schools NEVER add a missing student to the Enrollment Report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schools click the Enrolled Button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schools click the ADD STUDENT button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continuing student is missing: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last year’s Enrollment Report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the student listed?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yes, review the Expiration Date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student expired, confirm with the other TELO that the student is still eligible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yes, contact TE Central for assistance</a:t>
            </a:r>
          </a:p>
          <a:p>
            <a:pPr lvl="1"/>
            <a:endParaRPr lang="en-US" dirty="0"/>
          </a:p>
        </p:txBody>
      </p:sp>
      <p:pic>
        <p:nvPicPr>
          <p:cNvPr id="7" name="Picture 6" descr="A picture containing triangle, cone">
            <a:extLst>
              <a:ext uri="{FF2B5EF4-FFF2-40B4-BE49-F238E27FC236}">
                <a16:creationId xmlns:a16="http://schemas.microsoft.com/office/drawing/2014/main" id="{884A6BD7-C7AE-880A-9A84-2ABA1E74A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078" r="17040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76B98-6250-4F59-86E4-4383C6BD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A9D99D4-40D2-40EE-A2A2-36B0A159F58C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9A70D-B79B-4FA8-9C5B-BDF6F5F8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5979774-1D7E-FDF8-00C2-685C44C2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1513"/>
            <a:ext cx="8596668" cy="1320800"/>
          </a:xfrm>
        </p:spPr>
        <p:txBody>
          <a:bodyPr>
            <a:normAutofit/>
          </a:bodyPr>
          <a:lstStyle/>
          <a:p>
            <a:br>
              <a:rPr lang="en-US" sz="19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2620C6-9C8F-6BD4-B8BF-3353FD0CB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88063"/>
            <a:ext cx="8596668" cy="535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F3F04-6630-9CB5-D22E-6DC9358FC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C677-FBE1-4B4B-BCB9-4B0ACF0DFF60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80B18-89A2-D17A-DA12-6FCAFAF1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59010A-1E73-5739-0781-CF9A09017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89157" y="2163597"/>
            <a:ext cx="6104039" cy="43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0" y="2160589"/>
            <a:ext cx="3260435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are my new Import students?</a:t>
            </a:r>
          </a:p>
          <a:p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the IMPORT student marked as ENROLLED by the IMPORT school?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Did the EXPORT school click ADD STUDENT?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50" b="-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E23C3C-B078-4D5E-9BBA-6ED7C7EDDF41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2" t="142" r="37231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0" name="Isosceles Triangle 11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0" lvl="0" indent="0">
              <a:buNone/>
              <a:defRPr b="1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school is not listed on the Dropdown Box -  why not?</a:t>
            </a:r>
          </a:p>
          <a:p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the EXPORT school can add students to the Enrollment Report</a:t>
            </a:r>
          </a:p>
          <a:p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IMPORT school marks the student as ENROLLED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yes, the EXPORT school needs to click ADD STUDENT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the case of continuing students, contact TE Central for assistance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8FB30EB-2292-40B9-AC42-663D2CE03EAE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4570" t="464" r="49210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038" y="1930399"/>
            <a:ext cx="6684653" cy="41109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  <a:defRPr b="1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process for updating a bad expiration date in the CURRENT academic year?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expiration date is outside the most recently completed term or the current term, contact TE Central for assistance</a:t>
            </a:r>
          </a:p>
          <a:p>
            <a:pPr lvl="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during the current school year: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the current Enrollment Report, click on the student’s name, then click again.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to the bottom and click Drop Student at End of This Semester or Drop Student at End of Last Semester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This Semester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Last Semester is the semester which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recently concluded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(outside of summer)</a:t>
            </a:r>
          </a:p>
          <a:p>
            <a:pPr marL="0" lvl="0" indent="0">
              <a:buNone/>
              <a:defRPr b="1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EAC0D97-DFAA-4947-BEB1-D6BB5BC21EB6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3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4570" t="464" r="49210"/>
          <a:stretch/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19" y="1930400"/>
            <a:ext cx="6487955" cy="3880773"/>
          </a:xfrm>
        </p:spPr>
        <p:txBody>
          <a:bodyPr>
            <a:normAutofit/>
          </a:bodyPr>
          <a:lstStyle/>
          <a:p>
            <a:pPr marL="0" lvl="0" indent="0">
              <a:buNone/>
              <a:defRPr b="1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student on my Enrollment Report is not currently enrolled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student did not return or enroll for the current term, update the expiration date</a:t>
            </a:r>
          </a:p>
          <a:p>
            <a:pPr lvl="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to the bottom and click Drop Student at End of This Semester or Drop Student at End of Last Semester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Semester is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of Last Semester is the semester which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recently concluded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(outside of summer)</a:t>
            </a:r>
          </a:p>
          <a:p>
            <a:pPr lvl="0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student NEVER attended, contact TE Central for assistance</a:t>
            </a:r>
          </a:p>
          <a:p>
            <a:pPr lvl="0">
              <a:defRPr b="1"/>
            </a:pPr>
            <a:endParaRPr lang="en-US" dirty="0"/>
          </a:p>
          <a:p>
            <a:pPr lvl="0">
              <a:defRPr b="1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1E374B-B386-4CFD-87E3-BFE96526B047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E92B-CC46-494D-809C-9C9FA111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892" y="464487"/>
            <a:ext cx="6562726" cy="16581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5761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TE Liaison Officer</a:t>
            </a:r>
            <a:br>
              <a:rPr lang="en-US" dirty="0">
                <a:solidFill>
                  <a:srgbClr val="5761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5761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(TELO) </a:t>
            </a:r>
            <a:br>
              <a:rPr lang="en-US" dirty="0">
                <a:solidFill>
                  <a:srgbClr val="5761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5761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Series Details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2E910ED-9242-9C14-50B2-D47BE970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543" r="37254" b="2"/>
          <a:stretch/>
        </p:blipFill>
        <p:spPr>
          <a:xfrm>
            <a:off x="20" y="-6418"/>
            <a:ext cx="4077443" cy="68644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CE277-AE22-4A5C-93F6-6605F2CC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369" y="2157731"/>
            <a:ext cx="6428994" cy="376618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On-Demand </a:t>
            </a:r>
          </a:p>
          <a:p>
            <a:pPr lvl="1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excellent resource for new and seasoned TELOs</a:t>
            </a:r>
          </a:p>
          <a:p>
            <a:pPr lvl="2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101 – TELO Basics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102 – TELO Website details, TE-EZ Online app</a:t>
            </a: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103 – TELO Guidelines, TELO Expectations &amp; Employee Eligibility Issues</a:t>
            </a:r>
          </a:p>
          <a:p>
            <a:pPr lvl="2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104 – TELO Monthly Training, Reporting &amp; Frequently Asked Questions by TELOs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786E-F07C-4A3A-A5EF-496950DC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02557" y="6412447"/>
            <a:ext cx="4114800" cy="228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193C50-0363-4713-9656-805A4A27E2F7}" type="datetime1">
              <a:rPr lang="en-US" smtClean="0"/>
              <a:t>8/9/2023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59534-3543-10DD-75B5-591BF5B3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32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38" t="142" r="45826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4" name="Isosceles Triangle 21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930400"/>
            <a:ext cx="6424440" cy="3880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student’s biographical information is wrong or missing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information found in the white sections of the student’s TE-EZ Online app can be updated by either the Import or Export TELO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Enrolled Student – Edit Student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student - the Application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click update after revising the student record</a:t>
            </a:r>
          </a:p>
          <a:p>
            <a:pPr lvl="0">
              <a:defRPr b="1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 b="1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BF00343-9DC5-4FD1-848F-400C6120A722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7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7837" b="4976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</a:p>
        </p:txBody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586" y="1938867"/>
            <a:ext cx="6487955" cy="3972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student is transferring to a new TE Exchange member school</a:t>
            </a:r>
          </a:p>
          <a:p>
            <a:pPr marL="0" indent="0"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The CURRENT IMPORT school MUST update the student’s expiration date 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Export school is agreeable to supporting the transfer, a NEW TE-EZ Online app listing the new IMPORT school is required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sure to remind the student that TE scholarships are not guaranteed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Both schools must agree to support the student and their TE scholarship application</a:t>
            </a:r>
          </a:p>
          <a:p>
            <a:pPr marL="0" lvl="0" indent="0">
              <a:buNone/>
              <a:defRPr b="1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defRPr b="1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5373FF3-E074-434F-B20F-9D5456C41E59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6161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17510" b="530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Frequent TELO Enrollment Report Questions</a:t>
            </a: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586" y="2087417"/>
            <a:ext cx="6487955" cy="231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employee is moving to a new TE member school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current EXPORT school updates the student’s expiration date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NEW TE-EZ Online app from the new Export employer is required</a:t>
            </a:r>
          </a:p>
          <a:p>
            <a:pPr lvl="0">
              <a:defRPr b="1"/>
            </a:pPr>
            <a:endParaRPr lang="en-US" dirty="0"/>
          </a:p>
          <a:p>
            <a:pPr marL="0" lvl="0" indent="0">
              <a:buNone/>
              <a:defRPr b="1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0D7EBD-BD31-4BB4-9595-0C1EE08A2E07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4186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62" y="589673"/>
            <a:ext cx="293051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Frequent TELO Enrollment Report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2" y="1930400"/>
            <a:ext cx="3383403" cy="388077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about retired, deceased, contract or RIF employees?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 to the TE Liaison Officer Handbook – beginning on page 50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utilizing a Memo of Understanding – an example is available on the home page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Liaison Officers, Training Calendar section, and in the Fall 2023 Mandatory Training Materials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lvl="0">
              <a:lnSpc>
                <a:spcPct val="90000"/>
              </a:lnSpc>
              <a:defRPr b="1"/>
            </a:pPr>
            <a:endParaRPr lang="en-US" sz="1700" dirty="0"/>
          </a:p>
          <a:p>
            <a:pPr lvl="0">
              <a:lnSpc>
                <a:spcPct val="90000"/>
              </a:lnSpc>
              <a:defRPr b="1"/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F7FB5D-8E0D-E8C2-C737-79B25A231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337" y="751700"/>
            <a:ext cx="5421162" cy="23175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97" y="6041362"/>
            <a:ext cx="20185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F8B55B1-B0A4-41FA-9F23-5B339046777C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50" b="-3"/>
          <a:stretch/>
        </p:blipFill>
        <p:spPr>
          <a:xfrm>
            <a:off x="4747262" y="3439020"/>
            <a:ext cx="3635313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Frequent TELO Enrollment Report Questions</a:t>
            </a:r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32" t="142" r="37231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are pressuring me to re-certify current students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2023-2024 eligible employee re-certification opens after February 15, 2024</a:t>
            </a: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school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re-certify until after February 15, 2024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adding this information to all TE materials, so that your families are aware</a:t>
            </a:r>
          </a:p>
          <a:p>
            <a:pPr lvl="0">
              <a:defRPr b="1"/>
            </a:pPr>
            <a:endParaRPr lang="en-US" dirty="0"/>
          </a:p>
          <a:p>
            <a:pPr lvl="0">
              <a:defRPr b="1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66E8F0-4082-4C80-9622-6D3EBBA9D2E4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7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0" name="Picture 49" descr="Writing an appointment on a paper agenda">
            <a:extLst>
              <a:ext uri="{FF2B5EF4-FFF2-40B4-BE49-F238E27FC236}">
                <a16:creationId xmlns:a16="http://schemas.microsoft.com/office/drawing/2014/main" id="{F42DFF3F-389B-FF62-17C2-A64E73CE4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2990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00FD2-09E2-4F8A-AB3A-1BECE0D5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Confirmation Report</a:t>
            </a:r>
          </a:p>
        </p:txBody>
      </p:sp>
      <p:cxnSp>
        <p:nvCxnSpPr>
          <p:cNvPr id="107" name="Straight Connector 8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8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01A5-138C-4E86-86AA-27A8A081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B5AE6F5-779A-4A21-B881-E2DDB50A1260}" type="datetime1">
              <a:rPr lang="en-US" smtClean="0">
                <a:solidFill>
                  <a:srgbClr val="FFFFFF"/>
                </a:solidFill>
              </a:r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E1F19-A606-4269-8269-6DDFB85F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F724-B8C0-CE17-E5FF-E161C6D9BA2C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1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3D7F-F2FB-1A7C-7395-B6577CB1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Confirmation Report</a:t>
            </a:r>
          </a:p>
        </p:txBody>
      </p:sp>
      <p:pic>
        <p:nvPicPr>
          <p:cNvPr id="7" name="Picture 6" descr="Graph on document with pen">
            <a:extLst>
              <a:ext uri="{FF2B5EF4-FFF2-40B4-BE49-F238E27FC236}">
                <a16:creationId xmlns:a16="http://schemas.microsoft.com/office/drawing/2014/main" id="{07E8F87B-0C64-23BD-188F-B5DCCCABBC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49" r="28093" b="909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47320-8601-1F72-7DF5-1D24031A8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946" y="1712914"/>
            <a:ext cx="7333671" cy="469357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Keeps schools in compliance, confirming the Enrollment Report is correct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Students continue to be missed on the annual Enrollment Report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Improves institutional understanding of the TE scholarship program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review before May 1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 the Import Confirmation Report against the Enrollment Report – all IMPORTS should be on both reports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student is missing, contact TE Central for assistance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A09A-804E-10E0-AAC2-F25C15DA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0FC3DBE-8C88-40B0-AA77-5E52FF255C79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C65E9-DD4C-FDFC-0F94-2B788412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42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88ADA-D0A6-4D06-9A68-392FE836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do I find the Import Confirmation Report?</a:t>
            </a:r>
          </a:p>
        </p:txBody>
      </p:sp>
      <p:pic>
        <p:nvPicPr>
          <p:cNvPr id="25" name="Content Placeholder 5">
            <a:extLst>
              <a:ext uri="{FF2B5EF4-FFF2-40B4-BE49-F238E27FC236}">
                <a16:creationId xmlns:a16="http://schemas.microsoft.com/office/drawing/2014/main" id="{C005C868-30DF-4854-9701-4B2F0886C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51" y="2268208"/>
            <a:ext cx="3856774" cy="2410483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C3330E1-693B-49CF-9878-396146C8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1585381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into your TELO Portal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Enrolled Students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Confirmation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6BDBD-8000-42A8-A3A3-4ACC1AB1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FFC10C1-B22C-41D8-AFFA-E5675D5A8040}" type="datetime1">
              <a:rPr lang="en-US" smtClean="0">
                <a:solidFill>
                  <a:srgbClr val="FFFFFF"/>
                </a:solidFill>
              </a:r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15906-03FA-40C4-849D-1D69F416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10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48E9C-ED09-1F51-A238-18F2EB7A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Confirmation Report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CA8F72-335A-2AA9-55DF-C08AF248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6" y="2019422"/>
            <a:ext cx="4857843" cy="2690569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BC0CB01F-E2D4-67A3-3A8F-67DD5C57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with the Financial Aid Office to confirm that all students listed were funded during the current academic year</a:t>
            </a:r>
          </a:p>
          <a:p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means the student was funded at some time during the current academic year</a:t>
            </a:r>
          </a:p>
          <a:p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Deny means the student was NEVER funded during the current academic year</a:t>
            </a:r>
          </a:p>
          <a:p>
            <a:r>
              <a:rPr lang="en-US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complete this report in the Spring term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4E38A-A664-645C-F158-E1D6ECBB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63825" y="6041362"/>
            <a:ext cx="9119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1AACC9-1672-40D7-87CF-2CCBC6701AAA}" type="datetime1">
              <a:rPr lang="en-US" smtClean="0">
                <a:solidFill>
                  <a:srgbClr val="FFFFFF"/>
                </a:solidFill>
              </a:r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F533A-4FEB-3956-C494-AEEE515E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63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92C2-FCAB-66F1-33C2-23DA9D7B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6871"/>
            <a:ext cx="8596668" cy="1613529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TE Membership Dues &amp; Participation Fees (P-fees)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A00E0-F329-3B0D-7085-07070161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55CF-9BB3-4604-942E-01DD51EDD0AA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FB8FE-F8A6-2024-6E27-C7DFBEF7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29</a:t>
            </a:fld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ADD7E93-E77D-E232-3C5A-5B9BB4B75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20570" y="1930400"/>
            <a:ext cx="6496502" cy="4110962"/>
          </a:xfrm>
        </p:spPr>
      </p:pic>
    </p:spTree>
    <p:extLst>
      <p:ext uri="{BB962C8B-B14F-4D97-AF65-F5344CB8AC3E}">
        <p14:creationId xmlns:p14="http://schemas.microsoft.com/office/powerpoint/2010/main" val="237663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0FD2-09E2-4F8A-AB3A-1BECE0D5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Today’s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F724-B8C0-CE17-E5FF-E161C6D9BA2C}"/>
              </a:ext>
            </a:extLst>
          </p:cNvPr>
          <p:cNvSpPr txBox="1"/>
          <p:nvPr/>
        </p:nvSpPr>
        <p:spPr>
          <a:xfrm>
            <a:off x="5394960" y="1488612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Information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TELO Reports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Report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Confirmation Report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Printing Reports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Payments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CB996-0693-538D-0254-907A5981E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01A5-138C-4E86-86AA-27A8A081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DF48365-581A-4B58-8C48-EFCCB5D454ED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E1F19-A606-4269-8269-6DDFB85F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8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AF29-9AD9-1DBB-32EB-690D8298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Annual Membership 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01B0F-8ACA-89C9-6DAB-5D1BC5030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372863" cy="3880773"/>
          </a:xfrm>
        </p:spPr>
        <p:txBody>
          <a:bodyPr>
            <a:normAutofit/>
          </a:bodyPr>
          <a:lstStyle/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Annual dues payment is due July 15 and considered late </a:t>
            </a:r>
            <a:r>
              <a:rPr lang="en-US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September 15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fees are assessed on September 16. $50 for each month not paid beginning in October</a:t>
            </a:r>
          </a:p>
          <a:p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2023-2024 dues are $600</a:t>
            </a:r>
          </a:p>
          <a:p>
            <a:r>
              <a:rPr lang="en-US" sz="17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Invoices are </a:t>
            </a:r>
            <a:r>
              <a:rPr lang="en-US" sz="1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inside the TELO Portal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Institutional Account – last option in the list  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3C30E-A7E2-3B3B-914C-3D0B4CD3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F00B34E-1312-4E3A-A567-B5A2BB49BBE0}" type="datetime1">
              <a:rPr lang="en-US" smtClean="0"/>
              <a:t>8/9/2023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56CF42-B3CB-8F2D-AD83-0348C42D2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48" r="13793" b="1"/>
          <a:stretch/>
        </p:blipFill>
        <p:spPr>
          <a:xfrm>
            <a:off x="799814" y="1611022"/>
            <a:ext cx="5062993" cy="36243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D2750-9401-0A91-E294-B7111798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0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Participation Fees (P-Fees) </a:t>
            </a:r>
          </a:p>
        </p:txBody>
      </p:sp>
      <p:pic>
        <p:nvPicPr>
          <p:cNvPr id="7" name="Picture 6" descr="Close-up of a calculator keypad">
            <a:extLst>
              <a:ext uri="{FF2B5EF4-FFF2-40B4-BE49-F238E27FC236}">
                <a16:creationId xmlns:a16="http://schemas.microsoft.com/office/drawing/2014/main" id="{722EEF17-873D-2203-7F45-59C479504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40" t="142" r="36824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056" y="1421680"/>
            <a:ext cx="6424440" cy="388077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types of P-Fees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schools pay $45 per EXPORT student listed on the annual Enrollment Report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fee of $45 per Double Credit 3 (DC3) IMPORT student listed on the annual Enrollment Report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P-Fees are not prorated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student transfers mid-year, it means a new $45 P-Fee  assessed to the Export school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P-Fees may be passed on to the family but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member schools are responsible for payment to TE Central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P-Fees are due upon receipt of the invoice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1C2A96D-1077-495B-B441-010DC09EA642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hand holding a pen and shading circles on a sheet">
            <a:extLst>
              <a:ext uri="{FF2B5EF4-FFF2-40B4-BE49-F238E27FC236}">
                <a16:creationId xmlns:a16="http://schemas.microsoft.com/office/drawing/2014/main" id="{6CF4F4E8-82ED-F4B4-C767-4BFB560E4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3671" b="854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DD6B6433-CCD9-42F6-83C5-76BCAA8FE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Parallelogram 81">
            <a:extLst>
              <a:ext uri="{FF2B5EF4-FFF2-40B4-BE49-F238E27FC236}">
                <a16:creationId xmlns:a16="http://schemas.microsoft.com/office/drawing/2014/main" id="{442B55CB-F27D-4C06-89E5-4EC99A519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4188" y="0"/>
            <a:ext cx="93726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8527540-7F01-4C2E-9641-738882048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6F60FB6-F855-43F0-A752-3719156C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70669A81-0E9B-4B42-AFEA-8F672C6CF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7573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P-Fee Statement</a:t>
            </a:r>
          </a:p>
        </p:txBody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8C93E0C6-CF08-4771-B5A9-6018CB3A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A011F1B8-62C5-4D08-A621-EAD05C7D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2C7B7-4B0C-4497-9F97-A43FAD5B8CF6}"/>
              </a:ext>
            </a:extLst>
          </p:cNvPr>
          <p:cNvSpPr txBox="1"/>
          <p:nvPr/>
        </p:nvSpPr>
        <p:spPr>
          <a:xfrm>
            <a:off x="2786047" y="1874982"/>
            <a:ext cx="6814221" cy="416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time the Enrollment Report is submitted, a new P-Fee statement generates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the statement, as it may not be a new bill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P-Fee payment is always due upon receipt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 Central accepts checks or credit card payments</a:t>
            </a:r>
          </a:p>
          <a:p>
            <a:pPr marL="742950" lvl="1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credit card fees are charged by TE Central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transferring mid-year to another TE school are accessed a new $45 P-Fee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direct your payment questions to Kristine Lev at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klev@tuitionexchange.org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F8F5187-63F8-4B1E-B864-32D266948116}" type="datetime1">
              <a:rPr lang="en-US" smtClean="0"/>
              <a:t>8/9/2023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 smtClean="0"/>
              <a:pPr defTabSz="914400"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6A6AECB-428C-4CB4-B65A-359F08B6D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28D1A6ED-2AB6-46A3-A315-485B8BF93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B61CE46B-8525-46A8-AB7B-DCBCC1B65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4412B991-9935-45FB-A17E-8F30DD832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2401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4CF9-21C3-4024-EE0D-5BE6C1D0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Double Credit Three (DC3)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48F3-CCC8-0478-6349-78B7F051C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your school a member of other Exchange programs?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you feeling stressed about importing three students to the TE program?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DC 3 program may be your answer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 to The Tuition Exchange TE Liaison Officer Handbook 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page – Liaison Officers – Training Calendar – Second option or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out 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2672D532-9C23-A932-9902-EFCA3809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990429"/>
            <a:ext cx="4602747" cy="437260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1609-A098-01FF-4DA8-4C1478B84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B84895-5C11-4B72-B603-9764BE70AA1A}" type="datetime1">
              <a:rPr lang="en-US" smtClean="0"/>
              <a:pPr>
                <a:spcAft>
                  <a:spcPts val="600"/>
                </a:spcAft>
              </a:pPr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1E043-0F51-0751-0697-9C539EF7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E29DD9-02D8-35B0-AF73-36DED4FC23DB}"/>
              </a:ext>
            </a:extLst>
          </p:cNvPr>
          <p:cNvCxnSpPr/>
          <p:nvPr/>
        </p:nvCxnSpPr>
        <p:spPr>
          <a:xfrm flipV="1">
            <a:off x="2590800" y="4200525"/>
            <a:ext cx="2733675" cy="1314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413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E79E2-790A-4A60-9DB6-90BA18EF5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Central Contact Information</a:t>
            </a:r>
          </a:p>
        </p:txBody>
      </p:sp>
      <p:pic>
        <p:nvPicPr>
          <p:cNvPr id="13" name="Picture 6" descr="Camera lens">
            <a:extLst>
              <a:ext uri="{FF2B5EF4-FFF2-40B4-BE49-F238E27FC236}">
                <a16:creationId xmlns:a16="http://schemas.microsoft.com/office/drawing/2014/main" id="{85C76F8D-9AE3-FF01-0FE0-0262291B4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13" r="45914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4" name="Isosceles Triangle 1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C6B68-39F9-4D46-9E10-11BA4C2FD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540" y="1838037"/>
            <a:ext cx="7410090" cy="42033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hlinkClick r:id="rId4"/>
              </a:rPr>
              <a:t>www.tuitionexchange.org</a:t>
            </a: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Robert “Bob” Shorb				Janet Hanson	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	Executive Director/CEO			Director of Communications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	</a:t>
            </a:r>
            <a:r>
              <a:rPr lang="en-US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rshorb@tuitionexchange.org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jhanson@tuitionexchange.org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	518.859.7301					402.418.1081	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Kristine Lev					Suzanne LeAnce	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Director of Administration		Assistant Director of Communications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klev@tuitionexchange.org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en-US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sleance@tuitionexchange.org</a:t>
            </a:r>
            <a:endParaRPr lang="en-US" sz="1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15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94010-1A6F-4772-A4AC-1A389979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E6848E-4C50-44CE-952C-C94CA7FA169B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877FF-8E12-4E81-B352-87C1EE77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00FD2-09E2-4F8A-AB3A-1BECE0D5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118" y="678509"/>
            <a:ext cx="549836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Information</a:t>
            </a: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B28946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CCC8D-1BCA-B778-ED77-8F19CBE22839}"/>
              </a:ext>
            </a:extLst>
          </p:cNvPr>
          <p:cNvSpPr txBox="1"/>
          <p:nvPr/>
        </p:nvSpPr>
        <p:spPr>
          <a:xfrm>
            <a:off x="737118" y="2160590"/>
            <a:ext cx="5802384" cy="20234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www.tuitionexchange.org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Liaison Officers option, click on the carrot to the right of Liaison Officers to open the Training Calendar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0" name="Picture 49" descr="Writing an appointment on a paper agenda">
            <a:extLst>
              <a:ext uri="{FF2B5EF4-FFF2-40B4-BE49-F238E27FC236}">
                <a16:creationId xmlns:a16="http://schemas.microsoft.com/office/drawing/2014/main" id="{F42DFF3F-389B-FF62-17C2-A64E73CE4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846" b="-3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01A5-138C-4E86-86AA-27A8A081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88286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0B44727-269E-453E-BA22-816D028EE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E1F19-A606-4269-8269-6DDFB85F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0204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90C226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90C22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AF6C6-2192-256B-172B-EDD252E76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48" r="19478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5FF724-B8C0-CE17-E5FF-E161C6D9BA2C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35C76C-9CF3-2563-E95A-BFBD8CC0B80A}"/>
              </a:ext>
            </a:extLst>
          </p:cNvPr>
          <p:cNvCxnSpPr>
            <a:cxnSpLocks/>
          </p:cNvCxnSpPr>
          <p:nvPr/>
        </p:nvCxnSpPr>
        <p:spPr>
          <a:xfrm>
            <a:off x="2978183" y="3243917"/>
            <a:ext cx="7634399" cy="257167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86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7772-7DAA-14D7-F449-B9AFA4EE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do I find TELO Training and Monthly Webinars details?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942392-7B01-30D3-5EBD-66D5B57B9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582" y="1930400"/>
            <a:ext cx="6495129" cy="388143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DE28-D1AC-BF39-1F19-6C985195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FD8E-A5A9-418E-A473-C6B8AACEAB12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A32AF-F356-F1DE-FD2E-DCA76108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4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75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0" name="Picture 49" descr="Writing an appointment on a paper agenda">
            <a:extLst>
              <a:ext uri="{FF2B5EF4-FFF2-40B4-BE49-F238E27FC236}">
                <a16:creationId xmlns:a16="http://schemas.microsoft.com/office/drawing/2014/main" id="{F42DFF3F-389B-FF62-17C2-A64E73CE43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2990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700FD2-09E2-4F8A-AB3A-1BECE0D5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Report</a:t>
            </a:r>
          </a:p>
        </p:txBody>
      </p:sp>
      <p:cxnSp>
        <p:nvCxnSpPr>
          <p:cNvPr id="107" name="Straight Connector 8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8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D01A5-138C-4E86-86AA-27A8A081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0145" y="6041362"/>
            <a:ext cx="144692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8CBED9E-1F5F-463D-BDC7-0A144F3E1CB5}" type="datetime1">
              <a:rPr lang="en-US" smtClean="0">
                <a:solidFill>
                  <a:srgbClr val="FFFFFF"/>
                </a:solidFill>
              </a:rPr>
              <a:t>8/9/2023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E1F19-A606-4269-8269-6DDFB85F2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9954A3-9DFD-4C44-94BA-B95130A3BA1C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FF724-B8C0-CE17-E5FF-E161C6D9BA2C}"/>
              </a:ext>
            </a:extLst>
          </p:cNvPr>
          <p:cNvSpPr txBox="1"/>
          <p:nvPr/>
        </p:nvSpPr>
        <p:spPr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7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76C2-DD6D-8AF0-40A6-4101DFE8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do I find the Enrollment Report?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B10659-DEEA-37E9-86EE-9C2A3C3D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90"/>
            <a:ext cx="3720916" cy="1320800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Login to the TELO Portal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Institution Account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Enrollment Report (current)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A7252-247C-DA06-8407-02AAA1B12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751" y="632145"/>
            <a:ext cx="4569315" cy="508917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7F2F7-85E5-7096-206D-6585F839E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9155" y="6041362"/>
            <a:ext cx="14379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D822EE-DCD8-4F52-9A15-24E77DB7B036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F3709-C135-07F0-78B3-2A124A19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C35D04-B14F-7ED5-0A1E-F73692B6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2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Enrollment Report is the REPORT!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BF688-334F-7E81-9D8E-36F9919AEF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student is in the right category and at the correct school (Import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Export school)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Expiration date is accurate (Import school)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employee remains eligible (Export school)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school’s basic tuition for 2023-2024 is correct (Import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Export school)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the school’s TE scholarship for 2023-2024 is correct (Import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&amp;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Export school)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5F1D71-6D1A-05BF-1BCA-6DC0AEC7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8" y="2160589"/>
            <a:ext cx="4184034" cy="388077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the Report by late September, ensuring all students are reported correctly (Import &amp; Export school)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once the spring term begins, ensuring all students are reported correctly (Import &amp; Export school)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Recertify eligible students on or after February 15, 2024 (Export school)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after the close of the spring semester that all students are still correct AND the expiration dates are valid (Import &amp; Export school)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2E7FE-5E4C-EBFC-042D-6AAB9338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8B39-9FCF-4D49-A71E-1BC9D6E1A0AE}" type="datetime1">
              <a:rPr lang="en-US" smtClean="0"/>
              <a:t>8/9/2023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2925A-DFFF-71AB-6B26-EE06542F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90BBC-4E2F-40D9-3572-BC1462F1D3A6}"/>
              </a:ext>
            </a:extLst>
          </p:cNvPr>
          <p:cNvSpPr txBox="1"/>
          <p:nvPr/>
        </p:nvSpPr>
        <p:spPr>
          <a:xfrm>
            <a:off x="957532" y="159588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Imports &amp; Exports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46E1B1-31E1-7EE9-D6EF-9659B99AAA82}"/>
              </a:ext>
            </a:extLst>
          </p:cNvPr>
          <p:cNvSpPr txBox="1"/>
          <p:nvPr/>
        </p:nvSpPr>
        <p:spPr>
          <a:xfrm>
            <a:off x="5831456" y="1595887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review is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9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3C5F1-D9E7-4936-8218-ACB69A81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Help, the Enrollment Report is not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567B3-1313-4EF2-9EE0-50A27C2E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Missing records?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the Enrollment button clicked – see the next slide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yes, contact the EXPORT school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Export TELO failed to add the student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EXPORT school needs assistance, tell the TELO to contact TE Central</a:t>
            </a:r>
          </a:p>
        </p:txBody>
      </p:sp>
      <p:pic>
        <p:nvPicPr>
          <p:cNvPr id="7" name="Picture 6" descr="Glasses on top of a book">
            <a:extLst>
              <a:ext uri="{FF2B5EF4-FFF2-40B4-BE49-F238E27FC236}">
                <a16:creationId xmlns:a16="http://schemas.microsoft.com/office/drawing/2014/main" id="{01B50F83-23C4-A6D2-0B9A-259990EF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2" r="3626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4" name="Isosceles Triangle 7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8F876-4265-4EBA-BF91-9CFF6FFC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92706" y="6041362"/>
            <a:ext cx="10737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BBB800C-CA09-42E5-A849-E00158C9324F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EA0EE-B65E-41AD-A965-5D62B2BF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19954A3-9DFD-4C44-94BA-B95130A3BA1C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86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10796</TotalTime>
  <Words>1896</Words>
  <Application>Microsoft Office PowerPoint</Application>
  <PresentationFormat>Widescreen</PresentationFormat>
  <Paragraphs>328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Open Sans</vt:lpstr>
      <vt:lpstr>Open Sans Light</vt:lpstr>
      <vt:lpstr>Trebuchet MS</vt:lpstr>
      <vt:lpstr>Wingdings</vt:lpstr>
      <vt:lpstr>Wingdings 3</vt:lpstr>
      <vt:lpstr>Facet</vt:lpstr>
      <vt:lpstr>TE Central Staff 2023-2024</vt:lpstr>
      <vt:lpstr>New TE Liaison Officer  (TELO)  Training Series Details</vt:lpstr>
      <vt:lpstr>Today’s Focus</vt:lpstr>
      <vt:lpstr>Training Information</vt:lpstr>
      <vt:lpstr>Where do I find TELO Training and Monthly Webinars details?</vt:lpstr>
      <vt:lpstr>Enrollment Report</vt:lpstr>
      <vt:lpstr>Where do I find the Enrollment Report?</vt:lpstr>
      <vt:lpstr>The Enrollment Report is the REPORT! </vt:lpstr>
      <vt:lpstr>Help, the Enrollment Report is not complete!</vt:lpstr>
      <vt:lpstr>Import schools click Enrolled</vt:lpstr>
      <vt:lpstr>Export Schools  Add Student </vt:lpstr>
      <vt:lpstr>Updating an Expiration Date</vt:lpstr>
      <vt:lpstr>Confirming the Enrollment Report’s Accuracy</vt:lpstr>
      <vt:lpstr>Reminders, Warnings, and Cautions</vt:lpstr>
      <vt:lpstr> </vt:lpstr>
      <vt:lpstr>Frequent TELO Enrollment Report Questions</vt:lpstr>
      <vt:lpstr>Frequent TELO Enrollment Report Questions</vt:lpstr>
      <vt:lpstr>Frequent TELO Enrollment Report Questions</vt:lpstr>
      <vt:lpstr>Frequent TELO Enrollment Report Questions</vt:lpstr>
      <vt:lpstr>Frequent TELO Enrollment Report Questions</vt:lpstr>
      <vt:lpstr>Frequent TELO Enrollment Report Questions</vt:lpstr>
      <vt:lpstr>Frequent TELO Enrollment Report Questions</vt:lpstr>
      <vt:lpstr>Frequent TELO Enrollment Report Questions</vt:lpstr>
      <vt:lpstr>Frequent TELO Enrollment Report Questions</vt:lpstr>
      <vt:lpstr>Import Confirmation Report</vt:lpstr>
      <vt:lpstr>Import Confirmation Report</vt:lpstr>
      <vt:lpstr>Where do I find the Import Confirmation Report?</vt:lpstr>
      <vt:lpstr>Import Confirmation Report</vt:lpstr>
      <vt:lpstr>Understanding TE Membership Dues &amp; Participation Fees (P-fees)</vt:lpstr>
      <vt:lpstr>Annual Membership Dues</vt:lpstr>
      <vt:lpstr>TE Participation Fees (P-Fees) </vt:lpstr>
      <vt:lpstr>P-Fee Statement</vt:lpstr>
      <vt:lpstr>Double Credit Three (DC3)</vt:lpstr>
      <vt:lpstr>TE Central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104 (s) Import  Verification Reporting 2018-19</dc:title>
  <dc:creator>Janet Dodson</dc:creator>
  <cp:lastModifiedBy>Janet Hanson</cp:lastModifiedBy>
  <cp:revision>28</cp:revision>
  <cp:lastPrinted>2021-10-22T21:53:00Z</cp:lastPrinted>
  <dcterms:created xsi:type="dcterms:W3CDTF">2019-03-28T16:51:49Z</dcterms:created>
  <dcterms:modified xsi:type="dcterms:W3CDTF">2023-08-09T20:54:40Z</dcterms:modified>
</cp:coreProperties>
</file>