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60" r:id="rId6"/>
    <p:sldId id="276" r:id="rId7"/>
    <p:sldId id="263" r:id="rId8"/>
    <p:sldId id="277" r:id="rId9"/>
    <p:sldId id="264" r:id="rId10"/>
    <p:sldId id="265" r:id="rId11"/>
    <p:sldId id="278" r:id="rId12"/>
    <p:sldId id="279" r:id="rId13"/>
    <p:sldId id="280" r:id="rId14"/>
    <p:sldId id="266" r:id="rId15"/>
    <p:sldId id="267" r:id="rId16"/>
    <p:sldId id="262" r:id="rId17"/>
    <p:sldId id="269" r:id="rId18"/>
    <p:sldId id="270" r:id="rId19"/>
    <p:sldId id="271" r:id="rId20"/>
    <p:sldId id="272" r:id="rId21"/>
    <p:sldId id="283" r:id="rId22"/>
    <p:sldId id="281" r:id="rId23"/>
    <p:sldId id="282" r:id="rId24"/>
    <p:sldId id="284" r:id="rId25"/>
    <p:sldId id="286" r:id="rId26"/>
    <p:sldId id="285" r:id="rId27"/>
    <p:sldId id="273" r:id="rId28"/>
    <p:sldId id="274" r:id="rId29"/>
    <p:sldId id="275" r:id="rId30"/>
    <p:sldId id="287" r:id="rId31"/>
    <p:sldId id="288" r:id="rId32"/>
    <p:sldId id="289" r:id="rId33"/>
    <p:sldId id="290" r:id="rId34"/>
    <p:sldId id="291" r:id="rId35"/>
  </p:sldIdLst>
  <p:sldSz cx="12192000" cy="6858000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4F43-0D51-43DB-9F74-913B55173D5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8500"/>
            <a:ext cx="5661025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6DDFE-54E6-4706-84DA-52229AC5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8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48F728-B01F-454A-87F3-4C465BF29BEF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ECE-B116-4794-A1B8-57F467B312AC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621C-B5ED-4C99-9971-8494CACE89BF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3163-A048-487B-8C26-8206F74B1FB8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4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2961-F4B1-4E4A-AF15-820F16AA32AE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0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F60C-D5F3-4A6B-8462-4DC911E967C0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6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9D5A-E426-417D-B81D-42D2FE3F8651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1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D4-3D2E-45AD-9D3B-BEA78AD73EE9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EE6D-EBDF-4E9E-8241-B021E13F91E9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5338-800A-46C1-ACA5-DA4B1641C42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1443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E15338-800A-46C1-ACA5-DA4B1641C42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7" Type="http://schemas.openxmlformats.org/officeDocument/2006/relationships/hyperlink" Target="http://indie-handmade.blogspot.com/2012_05_01_archive.html" TargetMode="External"/><Relationship Id="rId2" Type="http://schemas.openxmlformats.org/officeDocument/2006/relationships/hyperlink" Target="http://www.wayofcats.com/blog/do-cats-understand-what-we-say-to-them/1762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ruboterran.tistory.com/35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reply@tuitionexchange.o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B452-E638-4904-8E1A-2F2923CAE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Tuition Exchange 102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3F827-F430-4FB1-9F7F-09B331A88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Janet Dodson and Bob Shorb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C0AA-9FC1-41B2-8329-C53F9AF0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2C0A-E1CE-46DE-B25A-C9127AF5DA6F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F0F7-0DEF-464D-9D44-81FD408A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6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1576-EF24-4F74-B81A-35DED721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 status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8E6EF3-94DA-49B9-BA8F-108BF5E24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18" y="1676491"/>
            <a:ext cx="8223164" cy="4184848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4ACC085-D8CF-4F6F-8E8D-35E3E08A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4360-6FCA-4C24-BEA5-88C024409160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983EA-D18B-48DE-885F-ABBA91E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EDC46D-9F72-4AE1-B846-D8B7CA7D8D60}"/>
              </a:ext>
            </a:extLst>
          </p:cNvPr>
          <p:cNvSpPr/>
          <p:nvPr/>
        </p:nvSpPr>
        <p:spPr>
          <a:xfrm>
            <a:off x="9199418" y="2292927"/>
            <a:ext cx="2595417" cy="2272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TE ID, birthday and student email entered here must be a perfect match with the EZ app</a:t>
            </a:r>
          </a:p>
        </p:txBody>
      </p:sp>
    </p:spTree>
    <p:extLst>
      <p:ext uri="{BB962C8B-B14F-4D97-AF65-F5344CB8AC3E}">
        <p14:creationId xmlns:p14="http://schemas.microsoft.com/office/powerpoint/2010/main" val="357098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8B0A-92B6-4976-8F29-5993A173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A36F56-EADD-4427-9A9D-EA17DC6B6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109" y="2283845"/>
            <a:ext cx="6533891" cy="30899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59B0C-78F3-4846-B324-B47547E9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05683-F0B5-480E-9BA0-CFD8D9DD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0075C4-5F52-4F5A-A587-9B6AABC976FB}"/>
              </a:ext>
            </a:extLst>
          </p:cNvPr>
          <p:cNvSpPr/>
          <p:nvPr/>
        </p:nvSpPr>
        <p:spPr>
          <a:xfrm>
            <a:off x="3990109" y="2604656"/>
            <a:ext cx="1154546" cy="235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6C96A-65AB-4AF6-8CA0-6AF542BEE2CC}"/>
              </a:ext>
            </a:extLst>
          </p:cNvPr>
          <p:cNvSpPr txBox="1"/>
          <p:nvPr/>
        </p:nvSpPr>
        <p:spPr>
          <a:xfrm>
            <a:off x="838200" y="2484582"/>
            <a:ext cx="29387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match is perfect</a:t>
            </a:r>
          </a:p>
          <a:p>
            <a:r>
              <a:rPr lang="en-US" dirty="0"/>
              <a:t>the family can observe the</a:t>
            </a:r>
          </a:p>
          <a:p>
            <a:r>
              <a:rPr lang="en-US" dirty="0"/>
              <a:t>changes.</a:t>
            </a:r>
          </a:p>
          <a:p>
            <a:endParaRPr lang="en-US" dirty="0"/>
          </a:p>
          <a:p>
            <a:r>
              <a:rPr lang="en-US" dirty="0"/>
              <a:t>HINT!  Tell the family when</a:t>
            </a:r>
          </a:p>
          <a:p>
            <a:r>
              <a:rPr lang="en-US" dirty="0"/>
              <a:t>decisions will be made – they</a:t>
            </a:r>
          </a:p>
          <a:p>
            <a:r>
              <a:rPr lang="en-US" dirty="0"/>
              <a:t>are anxious.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91EC5-7465-482A-A02F-04B0BAFB81B0}"/>
              </a:ext>
            </a:extLst>
          </p:cNvPr>
          <p:cNvSpPr txBox="1"/>
          <p:nvPr/>
        </p:nvSpPr>
        <p:spPr>
          <a:xfrm>
            <a:off x="3248891" y="5373811"/>
            <a:ext cx="6482224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TE Central does not aid families with the EZ application or the App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Status options</a:t>
            </a:r>
          </a:p>
        </p:txBody>
      </p:sp>
    </p:spTree>
    <p:extLst>
      <p:ext uri="{BB962C8B-B14F-4D97-AF65-F5344CB8AC3E}">
        <p14:creationId xmlns:p14="http://schemas.microsoft.com/office/powerpoint/2010/main" val="398747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6C9B-C0F8-47D4-807C-0FF44731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17BC19-20DC-4EA2-B288-93FF51DEA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794" y="2414803"/>
            <a:ext cx="7115175" cy="13811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437D-1ED4-4970-8C35-27D0AE31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59051-F3FC-40E9-BDF3-11C2F77F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E2EFE-C108-45B6-9F6D-7E9E725B1FF5}"/>
              </a:ext>
            </a:extLst>
          </p:cNvPr>
          <p:cNvSpPr/>
          <p:nvPr/>
        </p:nvSpPr>
        <p:spPr>
          <a:xfrm>
            <a:off x="3803795" y="2798619"/>
            <a:ext cx="12577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66981-011A-4C81-988E-817757FD0612}"/>
              </a:ext>
            </a:extLst>
          </p:cNvPr>
          <p:cNvSpPr txBox="1"/>
          <p:nvPr/>
        </p:nvSpPr>
        <p:spPr>
          <a:xfrm>
            <a:off x="838200" y="4313382"/>
            <a:ext cx="9909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case, the EXPORT school has not yet approved or denied the families EZ application.  </a:t>
            </a:r>
          </a:p>
          <a:p>
            <a:r>
              <a:rPr lang="en-US" dirty="0"/>
              <a:t>Schools are encouraged to set early EXPORT application dates so that all students are able to meet early</a:t>
            </a:r>
          </a:p>
          <a:p>
            <a:r>
              <a:rPr lang="en-US" dirty="0"/>
              <a:t>IMPORT decision dates.</a:t>
            </a:r>
          </a:p>
        </p:txBody>
      </p:sp>
    </p:spTree>
    <p:extLst>
      <p:ext uri="{BB962C8B-B14F-4D97-AF65-F5344CB8AC3E}">
        <p14:creationId xmlns:p14="http://schemas.microsoft.com/office/powerpoint/2010/main" val="423984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1AD9-FF2C-4583-8784-440E91B5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83451"/>
            <a:ext cx="9875520" cy="764886"/>
          </a:xfrm>
        </p:spPr>
        <p:txBody>
          <a:bodyPr/>
          <a:lstStyle/>
          <a:p>
            <a:r>
              <a:rPr lang="en-US" dirty="0"/>
              <a:t>Continuing Student Recertification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5D39B5-07FD-4307-8A1D-DEEE19CB4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690" y="4115066"/>
            <a:ext cx="7439025" cy="107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B982-374A-4532-9507-27E03E26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D9BE9-7319-4E0B-B1C9-4FD9E4B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01007-20D0-4FBC-997D-3CD00D16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3" y="1374486"/>
            <a:ext cx="2743200" cy="453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51BC6-335B-4451-87FB-77BCD7A8A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705" y="1256145"/>
            <a:ext cx="6120968" cy="2329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17090C-6050-4DC1-A7D7-07AD50C45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690" y="3214056"/>
            <a:ext cx="7953375" cy="819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7EDD10-574C-4215-9BE2-1BE27B322971}"/>
              </a:ext>
            </a:extLst>
          </p:cNvPr>
          <p:cNvSpPr txBox="1"/>
          <p:nvPr/>
        </p:nvSpPr>
        <p:spPr>
          <a:xfrm>
            <a:off x="3934690" y="5143875"/>
            <a:ext cx="6846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Status of Approved means not yet recertified for the next academic 	year</a:t>
            </a:r>
          </a:p>
          <a:p>
            <a:r>
              <a:rPr lang="en-US" dirty="0"/>
              <a:t>Status of NEW means recertified for the school year listed.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1CE49-D850-4BB6-8B85-2D086841C9AC}"/>
              </a:ext>
            </a:extLst>
          </p:cNvPr>
          <p:cNvSpPr/>
          <p:nvPr/>
        </p:nvSpPr>
        <p:spPr>
          <a:xfrm>
            <a:off x="4054764" y="3693900"/>
            <a:ext cx="1265381" cy="222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08C6EB-221E-48DD-9F87-5FF963AE6610}"/>
              </a:ext>
            </a:extLst>
          </p:cNvPr>
          <p:cNvSpPr/>
          <p:nvPr/>
        </p:nvSpPr>
        <p:spPr>
          <a:xfrm>
            <a:off x="4054764" y="4614901"/>
            <a:ext cx="1357745" cy="284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3088-4A9F-433D-9797-0D5DC451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Website search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052397-629F-4F65-89A7-A5E537BB6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32" y="2337449"/>
            <a:ext cx="3552825" cy="33147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1D4A-D1A8-4046-9049-1040A174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9068-E0AF-42A6-8D48-F027D9225F31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116B6-DD9C-4D35-824D-2B04CAE6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29419A-740A-4E86-B5F7-EB57A4FD8832}"/>
              </a:ext>
            </a:extLst>
          </p:cNvPr>
          <p:cNvSpPr/>
          <p:nvPr/>
        </p:nvSpPr>
        <p:spPr>
          <a:xfrm>
            <a:off x="4803100" y="1773382"/>
            <a:ext cx="6477489" cy="3569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Mandatory Profile and Institutional Overview generates the information found inside the School search.  </a:t>
            </a:r>
          </a:p>
          <a:p>
            <a:pPr algn="ctr"/>
            <a:r>
              <a:rPr lang="en-US" dirty="0"/>
              <a:t>Check out your school’s information – is it complete? Is the information accurate?</a:t>
            </a:r>
          </a:p>
          <a:p>
            <a:pPr algn="ctr"/>
            <a:r>
              <a:rPr lang="en-US" dirty="0"/>
              <a:t>Does the information share your school’s story appropriately?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5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8BD7-8BDF-4C9D-9F78-D791D70E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Agnes Scott Colleges details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1123B1-9F88-42E6-BEF6-CEEA96FB7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14" y="2278925"/>
            <a:ext cx="7023732" cy="3636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6FFA2-E443-4F6D-A5CE-1A086978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CB75-AE89-424A-AF06-1965E87CC90C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024F0-F53D-42C5-954B-B7F473E9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56BA1-2B78-4838-A528-83E158FC2DDE}"/>
              </a:ext>
            </a:extLst>
          </p:cNvPr>
          <p:cNvSpPr/>
          <p:nvPr/>
        </p:nvSpPr>
        <p:spPr>
          <a:xfrm>
            <a:off x="8137237" y="4276436"/>
            <a:ext cx="37314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Apply to this school is in reference to completing the EZ app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18AB31-2D53-4686-8C78-3F935B071232}"/>
              </a:ext>
            </a:extLst>
          </p:cNvPr>
          <p:cNvCxnSpPr/>
          <p:nvPr/>
        </p:nvCxnSpPr>
        <p:spPr>
          <a:xfrm flipH="1">
            <a:off x="5551055" y="4996873"/>
            <a:ext cx="2927927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3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315445-85AD-4A9C-A1A7-7BE19894E793}"/>
              </a:ext>
            </a:extLst>
          </p:cNvPr>
          <p:cNvSpPr txBox="1"/>
          <p:nvPr/>
        </p:nvSpPr>
        <p:spPr>
          <a:xfrm>
            <a:off x="7429500" y="685800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www.wayofcats.com/blog/do-cats-understand-what-we-say-to-them/1762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1FE7E-B862-49D0-8402-146E46F9255D}"/>
              </a:ext>
            </a:extLst>
          </p:cNvPr>
          <p:cNvSpPr txBox="1"/>
          <p:nvPr/>
        </p:nvSpPr>
        <p:spPr>
          <a:xfrm>
            <a:off x="891075" y="6102984"/>
            <a:ext cx="3636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ruboterran.tistory.com/35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0" name="Picture 19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24CBD4FA-E21E-4CB3-8983-1D9895AE1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18371" y="1497794"/>
            <a:ext cx="6724391" cy="34512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A620C-6E40-4C96-8F4A-7F464E36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E87A-E38B-4B74-8303-AC85FD51D509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112CF-1DAF-4CD7-A2F3-91667276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1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E05B-E565-4FCD-A061-930E25F5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TELO portal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5DDFC4-C770-4D29-BBFB-EA3BD5EDC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577" y="2580913"/>
            <a:ext cx="1638300" cy="723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8F50-9230-4508-9CFB-04D1FEDF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FCF1-2050-4594-A311-C47A6BFBC197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5181F-8288-4E9D-BEAA-92EFFD0E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DA31E-869A-4752-A6E2-F4CCD218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82" y="1066548"/>
            <a:ext cx="5186110" cy="4724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2F5DB-3C01-437C-928E-A7D187198B66}"/>
              </a:ext>
            </a:extLst>
          </p:cNvPr>
          <p:cNvSpPr txBox="1"/>
          <p:nvPr/>
        </p:nvSpPr>
        <p:spPr>
          <a:xfrm>
            <a:off x="341744" y="3990109"/>
            <a:ext cx="4239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 Code: assigned by TE Central</a:t>
            </a:r>
          </a:p>
          <a:p>
            <a:r>
              <a:rPr lang="en-US" dirty="0"/>
              <a:t>Username: TELO school email</a:t>
            </a:r>
          </a:p>
          <a:p>
            <a:r>
              <a:rPr lang="en-US" dirty="0"/>
              <a:t>Password: user created – needs a</a:t>
            </a:r>
          </a:p>
          <a:p>
            <a:r>
              <a:rPr lang="en-US" dirty="0"/>
              <a:t>capital letter and at least one number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CFD0C6-EF7F-402B-B208-40EF24CC92BF}"/>
              </a:ext>
            </a:extLst>
          </p:cNvPr>
          <p:cNvCxnSpPr/>
          <p:nvPr/>
        </p:nvCxnSpPr>
        <p:spPr>
          <a:xfrm flipV="1">
            <a:off x="4045527" y="3553188"/>
            <a:ext cx="2235200" cy="649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488AFA-18A4-4532-9565-40BCC8CBAADA}"/>
              </a:ext>
            </a:extLst>
          </p:cNvPr>
          <p:cNvCxnSpPr/>
          <p:nvPr/>
        </p:nvCxnSpPr>
        <p:spPr>
          <a:xfrm flipV="1">
            <a:off x="3805382" y="4054764"/>
            <a:ext cx="2401454" cy="46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00D4B1-81AF-4B41-9DFD-503C779C7E76}"/>
              </a:ext>
            </a:extLst>
          </p:cNvPr>
          <p:cNvCxnSpPr/>
          <p:nvPr/>
        </p:nvCxnSpPr>
        <p:spPr>
          <a:xfrm flipV="1">
            <a:off x="3805382" y="4424218"/>
            <a:ext cx="2401454" cy="60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F19048-C627-45C6-B32C-3DE80838E4C8}"/>
              </a:ext>
            </a:extLst>
          </p:cNvPr>
          <p:cNvSpPr txBox="1"/>
          <p:nvPr/>
        </p:nvSpPr>
        <p:spPr>
          <a:xfrm>
            <a:off x="3054789" y="5737930"/>
            <a:ext cx="6636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Forgot your password, click here.</a:t>
            </a:r>
          </a:p>
          <a:p>
            <a:r>
              <a:rPr lang="en-US" dirty="0"/>
              <a:t>The temporary password is emailed from </a:t>
            </a:r>
          </a:p>
          <a:p>
            <a:r>
              <a:rPr lang="en-US" dirty="0">
                <a:hlinkClick r:id="rId4"/>
              </a:rPr>
              <a:t>noreply@tuitionexchange.org</a:t>
            </a:r>
            <a:r>
              <a:rPr lang="en-US" dirty="0"/>
              <a:t>. Check your spam account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F1AEC4-4EA1-4A47-804B-0A965836CE36}"/>
              </a:ext>
            </a:extLst>
          </p:cNvPr>
          <p:cNvCxnSpPr/>
          <p:nvPr/>
        </p:nvCxnSpPr>
        <p:spPr>
          <a:xfrm flipV="1">
            <a:off x="7820837" y="5351834"/>
            <a:ext cx="0" cy="80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7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701C-7C9E-463B-A25F-873F7602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TELO home page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0EF37-83B3-4280-8877-EC0503DD6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205" y="2341662"/>
            <a:ext cx="9690125" cy="3636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65CC-94D1-4855-BB32-FC6B6A82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473D-EC9C-4D3F-BEFE-AC3D05AB761A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F917C-5AA4-4767-83AD-91930788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6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678B-D261-4586-8CB3-E9606CA7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Account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628C1C-9E78-45BC-9C14-B15F65F17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82" y="1690688"/>
            <a:ext cx="2743200" cy="2800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184F-95B7-43AF-B8D1-D712E674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0786-97F2-4D09-A92D-0C21A4CD5A88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C1A1B-77B9-437B-BE00-E201E332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68D15-81A4-47D3-B9B3-B7DC00281F1C}"/>
              </a:ext>
            </a:extLst>
          </p:cNvPr>
          <p:cNvSpPr txBox="1"/>
          <p:nvPr/>
        </p:nvSpPr>
        <p:spPr>
          <a:xfrm>
            <a:off x="4617853" y="1715195"/>
            <a:ext cx="6735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Institution Account is where…</a:t>
            </a:r>
          </a:p>
          <a:p>
            <a:r>
              <a:rPr lang="en-US"/>
              <a:t>TELO’s update information about the school</a:t>
            </a:r>
          </a:p>
          <a:p>
            <a:r>
              <a:rPr lang="en-US"/>
              <a:t>User’s update their password – must include at least one capital letter</a:t>
            </a:r>
          </a:p>
          <a:p>
            <a:r>
              <a:rPr lang="en-US"/>
              <a:t>Manage, review, and update the Enrollment Report</a:t>
            </a:r>
          </a:p>
          <a:p>
            <a:r>
              <a:rPr lang="en-US"/>
              <a:t>See the Balance Sheet</a:t>
            </a:r>
          </a:p>
          <a:p>
            <a:r>
              <a:rPr lang="en-US"/>
              <a:t>Review continuing scholars Balance Sheet style</a:t>
            </a:r>
          </a:p>
          <a:p>
            <a:r>
              <a:rPr lang="en-US"/>
              <a:t>Observe continuing scholars Enrollment Report style</a:t>
            </a:r>
          </a:p>
          <a:p>
            <a:r>
              <a:rPr lang="en-US"/>
              <a:t>Confirm Annual Membership dues are paid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5858CA-CC25-45E5-B68A-9877CBAB8242}"/>
              </a:ext>
            </a:extLst>
          </p:cNvPr>
          <p:cNvCxnSpPr/>
          <p:nvPr/>
        </p:nvCxnSpPr>
        <p:spPr>
          <a:xfrm flipH="1">
            <a:off x="2576945" y="2124364"/>
            <a:ext cx="2235200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3F5EF5-9ACD-40B1-A2FD-4E480C704CE1}"/>
              </a:ext>
            </a:extLst>
          </p:cNvPr>
          <p:cNvCxnSpPr/>
          <p:nvPr/>
        </p:nvCxnSpPr>
        <p:spPr>
          <a:xfrm flipH="1">
            <a:off x="2475345" y="2443235"/>
            <a:ext cx="2290619" cy="233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BE6993-0758-4B6B-B1E9-06DD62345F41}"/>
              </a:ext>
            </a:extLst>
          </p:cNvPr>
          <p:cNvCxnSpPr/>
          <p:nvPr/>
        </p:nvCxnSpPr>
        <p:spPr>
          <a:xfrm flipH="1">
            <a:off x="2382982" y="2740224"/>
            <a:ext cx="2429163" cy="350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BCF8D6-CD39-4677-ABE8-D4AC2FC384AE}"/>
              </a:ext>
            </a:extLst>
          </p:cNvPr>
          <p:cNvCxnSpPr/>
          <p:nvPr/>
        </p:nvCxnSpPr>
        <p:spPr>
          <a:xfrm flipH="1">
            <a:off x="2209800" y="2995865"/>
            <a:ext cx="2556164" cy="412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E812C1-FAAD-4C93-BE93-894344F218CF}"/>
              </a:ext>
            </a:extLst>
          </p:cNvPr>
          <p:cNvCxnSpPr/>
          <p:nvPr/>
        </p:nvCxnSpPr>
        <p:spPr>
          <a:xfrm flipH="1">
            <a:off x="2382982" y="3848719"/>
            <a:ext cx="2429163" cy="43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BDA73E-0E77-47AD-9D92-6706C00E245B}"/>
              </a:ext>
            </a:extLst>
          </p:cNvPr>
          <p:cNvCxnSpPr/>
          <p:nvPr/>
        </p:nvCxnSpPr>
        <p:spPr>
          <a:xfrm flipH="1">
            <a:off x="2576945" y="3237129"/>
            <a:ext cx="2189019" cy="42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65C251-8C93-4A50-8DCC-160BFA7F6C12}"/>
              </a:ext>
            </a:extLst>
          </p:cNvPr>
          <p:cNvCxnSpPr/>
          <p:nvPr/>
        </p:nvCxnSpPr>
        <p:spPr>
          <a:xfrm flipH="1">
            <a:off x="2475345" y="3530886"/>
            <a:ext cx="2290619" cy="40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E92B-CC46-494D-809C-9C9FA111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Series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E277-AE22-4A5C-93F6-6605F2CC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Fall and Spring</a:t>
            </a:r>
          </a:p>
          <a:p>
            <a:pPr lvl="2"/>
            <a:r>
              <a:rPr lang="en-US" dirty="0"/>
              <a:t>101 – TELO basics – New TELO Training</a:t>
            </a:r>
          </a:p>
          <a:p>
            <a:pPr lvl="2"/>
            <a:r>
              <a:rPr lang="en-US" dirty="0"/>
              <a:t>102 – TELO website details, EZ app, FERPA</a:t>
            </a:r>
          </a:p>
          <a:p>
            <a:pPr lvl="2"/>
            <a:r>
              <a:rPr lang="en-US" dirty="0"/>
              <a:t>103– TELO Guidelines, Yield &amp; Capacity</a:t>
            </a:r>
          </a:p>
          <a:p>
            <a:pPr lvl="2"/>
            <a:r>
              <a:rPr lang="en-US" dirty="0"/>
              <a:t>104(f) – Mandatory Enrollment Report Training – July, August, and September only</a:t>
            </a:r>
          </a:p>
          <a:p>
            <a:pPr lvl="2"/>
            <a:r>
              <a:rPr lang="en-US" dirty="0"/>
              <a:t>104(s) – Import Verification Training – April </a:t>
            </a:r>
          </a:p>
          <a:p>
            <a:pPr lvl="1"/>
            <a:r>
              <a:rPr lang="en-US" dirty="0"/>
              <a:t>Sign-up via the Training button inside the TELO portal or email sent from TE Central</a:t>
            </a:r>
          </a:p>
          <a:p>
            <a:pPr lvl="2"/>
            <a:r>
              <a:rPr lang="en-US" dirty="0"/>
              <a:t>For each webinar series you attend your school receives 1 semester of IMPORT credit</a:t>
            </a:r>
          </a:p>
          <a:p>
            <a:pPr lvl="3"/>
            <a:r>
              <a:rPr lang="en-US" dirty="0"/>
              <a:t>FINE PRINT</a:t>
            </a:r>
          </a:p>
          <a:p>
            <a:pPr lvl="4"/>
            <a:r>
              <a:rPr lang="en-US" dirty="0"/>
              <a:t>Beginning Spring 2019 must register via the TELO portal</a:t>
            </a:r>
          </a:p>
          <a:p>
            <a:pPr lvl="4"/>
            <a:r>
              <a:rPr lang="en-US" dirty="0"/>
              <a:t>Attend the full webinar</a:t>
            </a:r>
          </a:p>
          <a:p>
            <a:pPr lvl="4"/>
            <a:r>
              <a:rPr lang="en-US" dirty="0"/>
              <a:t>Only one staff email from each school earns the extra Import credit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786E-F07C-4A3A-A5EF-496950DC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EC9-EA2E-4343-8A14-C846C67E6183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0F737-AEB5-4CD4-BE32-DC1EF091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3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8B29-AE17-41B7-B6C1-504AAF13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DA0416-5B81-48C3-A256-2C73D2371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432" y="1549692"/>
            <a:ext cx="2572735" cy="4127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0A353-6CAA-4BAC-8DA7-CE7859BA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8562-DB46-4B2E-A85A-85DF94D322CD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CB018-60E2-4525-93FC-737691E0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562D74-5E66-4437-8AD4-288569B4C2A1}"/>
              </a:ext>
            </a:extLst>
          </p:cNvPr>
          <p:cNvCxnSpPr>
            <a:cxnSpLocks/>
          </p:cNvCxnSpPr>
          <p:nvPr/>
        </p:nvCxnSpPr>
        <p:spPr>
          <a:xfrm flipH="1">
            <a:off x="1958110" y="1762493"/>
            <a:ext cx="3657599" cy="925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F42E14-49E6-48E9-B4B6-8501FFD82246}"/>
              </a:ext>
            </a:extLst>
          </p:cNvPr>
          <p:cNvCxnSpPr>
            <a:cxnSpLocks/>
          </p:cNvCxnSpPr>
          <p:nvPr/>
        </p:nvCxnSpPr>
        <p:spPr>
          <a:xfrm flipH="1">
            <a:off x="2706255" y="2429959"/>
            <a:ext cx="2595418" cy="64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23957E-408E-4A15-AA8B-E950B106A4D0}"/>
              </a:ext>
            </a:extLst>
          </p:cNvPr>
          <p:cNvCxnSpPr>
            <a:cxnSpLocks/>
          </p:cNvCxnSpPr>
          <p:nvPr/>
        </p:nvCxnSpPr>
        <p:spPr>
          <a:xfrm flipH="1">
            <a:off x="2706255" y="2817091"/>
            <a:ext cx="2595418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40F36A-96D5-40C9-9579-9B93593C97A7}"/>
              </a:ext>
            </a:extLst>
          </p:cNvPr>
          <p:cNvCxnSpPr>
            <a:cxnSpLocks/>
          </p:cNvCxnSpPr>
          <p:nvPr/>
        </p:nvCxnSpPr>
        <p:spPr>
          <a:xfrm flipH="1" flipV="1">
            <a:off x="1727200" y="4027055"/>
            <a:ext cx="2653246" cy="99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B245E8-1D46-418A-AC16-A0E018CB9710}"/>
              </a:ext>
            </a:extLst>
          </p:cNvPr>
          <p:cNvCxnSpPr>
            <a:cxnSpLocks/>
          </p:cNvCxnSpPr>
          <p:nvPr/>
        </p:nvCxnSpPr>
        <p:spPr>
          <a:xfrm flipH="1" flipV="1">
            <a:off x="1653310" y="4248727"/>
            <a:ext cx="2456872" cy="155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995D04-5313-45F4-865F-F700B8C2DBC4}"/>
              </a:ext>
            </a:extLst>
          </p:cNvPr>
          <p:cNvSpPr txBox="1"/>
          <p:nvPr/>
        </p:nvSpPr>
        <p:spPr>
          <a:xfrm>
            <a:off x="5184214" y="1369861"/>
            <a:ext cx="6257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here to enter a student’s EXPORT application</a:t>
            </a:r>
          </a:p>
          <a:p>
            <a:r>
              <a:rPr lang="en-US" dirty="0"/>
              <a:t>	Better yet use the EZ app option</a:t>
            </a:r>
          </a:p>
          <a:p>
            <a:r>
              <a:rPr lang="en-US" dirty="0"/>
              <a:t>If you still want to enter the applications yourself, remember</a:t>
            </a:r>
          </a:p>
          <a:p>
            <a:r>
              <a:rPr lang="en-US" dirty="0"/>
              <a:t>	you must preview the app before you can submit</a:t>
            </a:r>
          </a:p>
          <a:p>
            <a:r>
              <a:rPr lang="en-US" dirty="0"/>
              <a:t>Once you submit the app should the family want to add another</a:t>
            </a:r>
          </a:p>
          <a:p>
            <a:r>
              <a:rPr lang="en-US" dirty="0"/>
              <a:t>	school, a NEW app is required listing only the</a:t>
            </a:r>
          </a:p>
          <a:p>
            <a:r>
              <a:rPr lang="en-US" dirty="0"/>
              <a:t>	NEW school(s)</a:t>
            </a:r>
          </a:p>
          <a:p>
            <a:r>
              <a:rPr lang="en-US" dirty="0"/>
              <a:t>Should a student no longer be interested in a TE school</a:t>
            </a:r>
          </a:p>
          <a:p>
            <a:r>
              <a:rPr lang="en-US" dirty="0"/>
              <a:t>	EXPORT schools Withdraw the app</a:t>
            </a:r>
          </a:p>
          <a:p>
            <a:r>
              <a:rPr lang="en-US" dirty="0"/>
              <a:t>	IMPORT schools Reject the app (please don’t get hung-</a:t>
            </a:r>
          </a:p>
          <a:p>
            <a:r>
              <a:rPr lang="en-US" dirty="0"/>
              <a:t>	up on the words)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DCC4D-A39F-419C-BB07-0D647186AAA0}"/>
              </a:ext>
            </a:extLst>
          </p:cNvPr>
          <p:cNvSpPr txBox="1"/>
          <p:nvPr/>
        </p:nvSpPr>
        <p:spPr>
          <a:xfrm>
            <a:off x="4003964" y="4627841"/>
            <a:ext cx="7760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Enrollment Report is a listing of all students currently funded through a </a:t>
            </a:r>
          </a:p>
          <a:p>
            <a:r>
              <a:rPr lang="en-US" dirty="0"/>
              <a:t>	Tuition Exchange scholarship.  The report should be reviewed quarterly</a:t>
            </a:r>
          </a:p>
          <a:p>
            <a:r>
              <a:rPr lang="en-US" dirty="0"/>
              <a:t>	for accuracy</a:t>
            </a:r>
          </a:p>
          <a:p>
            <a:r>
              <a:rPr lang="en-US" dirty="0"/>
              <a:t>View Submissions is all the eligible continuing students</a:t>
            </a:r>
          </a:p>
          <a:p>
            <a:r>
              <a:rPr lang="en-US" dirty="0"/>
              <a:t>Make sure your Exports are recertified</a:t>
            </a:r>
          </a:p>
        </p:txBody>
      </p:sp>
    </p:spTree>
    <p:extLst>
      <p:ext uri="{BB962C8B-B14F-4D97-AF65-F5344CB8AC3E}">
        <p14:creationId xmlns:p14="http://schemas.microsoft.com/office/powerpoint/2010/main" val="229644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11B9-4EC7-417D-951F-DAD6C745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43" y="341744"/>
            <a:ext cx="10512424" cy="718127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F56A77-5181-4677-9E5E-2D6F514BA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059" y="2847975"/>
            <a:ext cx="1743075" cy="58102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C50A4-ED1F-4341-9B74-69BB1899E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32693"/>
            <a:ext cx="5691909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Watch the entry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Decision Pending – the application is waiting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Approved – the application is approved for Export or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Withdrawn – the Export school withdrew the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to know why – contact the Export 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Rejected – the Import school denied the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to know why – contact the Import 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68CF5-324D-4B11-969A-689167E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76663-198C-4FE0-B458-437BE6AB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76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8C16-EACE-47F3-8536-57140B8D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380576" cy="835891"/>
          </a:xfrm>
        </p:spPr>
        <p:txBody>
          <a:bodyPr/>
          <a:lstStyle/>
          <a:p>
            <a:r>
              <a:rPr lang="en-US" dirty="0"/>
              <a:t>Continuing Students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83336D-F30D-401B-8903-B29380BD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7734" y="2414155"/>
            <a:ext cx="2524125" cy="103822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B9E73E-96A6-4CD6-A553-F1BC289BE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447800"/>
            <a:ext cx="5784273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Enrollment Report – the report details all current academic year students receiving TE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 the Enrollment Report is organic and needs to be reviewed at least four times annually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later than September 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the end of the fall semester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later than February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the end of the spring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sure your Participation Fees are paid in full?  Submit your Enrollment Report to get an updated copy of your Participation Fee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Submissions – is where ALL continuing student applications are found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5AF7-07DD-4807-83F7-229645AF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D5977-2CC5-4390-9BD3-344BB324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837761-D480-41FF-8DC1-735C279C7C6B}"/>
              </a:ext>
            </a:extLst>
          </p:cNvPr>
          <p:cNvCxnSpPr>
            <a:endCxn id="6" idx="1"/>
          </p:cNvCxnSpPr>
          <p:nvPr/>
        </p:nvCxnSpPr>
        <p:spPr>
          <a:xfrm>
            <a:off x="3879273" y="1812925"/>
            <a:ext cx="3968461" cy="1120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025562-5073-4CD3-A151-EAC2582E0798}"/>
              </a:ext>
            </a:extLst>
          </p:cNvPr>
          <p:cNvCxnSpPr/>
          <p:nvPr/>
        </p:nvCxnSpPr>
        <p:spPr>
          <a:xfrm flipV="1">
            <a:off x="3158836" y="3214255"/>
            <a:ext cx="4969164" cy="137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09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3A06-0D0D-41D5-8ED7-81A99E3A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student re-certification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E3981E-9D89-43E3-8BD3-C72ED20F5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117" y="1869904"/>
            <a:ext cx="5297883" cy="22861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44B24-5E4C-4C99-813F-251FE4D2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1D58E-233B-4414-960D-D71DD6F4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94021-7371-4C4D-9DD7-C0BC1039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1" y="1781903"/>
            <a:ext cx="5303980" cy="3700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0F7085-E4F1-4F06-80E5-C2740C059DBB}"/>
              </a:ext>
            </a:extLst>
          </p:cNvPr>
          <p:cNvSpPr/>
          <p:nvPr/>
        </p:nvSpPr>
        <p:spPr>
          <a:xfrm>
            <a:off x="798117" y="451756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on the word RECERTIFY and follow the prompts.  </a:t>
            </a:r>
          </a:p>
          <a:p>
            <a:r>
              <a:rPr lang="en-US" dirty="0"/>
              <a:t>Check your Enrollment Report – the student</a:t>
            </a:r>
          </a:p>
          <a:p>
            <a:r>
              <a:rPr lang="en-US" dirty="0"/>
              <a:t>will be updated as Recertified</a:t>
            </a:r>
          </a:p>
          <a:p>
            <a:r>
              <a:rPr lang="en-US" dirty="0"/>
              <a:t>If valid emails are in place, the parent and student are notified</a:t>
            </a:r>
          </a:p>
          <a:p>
            <a:r>
              <a:rPr lang="en-US" dirty="0"/>
              <a:t>The student will also appear in the View Submissions area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8FCFD6-CDD8-4B4F-B118-65392ACCA646}"/>
              </a:ext>
            </a:extLst>
          </p:cNvPr>
          <p:cNvCxnSpPr/>
          <p:nvPr/>
        </p:nvCxnSpPr>
        <p:spPr>
          <a:xfrm flipV="1">
            <a:off x="3269673" y="2613891"/>
            <a:ext cx="2087418" cy="212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D15E0A-42BA-496C-BC11-9D590636DB18}"/>
              </a:ext>
            </a:extLst>
          </p:cNvPr>
          <p:cNvCxnSpPr/>
          <p:nvPr/>
        </p:nvCxnSpPr>
        <p:spPr>
          <a:xfrm flipV="1">
            <a:off x="3140364" y="3879103"/>
            <a:ext cx="2244436" cy="143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8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2C55-7538-4D80-810E-AF225C83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TE application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024FFF-A342-43AD-BE60-93E112C5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1763" y="3731899"/>
            <a:ext cx="4600575" cy="2409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6B2AD-0307-4E3D-BD08-007F07AC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13EC5-CE7F-430F-BE89-4987D87A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1286F9C-3951-4BD9-8E0B-44F62854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7019"/>
            <a:ext cx="2667000" cy="1019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92ECA1-54ED-45B6-8C23-890B74DCCB96}"/>
              </a:ext>
            </a:extLst>
          </p:cNvPr>
          <p:cNvSpPr/>
          <p:nvPr/>
        </p:nvSpPr>
        <p:spPr>
          <a:xfrm>
            <a:off x="728520" y="1690688"/>
            <a:ext cx="1011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enter an application incorrectly, you can delete the application.</a:t>
            </a:r>
          </a:p>
          <a:p>
            <a:r>
              <a:rPr lang="en-US" dirty="0"/>
              <a:t>You need to know the name of the Importing school and the student’s TE ID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9C3E492D-76D3-4BBA-A3EF-7EC8816BF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57" y="3483610"/>
            <a:ext cx="4481225" cy="16160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35B0D8-8162-416F-93A6-FC9DA98A8227}"/>
              </a:ext>
            </a:extLst>
          </p:cNvPr>
          <p:cNvSpPr/>
          <p:nvPr/>
        </p:nvSpPr>
        <p:spPr>
          <a:xfrm>
            <a:off x="6241763" y="2808569"/>
            <a:ext cx="4600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Sissy Student TEID 1234 has two applications</a:t>
            </a:r>
          </a:p>
          <a:p>
            <a:r>
              <a:rPr lang="en-US" dirty="0"/>
              <a:t>	for College One</a:t>
            </a:r>
          </a:p>
          <a:p>
            <a:r>
              <a:rPr lang="en-US" dirty="0"/>
              <a:t>One of the applications needs to be deleted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EC2E8E-E50E-40BB-A28D-FADD52701AC5}"/>
              </a:ext>
            </a:extLst>
          </p:cNvPr>
          <p:cNvCxnSpPr>
            <a:cxnSpLocks/>
          </p:cNvCxnSpPr>
          <p:nvPr/>
        </p:nvCxnSpPr>
        <p:spPr>
          <a:xfrm>
            <a:off x="6631709" y="3112655"/>
            <a:ext cx="295564" cy="173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8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16D6-2E9F-4F89-A91D-2A75E4D5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TE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17F1B-E5BC-4B92-9ECF-454E548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37FF-4C09-49B0-9CBA-0C30CF96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0C03730-B3B5-4D31-AD92-CFEBFA9C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27" y="1754909"/>
            <a:ext cx="4917383" cy="3070145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DCCD96D-BB7E-471C-9AEA-F78430E9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3596"/>
            <a:ext cx="4781550" cy="270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C879E5-5305-4FF0-A8FF-84826804386E}"/>
              </a:ext>
            </a:extLst>
          </p:cNvPr>
          <p:cNvSpPr/>
          <p:nvPr/>
        </p:nvSpPr>
        <p:spPr>
          <a:xfrm>
            <a:off x="922624" y="4701604"/>
            <a:ext cx="431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Once you click YES, there is no turning back!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1223D0-8454-46CD-8746-FA6EA938FC7E}"/>
              </a:ext>
            </a:extLst>
          </p:cNvPr>
          <p:cNvCxnSpPr>
            <a:cxnSpLocks/>
          </p:cNvCxnSpPr>
          <p:nvPr/>
        </p:nvCxnSpPr>
        <p:spPr>
          <a:xfrm>
            <a:off x="3228975" y="3429000"/>
            <a:ext cx="5189611" cy="96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6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259A-8505-4B8F-9329-2D98DA16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F51BA74-F15F-4EFE-BBE7-C7B2E9235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5655"/>
            <a:ext cx="2571750" cy="8953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DA9E-D917-453E-8EE5-70790BBC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52D1C-89F1-4817-8FEE-60215754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D5B16E0-CCFF-4416-BFCF-B4EE4471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1835655"/>
            <a:ext cx="2000250" cy="320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173A5-FB76-4233-B0EB-5DEAC7489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475" y="2155898"/>
            <a:ext cx="2000250" cy="575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72E6C-C61A-48B1-BB63-36633FAAD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3470841"/>
            <a:ext cx="5689600" cy="13123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55665F-38AE-40B4-9889-D6ABD4C4CFDF}"/>
              </a:ext>
            </a:extLst>
          </p:cNvPr>
          <p:cNvSpPr/>
          <p:nvPr/>
        </p:nvSpPr>
        <p:spPr>
          <a:xfrm>
            <a:off x="3812334" y="4943825"/>
            <a:ext cx="40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Tools and select the Excel option</a:t>
            </a:r>
          </a:p>
        </p:txBody>
      </p:sp>
    </p:spTree>
    <p:extLst>
      <p:ext uri="{BB962C8B-B14F-4D97-AF65-F5344CB8AC3E}">
        <p14:creationId xmlns:p14="http://schemas.microsoft.com/office/powerpoint/2010/main" val="2225692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D053-8393-4FF0-9CA4-A7B6EDC2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listings, Instructions, et 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169B2B-71E7-4850-BD01-17667E76F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621" y="1765661"/>
            <a:ext cx="2762250" cy="27717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216A8-4A1A-4C18-AAA3-26E2DB08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92B6-8A2F-4972-B6C0-A82C77931D33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67556-F6B0-4789-8636-855F9468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970E6-7724-4923-AC3F-0463BE6C2EF9}"/>
              </a:ext>
            </a:extLst>
          </p:cNvPr>
          <p:cNvSpPr txBox="1"/>
          <p:nvPr/>
        </p:nvSpPr>
        <p:spPr>
          <a:xfrm>
            <a:off x="6031345" y="1930400"/>
            <a:ext cx="4861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contact information for a TELO</a:t>
            </a:r>
          </a:p>
          <a:p>
            <a:r>
              <a:rPr lang="en-US" dirty="0"/>
              <a:t>Want to know the scholarship amount at another </a:t>
            </a:r>
          </a:p>
          <a:p>
            <a:r>
              <a:rPr lang="en-US" dirty="0"/>
              <a:t>	school.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C0E60F-CF51-4AA8-875B-7A376F2410DD}"/>
              </a:ext>
            </a:extLst>
          </p:cNvPr>
          <p:cNvCxnSpPr>
            <a:stCxn id="7" idx="1"/>
          </p:cNvCxnSpPr>
          <p:nvPr/>
        </p:nvCxnSpPr>
        <p:spPr>
          <a:xfrm flipH="1">
            <a:off x="3288145" y="2392065"/>
            <a:ext cx="2743200" cy="36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7B2D6F-3D54-40A2-91A0-B8D0935C20E3}"/>
              </a:ext>
            </a:extLst>
          </p:cNvPr>
          <p:cNvCxnSpPr>
            <a:stCxn id="7" idx="1"/>
          </p:cNvCxnSpPr>
          <p:nvPr/>
        </p:nvCxnSpPr>
        <p:spPr>
          <a:xfrm flipH="1">
            <a:off x="3195782" y="2392065"/>
            <a:ext cx="2835563" cy="62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5986A5-D274-4F01-8AFB-509BCB0DE8C1}"/>
              </a:ext>
            </a:extLst>
          </p:cNvPr>
          <p:cNvSpPr txBox="1"/>
          <p:nvPr/>
        </p:nvSpPr>
        <p:spPr>
          <a:xfrm>
            <a:off x="4913745" y="4004271"/>
            <a:ext cx="527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better understand the optional TE programs?</a:t>
            </a:r>
          </a:p>
          <a:p>
            <a:r>
              <a:rPr lang="en-US" dirty="0"/>
              <a:t>Look no further than here…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6BC2F6-BBF1-480A-ACB2-DBA5B91CD6F6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3389745" y="4004272"/>
            <a:ext cx="1524000" cy="461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162328-FB63-4A92-8273-012B2CA30C9C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2641601" y="4352632"/>
            <a:ext cx="2272144" cy="113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FF53F3-AD31-4016-B19A-8B142D72AD5E}"/>
              </a:ext>
            </a:extLst>
          </p:cNvPr>
          <p:cNvSpPr txBox="1"/>
          <p:nvPr/>
        </p:nvSpPr>
        <p:spPr>
          <a:xfrm>
            <a:off x="1625600" y="5238813"/>
            <a:ext cx="951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 the online forms folder is a work in progress.  Our next big roll-out is a Leave of Absence form</a:t>
            </a:r>
          </a:p>
          <a:p>
            <a:r>
              <a:rPr lang="en-US" dirty="0"/>
              <a:t>	I can’t wait!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02EA7-7176-406C-9B0E-3584A41F2C3E}"/>
              </a:ext>
            </a:extLst>
          </p:cNvPr>
          <p:cNvCxnSpPr/>
          <p:nvPr/>
        </p:nvCxnSpPr>
        <p:spPr>
          <a:xfrm flipH="1" flipV="1">
            <a:off x="1939636" y="3745653"/>
            <a:ext cx="701964" cy="153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60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F6D1-2C8B-4EE3-989E-34FE6788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Education Rights and Privacy Act (FERPA)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F123-2B79-4BE1-BB43-2C4EB4CC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Federal law designated to protect:</a:t>
            </a:r>
          </a:p>
          <a:p>
            <a:pPr marL="285750" indent="-285750"/>
            <a:r>
              <a:rPr lang="en-US" dirty="0"/>
              <a:t>The privacy of education records, </a:t>
            </a:r>
          </a:p>
          <a:p>
            <a:pPr marL="285750" indent="-285750"/>
            <a:r>
              <a:rPr lang="en-US" dirty="0"/>
              <a:t>To establish the right of students to inspect and review their educational 		records, and</a:t>
            </a:r>
          </a:p>
          <a:p>
            <a:pPr marL="285750" indent="-285750"/>
            <a:r>
              <a:rPr lang="en-US" dirty="0"/>
              <a:t>To provide guidelines for the correction of inaccurate and misleading data	through information and formal hearings.</a:t>
            </a:r>
          </a:p>
          <a:p>
            <a:pPr marL="342900" lvl="0" indent="-34290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defRPr/>
            </a:pPr>
            <a:r>
              <a:rPr lang="en-US" dirty="0"/>
              <a:t>At the post-secondary level, parents have no inherent rights to inspect a 	student’s education records.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defRPr/>
            </a:pPr>
            <a:r>
              <a:rPr lang="en-US" dirty="0"/>
              <a:t>The right to inspect is limited solely to the student.</a:t>
            </a:r>
          </a:p>
          <a:p>
            <a:pPr lvl="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defRPr/>
            </a:pPr>
            <a:r>
              <a:rPr lang="en-US" dirty="0"/>
              <a:t>What is your school’s policy regarding student records and parental requests?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6EECC-744F-4CB2-81B5-7E1FDDE6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C7A9-3D06-4F17-A143-CDBF1F08593A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B5CF3-F0C6-442F-84C6-4311A05C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8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12BD-DBBF-4C59-9B39-EEEA6A2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FERPA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C3DF-5336-494C-970A-51B22418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school Registrar is typically the designated FERPA officer</a:t>
            </a:r>
          </a:p>
          <a:p>
            <a:r>
              <a:rPr lang="en-US" dirty="0"/>
              <a:t>FERPA starts at 18 or the first day of class, whichever comes first</a:t>
            </a:r>
          </a:p>
          <a:p>
            <a:r>
              <a:rPr lang="en-US" dirty="0"/>
              <a:t>Education records, as defined by FERPA, include all records which relate to a 	student and maintained by the college</a:t>
            </a:r>
          </a:p>
          <a:p>
            <a:r>
              <a:rPr lang="en-US" dirty="0"/>
              <a:t>Colleges must have written permission from the student before releasing 	information from the student’s record</a:t>
            </a:r>
          </a:p>
          <a:p>
            <a:r>
              <a:rPr lang="en-US" dirty="0"/>
              <a:t>Any school recognized application falls under FERPA, this includes the EZ app or 	paper app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D478-8B31-4E27-ACFA-E8415039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9352-7EBD-4F3B-82B6-71DCFFCC4A0A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C6E95-6F06-41D1-BCCB-5F0350C0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90BF-D927-43A1-A943-B0348152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101 – 104 Training Series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28C0-FC19-4400-8C52-4364B07D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 101 -  Responsibilities, Expectations, Collaboration, and Programs</a:t>
            </a:r>
          </a:p>
          <a:p>
            <a:r>
              <a:rPr lang="en-US" dirty="0"/>
              <a:t>TE 102 – Website, TELO Portal, and FERPA</a:t>
            </a:r>
          </a:p>
          <a:p>
            <a:r>
              <a:rPr lang="en-US" dirty="0"/>
              <a:t>TE 103 – Institutional Guidelines, Marketing, Yield, and Capacity</a:t>
            </a:r>
          </a:p>
          <a:p>
            <a:r>
              <a:rPr lang="en-US" dirty="0"/>
              <a:t>TE 104(f) – Mandatory Training (Fall series)  </a:t>
            </a:r>
          </a:p>
          <a:p>
            <a:r>
              <a:rPr lang="en-US" dirty="0"/>
              <a:t>TE 104(s) – Import Verification Training (April only)</a:t>
            </a:r>
          </a:p>
          <a:p>
            <a:endParaRPr lang="en-US" dirty="0"/>
          </a:p>
          <a:p>
            <a:r>
              <a:rPr lang="en-US" dirty="0"/>
              <a:t>All webinars are recorded and posted inside the TELO Only Resource section.  Your school earns Import credits for attending the live sessions only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6C9D-F62F-4500-B5E8-351C033E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8EB1-5812-4668-A67F-892450BCC397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92381-27CC-4DE7-B266-5D0049F9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4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5932-628C-40CE-9AAA-CB26C994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FERPA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5F4D-599B-4E80-8C9C-19DF92EBA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74725">
              <a:defRPr/>
            </a:pPr>
            <a:r>
              <a:rPr lang="en-US" dirty="0"/>
              <a:t>Those with access to education records have access for:</a:t>
            </a:r>
          </a:p>
          <a:p>
            <a:pPr lvl="1" defTabSz="974725">
              <a:defRPr/>
            </a:pPr>
            <a:r>
              <a:rPr lang="en-US" sz="1800" dirty="0"/>
              <a:t>the sole purpose of performing their job professionally, ethically, and responsibly</a:t>
            </a:r>
          </a:p>
          <a:p>
            <a:pPr lvl="1" defTabSz="974725">
              <a:defRPr/>
            </a:pPr>
            <a:r>
              <a:rPr lang="en-US" sz="1800" dirty="0"/>
              <a:t>have a responsibility to protect the confidentiality of education records in their possession, regardless of the record medium</a:t>
            </a:r>
          </a:p>
          <a:p>
            <a:r>
              <a:rPr lang="en-US" dirty="0"/>
              <a:t>Never allow the student worker or employee to certify their own or their student’s TE scholarship application.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64EB4-2938-474E-84FF-01CF4C06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A54CC-46BE-4119-AE6B-2C5A5CC7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1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D3C9-3DDB-4C9D-AC09-E78F484C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your desk?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02A928-0A5A-4577-AC5A-82B8E2F33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856" y="2057400"/>
            <a:ext cx="5006951" cy="4038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50DB-F5BF-4201-BB32-4DE50067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3D034-F357-43D5-93B8-7FA706EE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26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6341-4FBB-46C5-AE79-8BEA50C8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 – 103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88B6-B63F-4A7D-87B4-5334C54D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6" y="1669472"/>
            <a:ext cx="10160906" cy="4334164"/>
          </a:xfrm>
        </p:spPr>
        <p:txBody>
          <a:bodyPr>
            <a:normAutofit/>
          </a:bodyPr>
          <a:lstStyle/>
          <a:p>
            <a:r>
              <a:rPr lang="en-US" dirty="0"/>
              <a:t>TE -103 TE Guidelines - what's in yours? sharing the TE story on your campus and understanding your Balance Sheet</a:t>
            </a:r>
          </a:p>
          <a:p>
            <a:pPr lvl="1"/>
            <a:r>
              <a:rPr lang="en-US" dirty="0"/>
              <a:t>Checklist review of what should be in your TE Guidelines. </a:t>
            </a:r>
          </a:p>
          <a:p>
            <a:pPr lvl="1"/>
            <a:r>
              <a:rPr lang="en-US" dirty="0"/>
              <a:t>Ways to share the good news about the college application and funding process. </a:t>
            </a:r>
          </a:p>
          <a:p>
            <a:pPr lvl="1"/>
            <a:r>
              <a:rPr lang="en-US" dirty="0"/>
              <a:t>Print your Enrollment Report and Balance Sheet in advance</a:t>
            </a:r>
          </a:p>
          <a:p>
            <a:pPr lvl="1"/>
            <a:r>
              <a:rPr lang="en-US" dirty="0"/>
              <a:t>It will be handy to have a calculator (yes, your cell phone works too :)) and a sharp pencil. </a:t>
            </a:r>
          </a:p>
          <a:p>
            <a:pPr lvl="1"/>
            <a:r>
              <a:rPr lang="en-US" dirty="0"/>
              <a:t>A walk through of the math that calculates your Balance Sheet and determines your TE 	standing</a:t>
            </a:r>
          </a:p>
          <a:p>
            <a:pPr lvl="1"/>
            <a:r>
              <a:rPr lang="en-US" dirty="0"/>
              <a:t>A refresher on E/I 3 and DC 3 will be included. 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1A83-1D41-46E6-9880-E964DCB4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195B-54EB-4CB5-AEE2-D93A46D1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13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5F0A-2F7A-450E-B91A-8AAC4928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3636"/>
          </a:xfrm>
        </p:spPr>
        <p:txBody>
          <a:bodyPr/>
          <a:lstStyle/>
          <a:p>
            <a:r>
              <a:rPr lang="en-US" dirty="0"/>
              <a:t>Today’s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3ECE-9E19-418F-A53D-C301F66C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6" y="1533235"/>
            <a:ext cx="9872871" cy="4498109"/>
          </a:xfrm>
        </p:spPr>
        <p:txBody>
          <a:bodyPr>
            <a:normAutofit fontScale="40000" lnSpcReduction="20000"/>
          </a:bodyPr>
          <a:lstStyle/>
          <a:p>
            <a:r>
              <a:rPr lang="en-US" sz="3600" dirty="0"/>
              <a:t>TE 102</a:t>
            </a:r>
          </a:p>
          <a:p>
            <a:pPr marL="285750" indent="-285750"/>
            <a:r>
              <a:rPr lang="en-US" sz="3600" dirty="0"/>
              <a:t>TE website overview</a:t>
            </a:r>
          </a:p>
          <a:p>
            <a:pPr marL="285750" indent="-285750"/>
            <a:r>
              <a:rPr lang="en-US" sz="3600" dirty="0"/>
              <a:t>EZ application process</a:t>
            </a:r>
          </a:p>
          <a:p>
            <a:pPr lvl="1"/>
            <a:r>
              <a:rPr lang="en-US" sz="3600" dirty="0"/>
              <a:t>Family</a:t>
            </a:r>
          </a:p>
          <a:p>
            <a:pPr lvl="1"/>
            <a:r>
              <a:rPr lang="en-US" sz="3600" dirty="0"/>
              <a:t>Export TELO</a:t>
            </a:r>
          </a:p>
          <a:p>
            <a:pPr lvl="1"/>
            <a:r>
              <a:rPr lang="en-US" sz="3600" dirty="0"/>
              <a:t>Errors</a:t>
            </a:r>
          </a:p>
          <a:p>
            <a:pPr marL="285750" indent="-285750"/>
            <a:r>
              <a:rPr lang="en-US" sz="3600" dirty="0"/>
              <a:t>TELO Portal</a:t>
            </a:r>
          </a:p>
          <a:p>
            <a:pPr lvl="1"/>
            <a:r>
              <a:rPr lang="en-US" sz="3600" dirty="0"/>
              <a:t>Institution Account	</a:t>
            </a:r>
          </a:p>
          <a:p>
            <a:pPr lvl="1"/>
            <a:r>
              <a:rPr lang="en-US" sz="3600" dirty="0"/>
              <a:t>Enrollment Students</a:t>
            </a:r>
          </a:p>
          <a:p>
            <a:pPr lvl="1"/>
            <a:r>
              <a:rPr lang="en-US" sz="3600" dirty="0"/>
              <a:t>Applications</a:t>
            </a:r>
          </a:p>
          <a:p>
            <a:pPr marL="1200150" lvl="2" indent="-285750"/>
            <a:r>
              <a:rPr lang="en-US" sz="3600" dirty="0"/>
              <a:t>New Exports</a:t>
            </a:r>
          </a:p>
          <a:p>
            <a:pPr marL="1200150" lvl="2" indent="-285750"/>
            <a:r>
              <a:rPr lang="en-US" sz="3600" dirty="0"/>
              <a:t>New Imports</a:t>
            </a:r>
          </a:p>
          <a:p>
            <a:pPr marL="1200150" lvl="2" indent="-285750"/>
            <a:r>
              <a:rPr lang="en-US" sz="3600" dirty="0"/>
              <a:t>Continuing scholars</a:t>
            </a:r>
          </a:p>
          <a:p>
            <a:pPr lvl="1"/>
            <a:r>
              <a:rPr lang="en-US" sz="3600" dirty="0"/>
              <a:t>School Listings</a:t>
            </a:r>
          </a:p>
          <a:p>
            <a:pPr lvl="1"/>
            <a:r>
              <a:rPr lang="en-US" sz="3600" dirty="0"/>
              <a:t>Instructions</a:t>
            </a:r>
          </a:p>
          <a:p>
            <a:pPr lvl="1"/>
            <a:r>
              <a:rPr lang="en-US" sz="3600" dirty="0"/>
              <a:t>Special Programs &amp; Options</a:t>
            </a:r>
          </a:p>
          <a:p>
            <a:pPr marL="1200150" lvl="2" indent="-285750"/>
            <a:r>
              <a:rPr lang="en-US" sz="3600" dirty="0"/>
              <a:t>Training</a:t>
            </a:r>
          </a:p>
          <a:p>
            <a:pPr marL="285750" indent="-285750"/>
            <a:r>
              <a:rPr lang="en-US" sz="3600" dirty="0"/>
              <a:t>FERPA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83A9D-6E64-40A9-BC11-C3BEC58E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43A03-3760-42EC-8671-3160B8D9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7520-D7D2-4ABB-B670-051EBD59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Central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29730-2BD3-4EC1-A3D5-3F1B22323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semester schedule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Member dues and Participation Fee payment reminders</a:t>
            </a:r>
          </a:p>
          <a:p>
            <a:r>
              <a:rPr lang="en-US" dirty="0"/>
              <a:t>Enrollment Report review reminder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4018-9BAC-4004-B7E2-790745D9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825B-8F1D-4A9D-8CC8-FD8AD22822B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5094A-3D8B-4115-97BA-D250B2A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E5A3-5EC2-46C3-A7FD-73F4A344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37" y="318943"/>
            <a:ext cx="9875520" cy="655782"/>
          </a:xfrm>
        </p:spPr>
        <p:txBody>
          <a:bodyPr>
            <a:normAutofit fontScale="90000"/>
          </a:bodyPr>
          <a:lstStyle/>
          <a:p>
            <a:r>
              <a:rPr lang="en-US" dirty="0"/>
              <a:t>TE 102 Learning Objectives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8C891-30E9-4D25-928E-DC63D91A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ACFE-0ABF-46BB-8B6A-93B7C8E4C268}" type="datetime1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9C84-9024-4A9C-BF7D-66A35B80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FE5C1-7E1F-4B8D-B9BE-A265F3BDABEA}"/>
              </a:ext>
            </a:extLst>
          </p:cNvPr>
          <p:cNvSpPr txBox="1"/>
          <p:nvPr/>
        </p:nvSpPr>
        <p:spPr>
          <a:xfrm>
            <a:off x="1865745" y="964255"/>
            <a:ext cx="6336146" cy="544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 website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EZ application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Export TELO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TELO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Institution Account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Enrollment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Applications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Exports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Imports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Continuing scholars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School Listings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Instructions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Special Programs &amp; Options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FERPA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5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6E3D-5C86-404F-A5F3-FABDF0B7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Website overview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56A403-4A95-4D77-BA60-BEEF9DC8B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576296"/>
            <a:ext cx="3533775" cy="657225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B95CACE-AD06-4EA9-AFF7-4375BA80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080F-B57D-47F1-8DCE-0462F5A4690E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3E05DD3-68E6-4730-BC04-43F5AF35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5164E5-0440-4D0E-909D-4FE6AD6C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64" y="2576296"/>
            <a:ext cx="46482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8FDC-8185-4D8A-9B22-F2EFBC9F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Website overview - Families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3BF5AB-4C55-443E-B24B-4D85AB590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6" y="1810328"/>
            <a:ext cx="6625272" cy="4036289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805FDD4-6BB8-4A03-A856-CCF464C2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29F5-131A-48DD-9AF8-91AF5B01B78A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A4DAE7A-1EE5-4087-BEC9-05684591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7DB977D4-E8D9-4F8D-9D9A-9A27FA6708C9}"/>
              </a:ext>
            </a:extLst>
          </p:cNvPr>
          <p:cNvSpPr/>
          <p:nvPr/>
        </p:nvSpPr>
        <p:spPr>
          <a:xfrm>
            <a:off x="9762836" y="3338072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2A96E7-1E44-4BDC-BA89-1780EDA78EC0}"/>
              </a:ext>
            </a:extLst>
          </p:cNvPr>
          <p:cNvCxnSpPr>
            <a:stCxn id="8" idx="1"/>
          </p:cNvCxnSpPr>
          <p:nvPr/>
        </p:nvCxnSpPr>
        <p:spPr>
          <a:xfrm flipH="1">
            <a:off x="3925454" y="3702774"/>
            <a:ext cx="5837382" cy="14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0B0877-A97F-4B45-A8FF-906F5ABA954A}"/>
              </a:ext>
            </a:extLst>
          </p:cNvPr>
          <p:cNvCxnSpPr/>
          <p:nvPr/>
        </p:nvCxnSpPr>
        <p:spPr>
          <a:xfrm flipH="1">
            <a:off x="4145088" y="3832189"/>
            <a:ext cx="5652655" cy="17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2957C-875C-4659-A888-A6FF52454E42}"/>
              </a:ext>
            </a:extLst>
          </p:cNvPr>
          <p:cNvCxnSpPr>
            <a:cxnSpLocks/>
          </p:cNvCxnSpPr>
          <p:nvPr/>
        </p:nvCxnSpPr>
        <p:spPr>
          <a:xfrm flipH="1">
            <a:off x="4210762" y="3791940"/>
            <a:ext cx="6026727" cy="36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DB94D3-4DAC-4D42-9D5F-6D463CC01D0F}"/>
              </a:ext>
            </a:extLst>
          </p:cNvPr>
          <p:cNvCxnSpPr>
            <a:cxnSpLocks/>
          </p:cNvCxnSpPr>
          <p:nvPr/>
        </p:nvCxnSpPr>
        <p:spPr>
          <a:xfrm flipH="1">
            <a:off x="4359564" y="3791940"/>
            <a:ext cx="5723487" cy="595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4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58E3-F033-4248-8599-CA70D1D4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9D3EE0-A69B-4EAC-A5EB-DD54AD15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533650"/>
            <a:ext cx="2895600" cy="8953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E9D79-C925-45F2-859D-51C22A89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D29B-EB1A-44AD-82B4-497CF832E7FF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310146-E614-4B3B-97CB-88012C5A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2806B-4833-40C8-816C-6CC3C774CD64}"/>
              </a:ext>
            </a:extLst>
          </p:cNvPr>
          <p:cNvSpPr txBox="1"/>
          <p:nvPr/>
        </p:nvSpPr>
        <p:spPr>
          <a:xfrm>
            <a:off x="5169563" y="1708727"/>
            <a:ext cx="5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EZ app is inside TE’s secured  website</a:t>
            </a:r>
          </a:p>
          <a:p>
            <a:r>
              <a:rPr lang="en-US" dirty="0"/>
              <a:t>	You know this because of the https:// The “s” 	stands for secured </a:t>
            </a:r>
          </a:p>
        </p:txBody>
      </p:sp>
    </p:spTree>
    <p:extLst>
      <p:ext uri="{BB962C8B-B14F-4D97-AF65-F5344CB8AC3E}">
        <p14:creationId xmlns:p14="http://schemas.microsoft.com/office/powerpoint/2010/main" val="377029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EE5B-3CB6-4E20-B90E-837A9BD3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F1CC-624B-4394-9863-969FCD42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99" y="1468581"/>
            <a:ext cx="11014119" cy="4887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dirty="0"/>
              <a:t>The online application process has three (3) steps:</a:t>
            </a:r>
          </a:p>
          <a:p>
            <a:r>
              <a:rPr lang="en-US" sz="2100" dirty="0"/>
              <a:t>The employee completes the online application (EZ app)</a:t>
            </a:r>
          </a:p>
          <a:p>
            <a:r>
              <a:rPr lang="en-US" sz="2100" dirty="0"/>
              <a:t>The employee’s export eligibility is reviewed and confirmed eligible (approved) or ineligible (deny) by the Export TELO</a:t>
            </a:r>
          </a:p>
          <a:p>
            <a:pPr lvl="1"/>
            <a:r>
              <a:rPr lang="en-US" sz="2100" dirty="0"/>
              <a:t>Communications are sent to the student applicant and employee once the applications are certified and forwarded.  </a:t>
            </a:r>
          </a:p>
          <a:p>
            <a:pPr lvl="1"/>
            <a:r>
              <a:rPr lang="en-US" sz="2100" dirty="0"/>
              <a:t>Should the EZ app be determined ineligible for certification the employee receives a notification and the EZ app is no longer valid. </a:t>
            </a:r>
          </a:p>
          <a:p>
            <a:pPr lvl="1"/>
            <a:r>
              <a:rPr lang="en-US" sz="2100" dirty="0"/>
              <a:t>Questions about why the EZ application request was denied should be answered by the export TELO</a:t>
            </a:r>
          </a:p>
          <a:p>
            <a:pPr lvl="2"/>
            <a:r>
              <a:rPr lang="en-US" sz="2100" dirty="0"/>
              <a:t>Tuition Exchange Central does not respond to employee eligibility questions</a:t>
            </a:r>
          </a:p>
          <a:p>
            <a:r>
              <a:rPr lang="en-US" sz="2100" dirty="0"/>
              <a:t>At this point, the Import school takes over the EZ app review process</a:t>
            </a:r>
          </a:p>
          <a:p>
            <a:pPr lvl="1"/>
            <a:r>
              <a:rPr lang="en-US" sz="2100" dirty="0"/>
              <a:t>The Import school notifies the Export TELO and families once the Exchange scholarship award decision is made </a:t>
            </a:r>
          </a:p>
          <a:p>
            <a:pPr lvl="1"/>
            <a:r>
              <a:rPr lang="en-US" sz="2100" dirty="0"/>
              <a:t>Notification usually occurs in the spring and is shared via an award letter or financial aid award notification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5B165-0D61-4D30-8C89-9BA7DF1D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A086-CF7A-4657-AF78-E6841C5054D8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3F84B-537D-49A5-B56D-8FFDEBAC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7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4261-E733-41F7-86E1-DA2CFFBB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B43A5-F201-427D-A042-304919FB2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75" y="1874982"/>
            <a:ext cx="10554574" cy="2657763"/>
          </a:xfrm>
        </p:spPr>
        <p:txBody>
          <a:bodyPr>
            <a:normAutofit/>
          </a:bodyPr>
          <a:lstStyle/>
          <a:p>
            <a:r>
              <a:rPr lang="en-US" sz="1600" dirty="0"/>
              <a:t>Students should be completing the Import school’s admissions process simultaneously</a:t>
            </a:r>
          </a:p>
          <a:p>
            <a:r>
              <a:rPr lang="en-US" sz="1600" dirty="0"/>
              <a:t>If the student makes an error on the EZ app information, only the Export TELO can fix it</a:t>
            </a:r>
          </a:p>
          <a:p>
            <a:r>
              <a:rPr lang="en-US" sz="1600" dirty="0"/>
              <a:t>If the student wants to add new schools to their EZ app, it is a new EZ app</a:t>
            </a:r>
          </a:p>
          <a:p>
            <a:r>
              <a:rPr lang="en-US" sz="1600" dirty="0"/>
              <a:t>TE Central will not assist the student in modifying any EZ app records</a:t>
            </a:r>
          </a:p>
          <a:p>
            <a:pPr lvl="1"/>
            <a:r>
              <a:rPr lang="en-US" sz="1400" dirty="0"/>
              <a:t>Why?  We have no way of knowing the student is who he claims to be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7025-03DB-4E59-A7FD-D22BA762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6896-29AE-489D-B227-D8406B9A16B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D9358-E94D-4A7E-86C7-DDB9BD88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5885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981</TotalTime>
  <Words>1382</Words>
  <Application>Microsoft Office PowerPoint</Application>
  <PresentationFormat>Widescreen</PresentationFormat>
  <Paragraphs>288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Corbel</vt:lpstr>
      <vt:lpstr>Basis</vt:lpstr>
      <vt:lpstr>Tuition Exchange 102</vt:lpstr>
      <vt:lpstr>Training Series Details</vt:lpstr>
      <vt:lpstr>TE 101 – 104 Training Series Objectives </vt:lpstr>
      <vt:lpstr>TE 102 Learning Objectives</vt:lpstr>
      <vt:lpstr>TE Website overview</vt:lpstr>
      <vt:lpstr>TE Website overview - Families</vt:lpstr>
      <vt:lpstr>EZ App</vt:lpstr>
      <vt:lpstr>EZ App continued</vt:lpstr>
      <vt:lpstr>EZ App Reminders</vt:lpstr>
      <vt:lpstr>EZ App status </vt:lpstr>
      <vt:lpstr>EZ App status</vt:lpstr>
      <vt:lpstr>EZ App status</vt:lpstr>
      <vt:lpstr>Continuing Student Recertification </vt:lpstr>
      <vt:lpstr>TE Website search</vt:lpstr>
      <vt:lpstr>Check out Agnes Scott Colleges details</vt:lpstr>
      <vt:lpstr>PowerPoint Presentation</vt:lpstr>
      <vt:lpstr>TELO portal</vt:lpstr>
      <vt:lpstr>TELO home page</vt:lpstr>
      <vt:lpstr>Institution Account</vt:lpstr>
      <vt:lpstr>Applications</vt:lpstr>
      <vt:lpstr>Applications</vt:lpstr>
      <vt:lpstr>Continuing Students</vt:lpstr>
      <vt:lpstr>Continuing student re-certification</vt:lpstr>
      <vt:lpstr>Deleting a TE application</vt:lpstr>
      <vt:lpstr>Deleting a TE application</vt:lpstr>
      <vt:lpstr>Reports </vt:lpstr>
      <vt:lpstr>School listings, Instructions, et al</vt:lpstr>
      <vt:lpstr>Family Education Rights and Privacy Act (FERPA)</vt:lpstr>
      <vt:lpstr>FERPA notes</vt:lpstr>
      <vt:lpstr>FERPA Reminders</vt:lpstr>
      <vt:lpstr>What’s on your desk?</vt:lpstr>
      <vt:lpstr>TE – 103 Training</vt:lpstr>
      <vt:lpstr>Today’s accomplishments</vt:lpstr>
      <vt:lpstr>TE Central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Exchange 102</dc:title>
  <dc:creator>janet dodson</dc:creator>
  <cp:lastModifiedBy>janet dodson</cp:lastModifiedBy>
  <cp:revision>39</cp:revision>
  <cp:lastPrinted>2018-11-05T15:42:37Z</cp:lastPrinted>
  <dcterms:created xsi:type="dcterms:W3CDTF">2018-11-02T16:29:41Z</dcterms:created>
  <dcterms:modified xsi:type="dcterms:W3CDTF">2018-11-27T22:27:01Z</dcterms:modified>
</cp:coreProperties>
</file>