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amp;ehk=M7E451vEysPbbsDFU3R"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58" r:id="rId4"/>
    <p:sldId id="265" r:id="rId5"/>
    <p:sldId id="264" r:id="rId6"/>
    <p:sldId id="259" r:id="rId7"/>
    <p:sldId id="262" r:id="rId8"/>
    <p:sldId id="263" r:id="rId9"/>
    <p:sldId id="261" r:id="rId10"/>
    <p:sldId id="281" r:id="rId11"/>
    <p:sldId id="266" r:id="rId12"/>
    <p:sldId id="267" r:id="rId13"/>
    <p:sldId id="268" r:id="rId14"/>
    <p:sldId id="269" r:id="rId15"/>
    <p:sldId id="282" r:id="rId16"/>
    <p:sldId id="270" r:id="rId17"/>
    <p:sldId id="271" r:id="rId18"/>
    <p:sldId id="272" r:id="rId19"/>
    <p:sldId id="273" r:id="rId20"/>
    <p:sldId id="274" r:id="rId21"/>
    <p:sldId id="260" r:id="rId22"/>
    <p:sldId id="275"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3" autoAdjust="0"/>
    <p:restoredTop sz="94660"/>
  </p:normalViewPr>
  <p:slideViewPr>
    <p:cSldViewPr snapToGrid="0">
      <p:cViewPr varScale="1">
        <p:scale>
          <a:sx n="111" d="100"/>
          <a:sy n="111" d="100"/>
        </p:scale>
        <p:origin x="282" y="96"/>
      </p:cViewPr>
      <p:guideLst/>
    </p:cSldViewPr>
  </p:slideViewPr>
  <p:notesTextViewPr>
    <p:cViewPr>
      <p:scale>
        <a:sx n="1" d="1"/>
        <a:sy n="1" d="1"/>
      </p:scale>
      <p:origin x="0" y="0"/>
    </p:cViewPr>
  </p:notesTextViewPr>
  <p:sorterViewPr>
    <p:cViewPr>
      <p:scale>
        <a:sx n="100" d="100"/>
        <a:sy n="100" d="100"/>
      </p:scale>
      <p:origin x="0" y="-33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A26FF-2CA4-4141-9EBC-A6CB3B18CB12}" type="doc">
      <dgm:prSet loTypeId="urn:microsoft.com/office/officeart/2005/8/layout/vList5" loCatId="Inbox" qsTypeId="urn:microsoft.com/office/officeart/2005/8/quickstyle/simple1" qsCatId="simple" csTypeId="urn:microsoft.com/office/officeart/2005/8/colors/accent0_3" csCatId="mainScheme" phldr="1"/>
      <dgm:spPr/>
      <dgm:t>
        <a:bodyPr/>
        <a:lstStyle/>
        <a:p>
          <a:endParaRPr lang="en-US"/>
        </a:p>
      </dgm:t>
    </dgm:pt>
    <dgm:pt modelId="{73D0FAC1-9941-4A90-96C4-B15053363957}">
      <dgm:prSet/>
      <dgm:spPr/>
      <dgm:t>
        <a:bodyPr/>
        <a:lstStyle/>
        <a:p>
          <a:r>
            <a:rPr lang="en-US" baseline="0" dirty="0"/>
            <a:t>TELO portal review</a:t>
          </a:r>
          <a:endParaRPr lang="en-US" dirty="0"/>
        </a:p>
      </dgm:t>
    </dgm:pt>
    <dgm:pt modelId="{CCFE6EE7-E563-467A-96B1-FC065A07F452}" type="parTrans" cxnId="{5C11CA23-D4A5-4595-B095-5E16E6B3A76A}">
      <dgm:prSet/>
      <dgm:spPr/>
      <dgm:t>
        <a:bodyPr/>
        <a:lstStyle/>
        <a:p>
          <a:endParaRPr lang="en-US"/>
        </a:p>
      </dgm:t>
    </dgm:pt>
    <dgm:pt modelId="{E13245B2-EBD2-4D85-A3B9-19D521BF6C44}" type="sibTrans" cxnId="{5C11CA23-D4A5-4595-B095-5E16E6B3A76A}">
      <dgm:prSet/>
      <dgm:spPr/>
      <dgm:t>
        <a:bodyPr/>
        <a:lstStyle/>
        <a:p>
          <a:endParaRPr lang="en-US"/>
        </a:p>
      </dgm:t>
    </dgm:pt>
    <dgm:pt modelId="{C42F05CE-B0BD-4EDB-A2C1-1F77F62628F7}">
      <dgm:prSet/>
      <dgm:spPr/>
      <dgm:t>
        <a:bodyPr/>
        <a:lstStyle/>
        <a:p>
          <a:r>
            <a:rPr lang="en-US" baseline="0" dirty="0"/>
            <a:t>Annual report</a:t>
          </a:r>
          <a:endParaRPr lang="en-US" dirty="0"/>
        </a:p>
      </dgm:t>
    </dgm:pt>
    <dgm:pt modelId="{2A166FA3-F6D0-484C-BB2C-A57E0C97A589}" type="parTrans" cxnId="{DC606191-9AA7-4686-9436-6224AD6258F6}">
      <dgm:prSet/>
      <dgm:spPr/>
      <dgm:t>
        <a:bodyPr/>
        <a:lstStyle/>
        <a:p>
          <a:endParaRPr lang="en-US"/>
        </a:p>
      </dgm:t>
    </dgm:pt>
    <dgm:pt modelId="{A700FAFC-1D73-4565-ADB4-3F84375718F6}" type="sibTrans" cxnId="{DC606191-9AA7-4686-9436-6224AD6258F6}">
      <dgm:prSet/>
      <dgm:spPr/>
      <dgm:t>
        <a:bodyPr/>
        <a:lstStyle/>
        <a:p>
          <a:endParaRPr lang="en-US"/>
        </a:p>
      </dgm:t>
    </dgm:pt>
    <dgm:pt modelId="{3F16C166-68D9-4A5A-91F0-3693EF23AB1E}">
      <dgm:prSet/>
      <dgm:spPr/>
      <dgm:t>
        <a:bodyPr/>
        <a:lstStyle/>
        <a:p>
          <a:r>
            <a:rPr lang="en-US" baseline="0" dirty="0"/>
            <a:t>Dues and Participation Fee invoices</a:t>
          </a:r>
          <a:endParaRPr lang="en-US" dirty="0"/>
        </a:p>
      </dgm:t>
    </dgm:pt>
    <dgm:pt modelId="{FA6602A3-7D2E-4122-9788-A9E5034512FB}" type="parTrans" cxnId="{DFEC2B8E-5BD3-41D9-A9E7-D000514097B7}">
      <dgm:prSet/>
      <dgm:spPr/>
      <dgm:t>
        <a:bodyPr/>
        <a:lstStyle/>
        <a:p>
          <a:endParaRPr lang="en-US"/>
        </a:p>
      </dgm:t>
    </dgm:pt>
    <dgm:pt modelId="{2FE83BCA-FD68-4F66-B6B5-40C0F10E3463}" type="sibTrans" cxnId="{DFEC2B8E-5BD3-41D9-A9E7-D000514097B7}">
      <dgm:prSet/>
      <dgm:spPr/>
      <dgm:t>
        <a:bodyPr/>
        <a:lstStyle/>
        <a:p>
          <a:endParaRPr lang="en-US"/>
        </a:p>
      </dgm:t>
    </dgm:pt>
    <dgm:pt modelId="{53008482-4A55-4318-B758-0E3A335F01C2}">
      <dgm:prSet/>
      <dgm:spPr/>
      <dgm:t>
        <a:bodyPr/>
        <a:lstStyle/>
        <a:p>
          <a:r>
            <a:rPr lang="en-US" baseline="0" dirty="0"/>
            <a:t>Mandatory profile and Institutional information</a:t>
          </a:r>
          <a:endParaRPr lang="en-US" dirty="0"/>
        </a:p>
      </dgm:t>
    </dgm:pt>
    <dgm:pt modelId="{28A85F2F-9D55-45E9-AF94-53B44FC296AB}" type="parTrans" cxnId="{29940BB4-FA2D-47D0-A408-1C024CE0F09F}">
      <dgm:prSet/>
      <dgm:spPr/>
      <dgm:t>
        <a:bodyPr/>
        <a:lstStyle/>
        <a:p>
          <a:endParaRPr lang="en-US"/>
        </a:p>
      </dgm:t>
    </dgm:pt>
    <dgm:pt modelId="{FAC24B09-B21B-4D15-B85D-B09F95E9A36F}" type="sibTrans" cxnId="{29940BB4-FA2D-47D0-A408-1C024CE0F09F}">
      <dgm:prSet/>
      <dgm:spPr/>
      <dgm:t>
        <a:bodyPr/>
        <a:lstStyle/>
        <a:p>
          <a:endParaRPr lang="en-US"/>
        </a:p>
      </dgm:t>
    </dgm:pt>
    <dgm:pt modelId="{8A90EDB0-67A5-490C-8905-F8DE81DE4D00}">
      <dgm:prSet/>
      <dgm:spPr/>
      <dgm:t>
        <a:bodyPr/>
        <a:lstStyle/>
        <a:p>
          <a:r>
            <a:rPr lang="en-US" baseline="0" dirty="0"/>
            <a:t>EZ-application</a:t>
          </a:r>
          <a:endParaRPr lang="en-US" dirty="0"/>
        </a:p>
      </dgm:t>
    </dgm:pt>
    <dgm:pt modelId="{B88044E9-38FF-4226-B0D0-4A989F062ECE}" type="parTrans" cxnId="{90E9A95C-5C57-48EF-B9FB-D30A77528211}">
      <dgm:prSet/>
      <dgm:spPr/>
      <dgm:t>
        <a:bodyPr/>
        <a:lstStyle/>
        <a:p>
          <a:endParaRPr lang="en-US"/>
        </a:p>
      </dgm:t>
    </dgm:pt>
    <dgm:pt modelId="{BF6F7E99-F44A-4B49-BF5C-17F71F1696D7}" type="sibTrans" cxnId="{90E9A95C-5C57-48EF-B9FB-D30A77528211}">
      <dgm:prSet/>
      <dgm:spPr/>
      <dgm:t>
        <a:bodyPr/>
        <a:lstStyle/>
        <a:p>
          <a:endParaRPr lang="en-US"/>
        </a:p>
      </dgm:t>
    </dgm:pt>
    <dgm:pt modelId="{91A1AF71-A9F7-490E-97A8-C0F9A2B878FF}" type="pres">
      <dgm:prSet presAssocID="{0C4A26FF-2CA4-4141-9EBC-A6CB3B18CB12}" presName="Name0" presStyleCnt="0">
        <dgm:presLayoutVars>
          <dgm:dir/>
          <dgm:animLvl val="lvl"/>
          <dgm:resizeHandles val="exact"/>
        </dgm:presLayoutVars>
      </dgm:prSet>
      <dgm:spPr/>
    </dgm:pt>
    <dgm:pt modelId="{B9F9503F-3A38-4FCF-8CF4-9ED38049B8F7}" type="pres">
      <dgm:prSet presAssocID="{73D0FAC1-9941-4A90-96C4-B15053363957}" presName="linNode" presStyleCnt="0"/>
      <dgm:spPr/>
    </dgm:pt>
    <dgm:pt modelId="{E55EACF8-F779-46E9-BF0B-EDD090363F35}" type="pres">
      <dgm:prSet presAssocID="{73D0FAC1-9941-4A90-96C4-B15053363957}" presName="parentText" presStyleLbl="node1" presStyleIdx="0" presStyleCnt="5">
        <dgm:presLayoutVars>
          <dgm:chMax val="1"/>
          <dgm:bulletEnabled val="1"/>
        </dgm:presLayoutVars>
      </dgm:prSet>
      <dgm:spPr/>
    </dgm:pt>
    <dgm:pt modelId="{510C831B-4393-4FBE-B0B3-EA3B6A16A783}" type="pres">
      <dgm:prSet presAssocID="{E13245B2-EBD2-4D85-A3B9-19D521BF6C44}" presName="sp" presStyleCnt="0"/>
      <dgm:spPr/>
    </dgm:pt>
    <dgm:pt modelId="{38EC7B53-8016-4781-8F5D-3396CF2F2AEE}" type="pres">
      <dgm:prSet presAssocID="{C42F05CE-B0BD-4EDB-A2C1-1F77F62628F7}" presName="linNode" presStyleCnt="0"/>
      <dgm:spPr/>
    </dgm:pt>
    <dgm:pt modelId="{5EE3DB47-A8CA-41E4-B4FE-2163403A9C11}" type="pres">
      <dgm:prSet presAssocID="{C42F05CE-B0BD-4EDB-A2C1-1F77F62628F7}" presName="parentText" presStyleLbl="node1" presStyleIdx="1" presStyleCnt="5">
        <dgm:presLayoutVars>
          <dgm:chMax val="1"/>
          <dgm:bulletEnabled val="1"/>
        </dgm:presLayoutVars>
      </dgm:prSet>
      <dgm:spPr/>
    </dgm:pt>
    <dgm:pt modelId="{AA9B131D-4B9A-47A2-9DAA-1A202EB787E2}" type="pres">
      <dgm:prSet presAssocID="{A700FAFC-1D73-4565-ADB4-3F84375718F6}" presName="sp" presStyleCnt="0"/>
      <dgm:spPr/>
    </dgm:pt>
    <dgm:pt modelId="{99A2517C-4514-4AC1-9E39-E91D66A33360}" type="pres">
      <dgm:prSet presAssocID="{3F16C166-68D9-4A5A-91F0-3693EF23AB1E}" presName="linNode" presStyleCnt="0"/>
      <dgm:spPr/>
    </dgm:pt>
    <dgm:pt modelId="{80C4C37A-2DE6-49DF-B506-E3F9084058E1}" type="pres">
      <dgm:prSet presAssocID="{3F16C166-68D9-4A5A-91F0-3693EF23AB1E}" presName="parentText" presStyleLbl="node1" presStyleIdx="2" presStyleCnt="5">
        <dgm:presLayoutVars>
          <dgm:chMax val="1"/>
          <dgm:bulletEnabled val="1"/>
        </dgm:presLayoutVars>
      </dgm:prSet>
      <dgm:spPr/>
    </dgm:pt>
    <dgm:pt modelId="{E815E24F-6F99-4D00-B7DB-2E496A66EBDD}" type="pres">
      <dgm:prSet presAssocID="{2FE83BCA-FD68-4F66-B6B5-40C0F10E3463}" presName="sp" presStyleCnt="0"/>
      <dgm:spPr/>
    </dgm:pt>
    <dgm:pt modelId="{8D419311-05FC-4274-BA8D-53B79CF93B9A}" type="pres">
      <dgm:prSet presAssocID="{53008482-4A55-4318-B758-0E3A335F01C2}" presName="linNode" presStyleCnt="0"/>
      <dgm:spPr/>
    </dgm:pt>
    <dgm:pt modelId="{2EF567D8-4F8C-4EC0-9904-D32691A98698}" type="pres">
      <dgm:prSet presAssocID="{53008482-4A55-4318-B758-0E3A335F01C2}" presName="parentText" presStyleLbl="node1" presStyleIdx="3" presStyleCnt="5">
        <dgm:presLayoutVars>
          <dgm:chMax val="1"/>
          <dgm:bulletEnabled val="1"/>
        </dgm:presLayoutVars>
      </dgm:prSet>
      <dgm:spPr/>
    </dgm:pt>
    <dgm:pt modelId="{15CEB24B-6E9F-4F41-BE72-3C03C31EACCA}" type="pres">
      <dgm:prSet presAssocID="{FAC24B09-B21B-4D15-B85D-B09F95E9A36F}" presName="sp" presStyleCnt="0"/>
      <dgm:spPr/>
    </dgm:pt>
    <dgm:pt modelId="{148399E6-33E2-4FBD-A4C1-77F6859A407E}" type="pres">
      <dgm:prSet presAssocID="{8A90EDB0-67A5-490C-8905-F8DE81DE4D00}" presName="linNode" presStyleCnt="0"/>
      <dgm:spPr/>
    </dgm:pt>
    <dgm:pt modelId="{CAF1BACC-7FFD-464C-B248-1A4AB924F79E}" type="pres">
      <dgm:prSet presAssocID="{8A90EDB0-67A5-490C-8905-F8DE81DE4D00}" presName="parentText" presStyleLbl="node1" presStyleIdx="4" presStyleCnt="5">
        <dgm:presLayoutVars>
          <dgm:chMax val="1"/>
          <dgm:bulletEnabled val="1"/>
        </dgm:presLayoutVars>
      </dgm:prSet>
      <dgm:spPr/>
    </dgm:pt>
  </dgm:ptLst>
  <dgm:cxnLst>
    <dgm:cxn modelId="{CF77E710-1B50-4775-9C08-1655CAB8840C}" type="presOf" srcId="{8A90EDB0-67A5-490C-8905-F8DE81DE4D00}" destId="{CAF1BACC-7FFD-464C-B248-1A4AB924F79E}" srcOrd="0" destOrd="0" presId="urn:microsoft.com/office/officeart/2005/8/layout/vList5"/>
    <dgm:cxn modelId="{021AC316-7E45-458E-94A4-EC1245A69665}" type="presOf" srcId="{0C4A26FF-2CA4-4141-9EBC-A6CB3B18CB12}" destId="{91A1AF71-A9F7-490E-97A8-C0F9A2B878FF}" srcOrd="0" destOrd="0" presId="urn:microsoft.com/office/officeart/2005/8/layout/vList5"/>
    <dgm:cxn modelId="{5C11CA23-D4A5-4595-B095-5E16E6B3A76A}" srcId="{0C4A26FF-2CA4-4141-9EBC-A6CB3B18CB12}" destId="{73D0FAC1-9941-4A90-96C4-B15053363957}" srcOrd="0" destOrd="0" parTransId="{CCFE6EE7-E563-467A-96B1-FC065A07F452}" sibTransId="{E13245B2-EBD2-4D85-A3B9-19D521BF6C44}"/>
    <dgm:cxn modelId="{A2C2BA3D-C7F4-44AC-BA99-1ED42BE5794C}" type="presOf" srcId="{53008482-4A55-4318-B758-0E3A335F01C2}" destId="{2EF567D8-4F8C-4EC0-9904-D32691A98698}" srcOrd="0" destOrd="0" presId="urn:microsoft.com/office/officeart/2005/8/layout/vList5"/>
    <dgm:cxn modelId="{6040BA5B-BAAA-458D-B3BE-DF6460F64BB5}" type="presOf" srcId="{C42F05CE-B0BD-4EDB-A2C1-1F77F62628F7}" destId="{5EE3DB47-A8CA-41E4-B4FE-2163403A9C11}" srcOrd="0" destOrd="0" presId="urn:microsoft.com/office/officeart/2005/8/layout/vList5"/>
    <dgm:cxn modelId="{90E9A95C-5C57-48EF-B9FB-D30A77528211}" srcId="{0C4A26FF-2CA4-4141-9EBC-A6CB3B18CB12}" destId="{8A90EDB0-67A5-490C-8905-F8DE81DE4D00}" srcOrd="4" destOrd="0" parTransId="{B88044E9-38FF-4226-B0D0-4A989F062ECE}" sibTransId="{BF6F7E99-F44A-4B49-BF5C-17F71F1696D7}"/>
    <dgm:cxn modelId="{DFEC2B8E-5BD3-41D9-A9E7-D000514097B7}" srcId="{0C4A26FF-2CA4-4141-9EBC-A6CB3B18CB12}" destId="{3F16C166-68D9-4A5A-91F0-3693EF23AB1E}" srcOrd="2" destOrd="0" parTransId="{FA6602A3-7D2E-4122-9788-A9E5034512FB}" sibTransId="{2FE83BCA-FD68-4F66-B6B5-40C0F10E3463}"/>
    <dgm:cxn modelId="{DC606191-9AA7-4686-9436-6224AD6258F6}" srcId="{0C4A26FF-2CA4-4141-9EBC-A6CB3B18CB12}" destId="{C42F05CE-B0BD-4EDB-A2C1-1F77F62628F7}" srcOrd="1" destOrd="0" parTransId="{2A166FA3-F6D0-484C-BB2C-A57E0C97A589}" sibTransId="{A700FAFC-1D73-4565-ADB4-3F84375718F6}"/>
    <dgm:cxn modelId="{633184A6-C984-48E3-99A6-4D921ACD853C}" type="presOf" srcId="{73D0FAC1-9941-4A90-96C4-B15053363957}" destId="{E55EACF8-F779-46E9-BF0B-EDD090363F35}" srcOrd="0" destOrd="0" presId="urn:microsoft.com/office/officeart/2005/8/layout/vList5"/>
    <dgm:cxn modelId="{2B153BB3-F104-41C9-ABD5-2C07B8A83AAD}" type="presOf" srcId="{3F16C166-68D9-4A5A-91F0-3693EF23AB1E}" destId="{80C4C37A-2DE6-49DF-B506-E3F9084058E1}" srcOrd="0" destOrd="0" presId="urn:microsoft.com/office/officeart/2005/8/layout/vList5"/>
    <dgm:cxn modelId="{29940BB4-FA2D-47D0-A408-1C024CE0F09F}" srcId="{0C4A26FF-2CA4-4141-9EBC-A6CB3B18CB12}" destId="{53008482-4A55-4318-B758-0E3A335F01C2}" srcOrd="3" destOrd="0" parTransId="{28A85F2F-9D55-45E9-AF94-53B44FC296AB}" sibTransId="{FAC24B09-B21B-4D15-B85D-B09F95E9A36F}"/>
    <dgm:cxn modelId="{369FB98B-9488-4EA4-B900-5BF1CA8ED526}" type="presParOf" srcId="{91A1AF71-A9F7-490E-97A8-C0F9A2B878FF}" destId="{B9F9503F-3A38-4FCF-8CF4-9ED38049B8F7}" srcOrd="0" destOrd="0" presId="urn:microsoft.com/office/officeart/2005/8/layout/vList5"/>
    <dgm:cxn modelId="{F39688F5-B471-4AD8-8681-F0FC7C79C3DE}" type="presParOf" srcId="{B9F9503F-3A38-4FCF-8CF4-9ED38049B8F7}" destId="{E55EACF8-F779-46E9-BF0B-EDD090363F35}" srcOrd="0" destOrd="0" presId="urn:microsoft.com/office/officeart/2005/8/layout/vList5"/>
    <dgm:cxn modelId="{D82F33E0-0668-4F47-9B31-60145BA49442}" type="presParOf" srcId="{91A1AF71-A9F7-490E-97A8-C0F9A2B878FF}" destId="{510C831B-4393-4FBE-B0B3-EA3B6A16A783}" srcOrd="1" destOrd="0" presId="urn:microsoft.com/office/officeart/2005/8/layout/vList5"/>
    <dgm:cxn modelId="{5AF26EBD-00D8-4750-80E5-C574B964ABDD}" type="presParOf" srcId="{91A1AF71-A9F7-490E-97A8-C0F9A2B878FF}" destId="{38EC7B53-8016-4781-8F5D-3396CF2F2AEE}" srcOrd="2" destOrd="0" presId="urn:microsoft.com/office/officeart/2005/8/layout/vList5"/>
    <dgm:cxn modelId="{FCADE8BA-C7BA-4840-854B-2E79229024DD}" type="presParOf" srcId="{38EC7B53-8016-4781-8F5D-3396CF2F2AEE}" destId="{5EE3DB47-A8CA-41E4-B4FE-2163403A9C11}" srcOrd="0" destOrd="0" presId="urn:microsoft.com/office/officeart/2005/8/layout/vList5"/>
    <dgm:cxn modelId="{B1738287-368A-40DE-8D7B-975B1ED2730E}" type="presParOf" srcId="{91A1AF71-A9F7-490E-97A8-C0F9A2B878FF}" destId="{AA9B131D-4B9A-47A2-9DAA-1A202EB787E2}" srcOrd="3" destOrd="0" presId="urn:microsoft.com/office/officeart/2005/8/layout/vList5"/>
    <dgm:cxn modelId="{850C4A5C-03DB-4F87-A71E-FBFFACF08F17}" type="presParOf" srcId="{91A1AF71-A9F7-490E-97A8-C0F9A2B878FF}" destId="{99A2517C-4514-4AC1-9E39-E91D66A33360}" srcOrd="4" destOrd="0" presId="urn:microsoft.com/office/officeart/2005/8/layout/vList5"/>
    <dgm:cxn modelId="{52E74F81-E7F0-4B06-984A-C7D010109166}" type="presParOf" srcId="{99A2517C-4514-4AC1-9E39-E91D66A33360}" destId="{80C4C37A-2DE6-49DF-B506-E3F9084058E1}" srcOrd="0" destOrd="0" presId="urn:microsoft.com/office/officeart/2005/8/layout/vList5"/>
    <dgm:cxn modelId="{C7A1084A-18AD-442C-A508-566D5504F381}" type="presParOf" srcId="{91A1AF71-A9F7-490E-97A8-C0F9A2B878FF}" destId="{E815E24F-6F99-4D00-B7DB-2E496A66EBDD}" srcOrd="5" destOrd="0" presId="urn:microsoft.com/office/officeart/2005/8/layout/vList5"/>
    <dgm:cxn modelId="{A93A5A84-E669-49F2-92C9-830EE787B0AE}" type="presParOf" srcId="{91A1AF71-A9F7-490E-97A8-C0F9A2B878FF}" destId="{8D419311-05FC-4274-BA8D-53B79CF93B9A}" srcOrd="6" destOrd="0" presId="urn:microsoft.com/office/officeart/2005/8/layout/vList5"/>
    <dgm:cxn modelId="{652B24B8-6F26-4A92-8C33-7FC251019812}" type="presParOf" srcId="{8D419311-05FC-4274-BA8D-53B79CF93B9A}" destId="{2EF567D8-4F8C-4EC0-9904-D32691A98698}" srcOrd="0" destOrd="0" presId="urn:microsoft.com/office/officeart/2005/8/layout/vList5"/>
    <dgm:cxn modelId="{9C38626E-6DAB-4DB1-B8E8-9A30BF5B9219}" type="presParOf" srcId="{91A1AF71-A9F7-490E-97A8-C0F9A2B878FF}" destId="{15CEB24B-6E9F-4F41-BE72-3C03C31EACCA}" srcOrd="7" destOrd="0" presId="urn:microsoft.com/office/officeart/2005/8/layout/vList5"/>
    <dgm:cxn modelId="{49F87D95-82F3-460C-8BF6-97EA0C4522AA}" type="presParOf" srcId="{91A1AF71-A9F7-490E-97A8-C0F9A2B878FF}" destId="{148399E6-33E2-4FBD-A4C1-77F6859A407E}" srcOrd="8" destOrd="0" presId="urn:microsoft.com/office/officeart/2005/8/layout/vList5"/>
    <dgm:cxn modelId="{135614D5-55B6-4CC1-9510-156DBC0AC557}" type="presParOf" srcId="{148399E6-33E2-4FBD-A4C1-77F6859A407E}" destId="{CAF1BACC-7FFD-464C-B248-1A4AB924F79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DEFE4-D37D-49BE-A83B-41A2921B47C2}" type="doc">
      <dgm:prSet loTypeId="urn:microsoft.com/office/officeart/2005/8/layout/default" loCatId="Inbox" qsTypeId="urn:microsoft.com/office/officeart/2005/8/quickstyle/simple1" qsCatId="simple" csTypeId="urn:microsoft.com/office/officeart/2005/8/colors/accent1_2" csCatId="accent1" phldr="1"/>
      <dgm:spPr/>
      <dgm:t>
        <a:bodyPr/>
        <a:lstStyle/>
        <a:p>
          <a:endParaRPr lang="en-US"/>
        </a:p>
      </dgm:t>
    </dgm:pt>
    <dgm:pt modelId="{B6813476-A6C1-4EF9-B745-26815E9F7021}">
      <dgm:prSet/>
      <dgm:spPr/>
      <dgm:t>
        <a:bodyPr/>
        <a:lstStyle/>
        <a:p>
          <a:r>
            <a:rPr lang="en-US" baseline="0" dirty="0"/>
            <a:t>Open your annual report</a:t>
          </a:r>
          <a:endParaRPr lang="en-US" dirty="0"/>
        </a:p>
      </dgm:t>
    </dgm:pt>
    <dgm:pt modelId="{0791017E-CFB7-40EF-BE29-1C01EB634E2D}" type="parTrans" cxnId="{B1E0673A-908E-4E52-A497-3ECAE18F9F9A}">
      <dgm:prSet/>
      <dgm:spPr/>
      <dgm:t>
        <a:bodyPr/>
        <a:lstStyle/>
        <a:p>
          <a:endParaRPr lang="en-US"/>
        </a:p>
      </dgm:t>
    </dgm:pt>
    <dgm:pt modelId="{F3EE0F0B-F3A4-4932-A8BF-24E0F270A841}" type="sibTrans" cxnId="{B1E0673A-908E-4E52-A497-3ECAE18F9F9A}">
      <dgm:prSet/>
      <dgm:spPr/>
      <dgm:t>
        <a:bodyPr/>
        <a:lstStyle/>
        <a:p>
          <a:endParaRPr lang="en-US"/>
        </a:p>
      </dgm:t>
    </dgm:pt>
    <dgm:pt modelId="{C68F6A29-5755-4188-BD28-9BD9DC627715}">
      <dgm:prSet/>
      <dgm:spPr/>
      <dgm:t>
        <a:bodyPr/>
        <a:lstStyle/>
        <a:p>
          <a:r>
            <a:rPr lang="en-US" baseline="0" dirty="0"/>
            <a:t>Review the updated instructions</a:t>
          </a:r>
          <a:endParaRPr lang="en-US" dirty="0"/>
        </a:p>
      </dgm:t>
    </dgm:pt>
    <dgm:pt modelId="{5C90F876-C7BA-481C-838D-8CF59A630CA4}" type="parTrans" cxnId="{E7D39431-1734-4D5A-BE1D-091EF02DB291}">
      <dgm:prSet/>
      <dgm:spPr/>
      <dgm:t>
        <a:bodyPr/>
        <a:lstStyle/>
        <a:p>
          <a:endParaRPr lang="en-US"/>
        </a:p>
      </dgm:t>
    </dgm:pt>
    <dgm:pt modelId="{E1412C06-81F9-4D68-9865-D7F80EF9933E}" type="sibTrans" cxnId="{E7D39431-1734-4D5A-BE1D-091EF02DB291}">
      <dgm:prSet/>
      <dgm:spPr/>
      <dgm:t>
        <a:bodyPr/>
        <a:lstStyle/>
        <a:p>
          <a:endParaRPr lang="en-US"/>
        </a:p>
      </dgm:t>
    </dgm:pt>
    <dgm:pt modelId="{48EDD2D1-A558-4C5C-B59F-89AD4D75CAE2}">
      <dgm:prSet/>
      <dgm:spPr/>
      <dgm:t>
        <a:bodyPr/>
        <a:lstStyle/>
        <a:p>
          <a:r>
            <a:rPr lang="en-US" baseline="0" dirty="0"/>
            <a:t>Due date is September 30</a:t>
          </a:r>
          <a:endParaRPr lang="en-US" dirty="0"/>
        </a:p>
      </dgm:t>
    </dgm:pt>
    <dgm:pt modelId="{F0541D3F-362D-4E60-BF22-39E1F74B2528}" type="parTrans" cxnId="{6EC10B08-FF7D-4B9D-A171-5D0D102AA379}">
      <dgm:prSet/>
      <dgm:spPr/>
      <dgm:t>
        <a:bodyPr/>
        <a:lstStyle/>
        <a:p>
          <a:endParaRPr lang="en-US"/>
        </a:p>
      </dgm:t>
    </dgm:pt>
    <dgm:pt modelId="{477CADE4-CBB0-4892-8760-A4E975E1A7CE}" type="sibTrans" cxnId="{6EC10B08-FF7D-4B9D-A171-5D0D102AA379}">
      <dgm:prSet/>
      <dgm:spPr/>
      <dgm:t>
        <a:bodyPr/>
        <a:lstStyle/>
        <a:p>
          <a:endParaRPr lang="en-US"/>
        </a:p>
      </dgm:t>
    </dgm:pt>
    <dgm:pt modelId="{C523A7AE-00D5-4588-AED2-FE5B39D3A31A}">
      <dgm:prSet/>
      <dgm:spPr/>
      <dgm:t>
        <a:bodyPr/>
        <a:lstStyle/>
        <a:p>
          <a:r>
            <a:rPr lang="en-US" baseline="0" dirty="0"/>
            <a:t>Organic document</a:t>
          </a:r>
          <a:endParaRPr lang="en-US" dirty="0"/>
        </a:p>
      </dgm:t>
    </dgm:pt>
    <dgm:pt modelId="{D63090C0-8209-40E2-AF8E-77157A965961}" type="parTrans" cxnId="{62EF124C-E7E4-4952-81C2-84CC15178A4C}">
      <dgm:prSet/>
      <dgm:spPr/>
      <dgm:t>
        <a:bodyPr/>
        <a:lstStyle/>
        <a:p>
          <a:endParaRPr lang="en-US"/>
        </a:p>
      </dgm:t>
    </dgm:pt>
    <dgm:pt modelId="{A43161D3-C67D-422F-B5B3-12335ABE34A4}" type="sibTrans" cxnId="{62EF124C-E7E4-4952-81C2-84CC15178A4C}">
      <dgm:prSet/>
      <dgm:spPr/>
      <dgm:t>
        <a:bodyPr/>
        <a:lstStyle/>
        <a:p>
          <a:endParaRPr lang="en-US"/>
        </a:p>
      </dgm:t>
    </dgm:pt>
    <dgm:pt modelId="{2EA0B0CD-562D-4BD7-93F7-9D2A53F7300E}" type="pres">
      <dgm:prSet presAssocID="{379DEFE4-D37D-49BE-A83B-41A2921B47C2}" presName="diagram" presStyleCnt="0">
        <dgm:presLayoutVars>
          <dgm:dir/>
          <dgm:resizeHandles val="exact"/>
        </dgm:presLayoutVars>
      </dgm:prSet>
      <dgm:spPr/>
    </dgm:pt>
    <dgm:pt modelId="{CCA9CE2F-9624-4963-92E5-416F6EDB8A12}" type="pres">
      <dgm:prSet presAssocID="{B6813476-A6C1-4EF9-B745-26815E9F7021}" presName="node" presStyleLbl="node1" presStyleIdx="0" presStyleCnt="4">
        <dgm:presLayoutVars>
          <dgm:bulletEnabled val="1"/>
        </dgm:presLayoutVars>
      </dgm:prSet>
      <dgm:spPr/>
    </dgm:pt>
    <dgm:pt modelId="{7A47502D-4325-4BF2-8937-DD94DFD06C4D}" type="pres">
      <dgm:prSet presAssocID="{F3EE0F0B-F3A4-4932-A8BF-24E0F270A841}" presName="sibTrans" presStyleCnt="0"/>
      <dgm:spPr/>
    </dgm:pt>
    <dgm:pt modelId="{ABF3333A-A4AC-4249-B63A-CFEF8DC94F85}" type="pres">
      <dgm:prSet presAssocID="{C68F6A29-5755-4188-BD28-9BD9DC627715}" presName="node" presStyleLbl="node1" presStyleIdx="1" presStyleCnt="4">
        <dgm:presLayoutVars>
          <dgm:bulletEnabled val="1"/>
        </dgm:presLayoutVars>
      </dgm:prSet>
      <dgm:spPr/>
    </dgm:pt>
    <dgm:pt modelId="{5F34B434-E924-4F1B-B5DF-7E31DA9FC736}" type="pres">
      <dgm:prSet presAssocID="{E1412C06-81F9-4D68-9865-D7F80EF9933E}" presName="sibTrans" presStyleCnt="0"/>
      <dgm:spPr/>
    </dgm:pt>
    <dgm:pt modelId="{83F01F6A-C666-40FA-B997-A02CB4CF11E8}" type="pres">
      <dgm:prSet presAssocID="{48EDD2D1-A558-4C5C-B59F-89AD4D75CAE2}" presName="node" presStyleLbl="node1" presStyleIdx="2" presStyleCnt="4">
        <dgm:presLayoutVars>
          <dgm:bulletEnabled val="1"/>
        </dgm:presLayoutVars>
      </dgm:prSet>
      <dgm:spPr/>
    </dgm:pt>
    <dgm:pt modelId="{A88840D5-7706-4761-93E6-44CE21160F66}" type="pres">
      <dgm:prSet presAssocID="{477CADE4-CBB0-4892-8760-A4E975E1A7CE}" presName="sibTrans" presStyleCnt="0"/>
      <dgm:spPr/>
    </dgm:pt>
    <dgm:pt modelId="{E42FAFB4-CEC0-448D-84F0-38C4F0E14672}" type="pres">
      <dgm:prSet presAssocID="{C523A7AE-00D5-4588-AED2-FE5B39D3A31A}" presName="node" presStyleLbl="node1" presStyleIdx="3" presStyleCnt="4">
        <dgm:presLayoutVars>
          <dgm:bulletEnabled val="1"/>
        </dgm:presLayoutVars>
      </dgm:prSet>
      <dgm:spPr/>
    </dgm:pt>
  </dgm:ptLst>
  <dgm:cxnLst>
    <dgm:cxn modelId="{6EC10B08-FF7D-4B9D-A171-5D0D102AA379}" srcId="{379DEFE4-D37D-49BE-A83B-41A2921B47C2}" destId="{48EDD2D1-A558-4C5C-B59F-89AD4D75CAE2}" srcOrd="2" destOrd="0" parTransId="{F0541D3F-362D-4E60-BF22-39E1F74B2528}" sibTransId="{477CADE4-CBB0-4892-8760-A4E975E1A7CE}"/>
    <dgm:cxn modelId="{ACAF271F-7D78-4321-AF1B-204BBBF904F6}" type="presOf" srcId="{C68F6A29-5755-4188-BD28-9BD9DC627715}" destId="{ABF3333A-A4AC-4249-B63A-CFEF8DC94F85}" srcOrd="0" destOrd="0" presId="urn:microsoft.com/office/officeart/2005/8/layout/default"/>
    <dgm:cxn modelId="{E7D39431-1734-4D5A-BE1D-091EF02DB291}" srcId="{379DEFE4-D37D-49BE-A83B-41A2921B47C2}" destId="{C68F6A29-5755-4188-BD28-9BD9DC627715}" srcOrd="1" destOrd="0" parTransId="{5C90F876-C7BA-481C-838D-8CF59A630CA4}" sibTransId="{E1412C06-81F9-4D68-9865-D7F80EF9933E}"/>
    <dgm:cxn modelId="{B1E0673A-908E-4E52-A497-3ECAE18F9F9A}" srcId="{379DEFE4-D37D-49BE-A83B-41A2921B47C2}" destId="{B6813476-A6C1-4EF9-B745-26815E9F7021}" srcOrd="0" destOrd="0" parTransId="{0791017E-CFB7-40EF-BE29-1C01EB634E2D}" sibTransId="{F3EE0F0B-F3A4-4932-A8BF-24E0F270A841}"/>
    <dgm:cxn modelId="{62EF124C-E7E4-4952-81C2-84CC15178A4C}" srcId="{379DEFE4-D37D-49BE-A83B-41A2921B47C2}" destId="{C523A7AE-00D5-4588-AED2-FE5B39D3A31A}" srcOrd="3" destOrd="0" parTransId="{D63090C0-8209-40E2-AF8E-77157A965961}" sibTransId="{A43161D3-C67D-422F-B5B3-12335ABE34A4}"/>
    <dgm:cxn modelId="{05949F9D-1B92-4B3F-A4EA-DB3C2A138E5A}" type="presOf" srcId="{C523A7AE-00D5-4588-AED2-FE5B39D3A31A}" destId="{E42FAFB4-CEC0-448D-84F0-38C4F0E14672}" srcOrd="0" destOrd="0" presId="urn:microsoft.com/office/officeart/2005/8/layout/default"/>
    <dgm:cxn modelId="{DDDA36AA-F3F3-43C3-89F3-F7B12935CB8E}" type="presOf" srcId="{379DEFE4-D37D-49BE-A83B-41A2921B47C2}" destId="{2EA0B0CD-562D-4BD7-93F7-9D2A53F7300E}" srcOrd="0" destOrd="0" presId="urn:microsoft.com/office/officeart/2005/8/layout/default"/>
    <dgm:cxn modelId="{D7854FD5-FF14-488D-A03E-7AF2704DA140}" type="presOf" srcId="{B6813476-A6C1-4EF9-B745-26815E9F7021}" destId="{CCA9CE2F-9624-4963-92E5-416F6EDB8A12}" srcOrd="0" destOrd="0" presId="urn:microsoft.com/office/officeart/2005/8/layout/default"/>
    <dgm:cxn modelId="{69F944ED-360D-4C54-AFE1-49815D7FD8F1}" type="presOf" srcId="{48EDD2D1-A558-4C5C-B59F-89AD4D75CAE2}" destId="{83F01F6A-C666-40FA-B997-A02CB4CF11E8}" srcOrd="0" destOrd="0" presId="urn:microsoft.com/office/officeart/2005/8/layout/default"/>
    <dgm:cxn modelId="{74298029-8E11-4B36-B142-9C9A6AA2C36C}" type="presParOf" srcId="{2EA0B0CD-562D-4BD7-93F7-9D2A53F7300E}" destId="{CCA9CE2F-9624-4963-92E5-416F6EDB8A12}" srcOrd="0" destOrd="0" presId="urn:microsoft.com/office/officeart/2005/8/layout/default"/>
    <dgm:cxn modelId="{28AB97C8-256A-49A7-8D6B-5A7E03E534DE}" type="presParOf" srcId="{2EA0B0CD-562D-4BD7-93F7-9D2A53F7300E}" destId="{7A47502D-4325-4BF2-8937-DD94DFD06C4D}" srcOrd="1" destOrd="0" presId="urn:microsoft.com/office/officeart/2005/8/layout/default"/>
    <dgm:cxn modelId="{A4666714-14EC-4318-B1D2-E9F9CCB839B2}" type="presParOf" srcId="{2EA0B0CD-562D-4BD7-93F7-9D2A53F7300E}" destId="{ABF3333A-A4AC-4249-B63A-CFEF8DC94F85}" srcOrd="2" destOrd="0" presId="urn:microsoft.com/office/officeart/2005/8/layout/default"/>
    <dgm:cxn modelId="{588E8EEC-3B93-4E7A-8E8A-D6EFDBC0DD9D}" type="presParOf" srcId="{2EA0B0CD-562D-4BD7-93F7-9D2A53F7300E}" destId="{5F34B434-E924-4F1B-B5DF-7E31DA9FC736}" srcOrd="3" destOrd="0" presId="urn:microsoft.com/office/officeart/2005/8/layout/default"/>
    <dgm:cxn modelId="{E23D2ED7-D961-41A7-81CE-FBF0DFD4EE7C}" type="presParOf" srcId="{2EA0B0CD-562D-4BD7-93F7-9D2A53F7300E}" destId="{83F01F6A-C666-40FA-B997-A02CB4CF11E8}" srcOrd="4" destOrd="0" presId="urn:microsoft.com/office/officeart/2005/8/layout/default"/>
    <dgm:cxn modelId="{7E6AEA25-FDCF-4F12-8013-EAF5F87025E2}" type="presParOf" srcId="{2EA0B0CD-562D-4BD7-93F7-9D2A53F7300E}" destId="{A88840D5-7706-4761-93E6-44CE21160F66}" srcOrd="5" destOrd="0" presId="urn:microsoft.com/office/officeart/2005/8/layout/default"/>
    <dgm:cxn modelId="{F7ADDD0A-AA7B-4269-BD8A-CD56325FA266}" type="presParOf" srcId="{2EA0B0CD-562D-4BD7-93F7-9D2A53F7300E}" destId="{E42FAFB4-CEC0-448D-84F0-38C4F0E1467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1F2682-89A6-4BB6-9ED6-E17D29E9A63C}" type="doc">
      <dgm:prSet loTypeId="urn:microsoft.com/office/officeart/2008/layout/LinedList" loCatId="Inbox" qsTypeId="urn:microsoft.com/office/officeart/2005/8/quickstyle/simple4" qsCatId="simple" csTypeId="urn:microsoft.com/office/officeart/2005/8/colors/ColorSchemeForSuggestions" csCatId="other" phldr="1"/>
      <dgm:spPr/>
      <dgm:t>
        <a:bodyPr/>
        <a:lstStyle/>
        <a:p>
          <a:endParaRPr lang="en-US"/>
        </a:p>
      </dgm:t>
    </dgm:pt>
    <dgm:pt modelId="{EE5D0998-365D-47B9-8F38-ED9E92A511A6}">
      <dgm:prSet/>
      <dgm:spPr/>
      <dgm:t>
        <a:bodyPr/>
        <a:lstStyle/>
        <a:p>
          <a:r>
            <a:rPr lang="en-US" dirty="0"/>
            <a:t>THANK YOU FOR ATTENDING </a:t>
          </a:r>
        </a:p>
        <a:p>
          <a:r>
            <a:rPr lang="en-US" dirty="0"/>
            <a:t>JOIN US NEXT MONTH ON SEPTEMBER 21REGISTRATION IS AVAILABLE ON THE TRAINING CALENDAR </a:t>
          </a:r>
        </a:p>
      </dgm:t>
    </dgm:pt>
    <dgm:pt modelId="{F95A3B66-5DD2-4B71-9AC9-FEC3D5DB23E9}" type="parTrans" cxnId="{2DDBCF74-4866-46D9-9A8A-289C5C6292D7}">
      <dgm:prSet/>
      <dgm:spPr/>
      <dgm:t>
        <a:bodyPr/>
        <a:lstStyle/>
        <a:p>
          <a:endParaRPr lang="en-US"/>
        </a:p>
      </dgm:t>
    </dgm:pt>
    <dgm:pt modelId="{0795F885-B83B-452B-A7B3-261013CF7C7D}" type="sibTrans" cxnId="{2DDBCF74-4866-46D9-9A8A-289C5C6292D7}">
      <dgm:prSet/>
      <dgm:spPr/>
      <dgm:t>
        <a:bodyPr/>
        <a:lstStyle/>
        <a:p>
          <a:endParaRPr lang="en-US"/>
        </a:p>
      </dgm:t>
    </dgm:pt>
    <dgm:pt modelId="{BB21FFD5-AE79-4A0F-B84F-E85AE6F4FC56}">
      <dgm:prSet/>
      <dgm:spPr/>
      <dgm:t>
        <a:bodyPr/>
        <a:lstStyle/>
        <a:p>
          <a:r>
            <a:rPr lang="en-US" dirty="0"/>
            <a:t>THIS WEBINAR WAS RECORDED AND WILL BE POSTED INSIDE THE TELO ONLY RESOURCE SECTION.  CAN’T REMEMBER THE LOGIN DETAILS – A HANDOUT IS INCLUDED WITH THIS WEBINAR</a:t>
          </a:r>
        </a:p>
      </dgm:t>
    </dgm:pt>
    <dgm:pt modelId="{EEA2915F-D174-4FA7-9D40-E56C94F21CF3}" type="parTrans" cxnId="{B3E5FC4D-54A9-4CC4-97E8-658B245C97F2}">
      <dgm:prSet/>
      <dgm:spPr/>
      <dgm:t>
        <a:bodyPr/>
        <a:lstStyle/>
        <a:p>
          <a:endParaRPr lang="en-US"/>
        </a:p>
      </dgm:t>
    </dgm:pt>
    <dgm:pt modelId="{3BEA1926-43EF-4248-A2CA-2D5D14B4A758}" type="sibTrans" cxnId="{B3E5FC4D-54A9-4CC4-97E8-658B245C97F2}">
      <dgm:prSet/>
      <dgm:spPr/>
      <dgm:t>
        <a:bodyPr/>
        <a:lstStyle/>
        <a:p>
          <a:endParaRPr lang="en-US"/>
        </a:p>
      </dgm:t>
    </dgm:pt>
    <dgm:pt modelId="{A23CE9BE-D552-4006-ABD8-0E8959D3028C}">
      <dgm:prSet/>
      <dgm:spPr/>
      <dgm:t>
        <a:bodyPr/>
        <a:lstStyle/>
        <a:p>
          <a:r>
            <a:rPr lang="en-US" dirty="0"/>
            <a:t>TE CENTRAL CONTINUES TO OFFER NEW TELO TRAINING THROUGHOUT THE ACADEMIC YEAR IF YOU ARE A NEW TELO PLEASE CONSIDER REGISTERING FOR OUR SEPTEMBER 13 TRAINING OPTION.  REGISTRATION IS AVAILABLE ON THE TRAINING CALENDAR</a:t>
          </a:r>
        </a:p>
      </dgm:t>
    </dgm:pt>
    <dgm:pt modelId="{6D9CBD10-2032-4318-86A5-5E66291ABF2E}" type="parTrans" cxnId="{F9ED2B28-1EAA-408B-B215-226F6530AA56}">
      <dgm:prSet/>
      <dgm:spPr/>
      <dgm:t>
        <a:bodyPr/>
        <a:lstStyle/>
        <a:p>
          <a:endParaRPr lang="en-US"/>
        </a:p>
      </dgm:t>
    </dgm:pt>
    <dgm:pt modelId="{D2AC4248-357C-4A32-B8BE-E41F9AB155C6}" type="sibTrans" cxnId="{F9ED2B28-1EAA-408B-B215-226F6530AA56}">
      <dgm:prSet/>
      <dgm:spPr/>
      <dgm:t>
        <a:bodyPr/>
        <a:lstStyle/>
        <a:p>
          <a:endParaRPr lang="en-US"/>
        </a:p>
      </dgm:t>
    </dgm:pt>
    <dgm:pt modelId="{3DE646A8-2E23-45A6-A7F1-CB8EBC63D693}" type="pres">
      <dgm:prSet presAssocID="{FD1F2682-89A6-4BB6-9ED6-E17D29E9A63C}" presName="vert0" presStyleCnt="0">
        <dgm:presLayoutVars>
          <dgm:dir/>
          <dgm:animOne val="branch"/>
          <dgm:animLvl val="lvl"/>
        </dgm:presLayoutVars>
      </dgm:prSet>
      <dgm:spPr/>
    </dgm:pt>
    <dgm:pt modelId="{A32E0260-EBC3-4D0C-A0A1-EC201F438E31}" type="pres">
      <dgm:prSet presAssocID="{EE5D0998-365D-47B9-8F38-ED9E92A511A6}" presName="thickLine" presStyleLbl="alignNode1" presStyleIdx="0" presStyleCnt="3"/>
      <dgm:spPr/>
    </dgm:pt>
    <dgm:pt modelId="{BAE01061-210A-4221-AC0F-4C5BF2AC6523}" type="pres">
      <dgm:prSet presAssocID="{EE5D0998-365D-47B9-8F38-ED9E92A511A6}" presName="horz1" presStyleCnt="0"/>
      <dgm:spPr/>
    </dgm:pt>
    <dgm:pt modelId="{7A22055B-A727-4C33-A9F4-AD31CC31F85C}" type="pres">
      <dgm:prSet presAssocID="{EE5D0998-365D-47B9-8F38-ED9E92A511A6}" presName="tx1" presStyleLbl="revTx" presStyleIdx="0" presStyleCnt="3"/>
      <dgm:spPr/>
    </dgm:pt>
    <dgm:pt modelId="{C55AA1B3-29CD-4660-BF41-AF63E9ED942B}" type="pres">
      <dgm:prSet presAssocID="{EE5D0998-365D-47B9-8F38-ED9E92A511A6}" presName="vert1" presStyleCnt="0"/>
      <dgm:spPr/>
    </dgm:pt>
    <dgm:pt modelId="{6F4EE5B9-C278-46AB-8708-6638AD78FE33}" type="pres">
      <dgm:prSet presAssocID="{BB21FFD5-AE79-4A0F-B84F-E85AE6F4FC56}" presName="thickLine" presStyleLbl="alignNode1" presStyleIdx="1" presStyleCnt="3"/>
      <dgm:spPr/>
    </dgm:pt>
    <dgm:pt modelId="{31046DDD-FD4A-4429-8A19-EFC4B30959EB}" type="pres">
      <dgm:prSet presAssocID="{BB21FFD5-AE79-4A0F-B84F-E85AE6F4FC56}" presName="horz1" presStyleCnt="0"/>
      <dgm:spPr/>
    </dgm:pt>
    <dgm:pt modelId="{89A16115-1084-42D7-BB4E-333D918DE54C}" type="pres">
      <dgm:prSet presAssocID="{BB21FFD5-AE79-4A0F-B84F-E85AE6F4FC56}" presName="tx1" presStyleLbl="revTx" presStyleIdx="1" presStyleCnt="3"/>
      <dgm:spPr/>
    </dgm:pt>
    <dgm:pt modelId="{07B6B86B-927E-456A-AC6E-2EA44A9F820D}" type="pres">
      <dgm:prSet presAssocID="{BB21FFD5-AE79-4A0F-B84F-E85AE6F4FC56}" presName="vert1" presStyleCnt="0"/>
      <dgm:spPr/>
    </dgm:pt>
    <dgm:pt modelId="{82AE8365-48EC-4542-8DA0-FF088EAF3241}" type="pres">
      <dgm:prSet presAssocID="{A23CE9BE-D552-4006-ABD8-0E8959D3028C}" presName="thickLine" presStyleLbl="alignNode1" presStyleIdx="2" presStyleCnt="3"/>
      <dgm:spPr/>
    </dgm:pt>
    <dgm:pt modelId="{997E03D6-F265-47C4-9CE8-4F7E6145C2A5}" type="pres">
      <dgm:prSet presAssocID="{A23CE9BE-D552-4006-ABD8-0E8959D3028C}" presName="horz1" presStyleCnt="0"/>
      <dgm:spPr/>
    </dgm:pt>
    <dgm:pt modelId="{9B3D3AE7-E493-49A8-B6D3-C3A7C07F7BB3}" type="pres">
      <dgm:prSet presAssocID="{A23CE9BE-D552-4006-ABD8-0E8959D3028C}" presName="tx1" presStyleLbl="revTx" presStyleIdx="2" presStyleCnt="3"/>
      <dgm:spPr/>
    </dgm:pt>
    <dgm:pt modelId="{7AD6FF43-280A-4B00-9081-D8D377F29463}" type="pres">
      <dgm:prSet presAssocID="{A23CE9BE-D552-4006-ABD8-0E8959D3028C}" presName="vert1" presStyleCnt="0"/>
      <dgm:spPr/>
    </dgm:pt>
  </dgm:ptLst>
  <dgm:cxnLst>
    <dgm:cxn modelId="{678EA30C-2E61-4681-9099-6000061C3BCE}" type="presOf" srcId="{A23CE9BE-D552-4006-ABD8-0E8959D3028C}" destId="{9B3D3AE7-E493-49A8-B6D3-C3A7C07F7BB3}" srcOrd="0" destOrd="0" presId="urn:microsoft.com/office/officeart/2008/layout/LinedList"/>
    <dgm:cxn modelId="{F9ED2B28-1EAA-408B-B215-226F6530AA56}" srcId="{FD1F2682-89A6-4BB6-9ED6-E17D29E9A63C}" destId="{A23CE9BE-D552-4006-ABD8-0E8959D3028C}" srcOrd="2" destOrd="0" parTransId="{6D9CBD10-2032-4318-86A5-5E66291ABF2E}" sibTransId="{D2AC4248-357C-4A32-B8BE-E41F9AB155C6}"/>
    <dgm:cxn modelId="{B3E5FC4D-54A9-4CC4-97E8-658B245C97F2}" srcId="{FD1F2682-89A6-4BB6-9ED6-E17D29E9A63C}" destId="{BB21FFD5-AE79-4A0F-B84F-E85AE6F4FC56}" srcOrd="1" destOrd="0" parTransId="{EEA2915F-D174-4FA7-9D40-E56C94F21CF3}" sibTransId="{3BEA1926-43EF-4248-A2CA-2D5D14B4A758}"/>
    <dgm:cxn modelId="{2DDBCF74-4866-46D9-9A8A-289C5C6292D7}" srcId="{FD1F2682-89A6-4BB6-9ED6-E17D29E9A63C}" destId="{EE5D0998-365D-47B9-8F38-ED9E92A511A6}" srcOrd="0" destOrd="0" parTransId="{F95A3B66-5DD2-4B71-9AC9-FEC3D5DB23E9}" sibTransId="{0795F885-B83B-452B-A7B3-261013CF7C7D}"/>
    <dgm:cxn modelId="{8CD588B3-346C-4E07-A828-DC15E5B51BCD}" type="presOf" srcId="{BB21FFD5-AE79-4A0F-B84F-E85AE6F4FC56}" destId="{89A16115-1084-42D7-BB4E-333D918DE54C}" srcOrd="0" destOrd="0" presId="urn:microsoft.com/office/officeart/2008/layout/LinedList"/>
    <dgm:cxn modelId="{34F3ACBD-60F8-4B06-A948-2351DF76D68D}" type="presOf" srcId="{EE5D0998-365D-47B9-8F38-ED9E92A511A6}" destId="{7A22055B-A727-4C33-A9F4-AD31CC31F85C}" srcOrd="0" destOrd="0" presId="urn:microsoft.com/office/officeart/2008/layout/LinedList"/>
    <dgm:cxn modelId="{D8985ADB-6B44-4340-8602-5E12857B0D76}" type="presOf" srcId="{FD1F2682-89A6-4BB6-9ED6-E17D29E9A63C}" destId="{3DE646A8-2E23-45A6-A7F1-CB8EBC63D693}" srcOrd="0" destOrd="0" presId="urn:microsoft.com/office/officeart/2008/layout/LinedList"/>
    <dgm:cxn modelId="{C7CF19AB-C1BA-42BA-AC83-B21714C15957}" type="presParOf" srcId="{3DE646A8-2E23-45A6-A7F1-CB8EBC63D693}" destId="{A32E0260-EBC3-4D0C-A0A1-EC201F438E31}" srcOrd="0" destOrd="0" presId="urn:microsoft.com/office/officeart/2008/layout/LinedList"/>
    <dgm:cxn modelId="{CD63D758-43B1-452A-A10A-0BF971E0E4F3}" type="presParOf" srcId="{3DE646A8-2E23-45A6-A7F1-CB8EBC63D693}" destId="{BAE01061-210A-4221-AC0F-4C5BF2AC6523}" srcOrd="1" destOrd="0" presId="urn:microsoft.com/office/officeart/2008/layout/LinedList"/>
    <dgm:cxn modelId="{0C68245A-85C5-4B0D-95E0-11AE8EE4610E}" type="presParOf" srcId="{BAE01061-210A-4221-AC0F-4C5BF2AC6523}" destId="{7A22055B-A727-4C33-A9F4-AD31CC31F85C}" srcOrd="0" destOrd="0" presId="urn:microsoft.com/office/officeart/2008/layout/LinedList"/>
    <dgm:cxn modelId="{E025C702-2ED3-44D3-8D23-620A61535827}" type="presParOf" srcId="{BAE01061-210A-4221-AC0F-4C5BF2AC6523}" destId="{C55AA1B3-29CD-4660-BF41-AF63E9ED942B}" srcOrd="1" destOrd="0" presId="urn:microsoft.com/office/officeart/2008/layout/LinedList"/>
    <dgm:cxn modelId="{3B03885C-8F8C-43E2-9ED9-983F3183AB95}" type="presParOf" srcId="{3DE646A8-2E23-45A6-A7F1-CB8EBC63D693}" destId="{6F4EE5B9-C278-46AB-8708-6638AD78FE33}" srcOrd="2" destOrd="0" presId="urn:microsoft.com/office/officeart/2008/layout/LinedList"/>
    <dgm:cxn modelId="{F3211278-867D-49DD-B492-240C2E4F3EC5}" type="presParOf" srcId="{3DE646A8-2E23-45A6-A7F1-CB8EBC63D693}" destId="{31046DDD-FD4A-4429-8A19-EFC4B30959EB}" srcOrd="3" destOrd="0" presId="urn:microsoft.com/office/officeart/2008/layout/LinedList"/>
    <dgm:cxn modelId="{446AD80A-6CD6-48DC-8246-3999D8557CE1}" type="presParOf" srcId="{31046DDD-FD4A-4429-8A19-EFC4B30959EB}" destId="{89A16115-1084-42D7-BB4E-333D918DE54C}" srcOrd="0" destOrd="0" presId="urn:microsoft.com/office/officeart/2008/layout/LinedList"/>
    <dgm:cxn modelId="{3E815F68-3E48-4E92-B122-BD2A28B9C092}" type="presParOf" srcId="{31046DDD-FD4A-4429-8A19-EFC4B30959EB}" destId="{07B6B86B-927E-456A-AC6E-2EA44A9F820D}" srcOrd="1" destOrd="0" presId="urn:microsoft.com/office/officeart/2008/layout/LinedList"/>
    <dgm:cxn modelId="{508B9B18-4370-4589-B78D-7B8929CE0627}" type="presParOf" srcId="{3DE646A8-2E23-45A6-A7F1-CB8EBC63D693}" destId="{82AE8365-48EC-4542-8DA0-FF088EAF3241}" srcOrd="4" destOrd="0" presId="urn:microsoft.com/office/officeart/2008/layout/LinedList"/>
    <dgm:cxn modelId="{10B76F0C-EA4B-47E5-9E29-4DA9B8007E4C}" type="presParOf" srcId="{3DE646A8-2E23-45A6-A7F1-CB8EBC63D693}" destId="{997E03D6-F265-47C4-9CE8-4F7E6145C2A5}" srcOrd="5" destOrd="0" presId="urn:microsoft.com/office/officeart/2008/layout/LinedList"/>
    <dgm:cxn modelId="{374B6D30-9324-4FE9-9BC9-A0204E11E5FE}" type="presParOf" srcId="{997E03D6-F265-47C4-9CE8-4F7E6145C2A5}" destId="{9B3D3AE7-E493-49A8-B6D3-C3A7C07F7BB3}" srcOrd="0" destOrd="0" presId="urn:microsoft.com/office/officeart/2008/layout/LinedList"/>
    <dgm:cxn modelId="{FD225AA9-1397-4F14-8E26-35008D5A9D4C}" type="presParOf" srcId="{997E03D6-F265-47C4-9CE8-4F7E6145C2A5}" destId="{7AD6FF43-280A-4B00-9081-D8D377F2946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EACF8-F779-46E9-BF0B-EDD090363F35}">
      <dsp:nvSpPr>
        <dsp:cNvPr id="0" name=""/>
        <dsp:cNvSpPr/>
      </dsp:nvSpPr>
      <dsp:spPr>
        <a:xfrm>
          <a:off x="2017718" y="1579"/>
          <a:ext cx="2269933" cy="690508"/>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baseline="0" dirty="0"/>
            <a:t>TELO portal review</a:t>
          </a:r>
          <a:endParaRPr lang="en-US" sz="1700" kern="1200" dirty="0"/>
        </a:p>
      </dsp:txBody>
      <dsp:txXfrm>
        <a:off x="2051426" y="35287"/>
        <a:ext cx="2202517" cy="623092"/>
      </dsp:txXfrm>
    </dsp:sp>
    <dsp:sp modelId="{5EE3DB47-A8CA-41E4-B4FE-2163403A9C11}">
      <dsp:nvSpPr>
        <dsp:cNvPr id="0" name=""/>
        <dsp:cNvSpPr/>
      </dsp:nvSpPr>
      <dsp:spPr>
        <a:xfrm>
          <a:off x="2017718" y="726613"/>
          <a:ext cx="2269933" cy="690508"/>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baseline="0" dirty="0"/>
            <a:t>Annual report</a:t>
          </a:r>
          <a:endParaRPr lang="en-US" sz="1700" kern="1200" dirty="0"/>
        </a:p>
      </dsp:txBody>
      <dsp:txXfrm>
        <a:off x="2051426" y="760321"/>
        <a:ext cx="2202517" cy="623092"/>
      </dsp:txXfrm>
    </dsp:sp>
    <dsp:sp modelId="{80C4C37A-2DE6-49DF-B506-E3F9084058E1}">
      <dsp:nvSpPr>
        <dsp:cNvPr id="0" name=""/>
        <dsp:cNvSpPr/>
      </dsp:nvSpPr>
      <dsp:spPr>
        <a:xfrm>
          <a:off x="2017718" y="1451648"/>
          <a:ext cx="2269933" cy="690508"/>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baseline="0" dirty="0"/>
            <a:t>Dues and Participation Fee invoices</a:t>
          </a:r>
          <a:endParaRPr lang="en-US" sz="1700" kern="1200" dirty="0"/>
        </a:p>
      </dsp:txBody>
      <dsp:txXfrm>
        <a:off x="2051426" y="1485356"/>
        <a:ext cx="2202517" cy="623092"/>
      </dsp:txXfrm>
    </dsp:sp>
    <dsp:sp modelId="{2EF567D8-4F8C-4EC0-9904-D32691A98698}">
      <dsp:nvSpPr>
        <dsp:cNvPr id="0" name=""/>
        <dsp:cNvSpPr/>
      </dsp:nvSpPr>
      <dsp:spPr>
        <a:xfrm>
          <a:off x="2017718" y="2176682"/>
          <a:ext cx="2269933" cy="690508"/>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baseline="0" dirty="0"/>
            <a:t>Mandatory profile and Institutional information</a:t>
          </a:r>
          <a:endParaRPr lang="en-US" sz="1700" kern="1200" dirty="0"/>
        </a:p>
      </dsp:txBody>
      <dsp:txXfrm>
        <a:off x="2051426" y="2210390"/>
        <a:ext cx="2202517" cy="623092"/>
      </dsp:txXfrm>
    </dsp:sp>
    <dsp:sp modelId="{CAF1BACC-7FFD-464C-B248-1A4AB924F79E}">
      <dsp:nvSpPr>
        <dsp:cNvPr id="0" name=""/>
        <dsp:cNvSpPr/>
      </dsp:nvSpPr>
      <dsp:spPr>
        <a:xfrm>
          <a:off x="2017718" y="2901716"/>
          <a:ext cx="2269933" cy="690508"/>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baseline="0" dirty="0"/>
            <a:t>EZ-application</a:t>
          </a:r>
          <a:endParaRPr lang="en-US" sz="1700" kern="1200" dirty="0"/>
        </a:p>
      </dsp:txBody>
      <dsp:txXfrm>
        <a:off x="2051426" y="2935424"/>
        <a:ext cx="2202517" cy="623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9CE2F-9624-4963-92E5-416F6EDB8A12}">
      <dsp:nvSpPr>
        <dsp:cNvPr id="0" name=""/>
        <dsp:cNvSpPr/>
      </dsp:nvSpPr>
      <dsp:spPr>
        <a:xfrm>
          <a:off x="676420" y="904"/>
          <a:ext cx="2416907" cy="1450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dirty="0"/>
            <a:t>Open your annual report</a:t>
          </a:r>
          <a:endParaRPr lang="en-US" sz="3200" kern="1200" dirty="0"/>
        </a:p>
      </dsp:txBody>
      <dsp:txXfrm>
        <a:off x="676420" y="904"/>
        <a:ext cx="2416907" cy="1450144"/>
      </dsp:txXfrm>
    </dsp:sp>
    <dsp:sp modelId="{ABF3333A-A4AC-4249-B63A-CFEF8DC94F85}">
      <dsp:nvSpPr>
        <dsp:cNvPr id="0" name=""/>
        <dsp:cNvSpPr/>
      </dsp:nvSpPr>
      <dsp:spPr>
        <a:xfrm>
          <a:off x="3335017" y="904"/>
          <a:ext cx="2416907" cy="1450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dirty="0"/>
            <a:t>Review the updated instructions</a:t>
          </a:r>
          <a:endParaRPr lang="en-US" sz="3200" kern="1200" dirty="0"/>
        </a:p>
      </dsp:txBody>
      <dsp:txXfrm>
        <a:off x="3335017" y="904"/>
        <a:ext cx="2416907" cy="1450144"/>
      </dsp:txXfrm>
    </dsp:sp>
    <dsp:sp modelId="{83F01F6A-C666-40FA-B997-A02CB4CF11E8}">
      <dsp:nvSpPr>
        <dsp:cNvPr id="0" name=""/>
        <dsp:cNvSpPr/>
      </dsp:nvSpPr>
      <dsp:spPr>
        <a:xfrm>
          <a:off x="676420" y="1692739"/>
          <a:ext cx="2416907" cy="1450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dirty="0"/>
            <a:t>Due date is September 30</a:t>
          </a:r>
          <a:endParaRPr lang="en-US" sz="3200" kern="1200" dirty="0"/>
        </a:p>
      </dsp:txBody>
      <dsp:txXfrm>
        <a:off x="676420" y="1692739"/>
        <a:ext cx="2416907" cy="1450144"/>
      </dsp:txXfrm>
    </dsp:sp>
    <dsp:sp modelId="{E42FAFB4-CEC0-448D-84F0-38C4F0E14672}">
      <dsp:nvSpPr>
        <dsp:cNvPr id="0" name=""/>
        <dsp:cNvSpPr/>
      </dsp:nvSpPr>
      <dsp:spPr>
        <a:xfrm>
          <a:off x="3335017" y="1692739"/>
          <a:ext cx="2416907" cy="1450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dirty="0"/>
            <a:t>Organic document</a:t>
          </a:r>
          <a:endParaRPr lang="en-US" sz="3200" kern="1200" dirty="0"/>
        </a:p>
      </dsp:txBody>
      <dsp:txXfrm>
        <a:off x="3335017" y="1692739"/>
        <a:ext cx="2416907" cy="1450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E0260-EBC3-4D0C-A0A1-EC201F438E31}">
      <dsp:nvSpPr>
        <dsp:cNvPr id="0" name=""/>
        <dsp:cNvSpPr/>
      </dsp:nvSpPr>
      <dsp:spPr>
        <a:xfrm>
          <a:off x="0" y="2249"/>
          <a:ext cx="6683374" cy="0"/>
        </a:xfrm>
        <a:prstGeom prst="lin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7A22055B-A727-4C33-A9F4-AD31CC31F85C}">
      <dsp:nvSpPr>
        <dsp:cNvPr id="0" name=""/>
        <dsp:cNvSpPr/>
      </dsp:nvSpPr>
      <dsp:spPr>
        <a:xfrm>
          <a:off x="0" y="2249"/>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THANK YOU FOR ATTENDING </a:t>
          </a:r>
        </a:p>
        <a:p>
          <a:pPr marL="0" lvl="0" indent="0" algn="l" defTabSz="933450">
            <a:lnSpc>
              <a:spcPct val="90000"/>
            </a:lnSpc>
            <a:spcBef>
              <a:spcPct val="0"/>
            </a:spcBef>
            <a:spcAft>
              <a:spcPct val="35000"/>
            </a:spcAft>
            <a:buNone/>
          </a:pPr>
          <a:r>
            <a:rPr lang="en-US" sz="2100" kern="1200" dirty="0"/>
            <a:t>JOIN US NEXT MONTH ON SEPTEMBER 21REGISTRATION IS AVAILABLE ON THE TRAINING CALENDAR </a:t>
          </a:r>
        </a:p>
      </dsp:txBody>
      <dsp:txXfrm>
        <a:off x="0" y="2249"/>
        <a:ext cx="6683374" cy="1534142"/>
      </dsp:txXfrm>
    </dsp:sp>
    <dsp:sp modelId="{6F4EE5B9-C278-46AB-8708-6638AD78FE33}">
      <dsp:nvSpPr>
        <dsp:cNvPr id="0" name=""/>
        <dsp:cNvSpPr/>
      </dsp:nvSpPr>
      <dsp:spPr>
        <a:xfrm>
          <a:off x="0" y="1536391"/>
          <a:ext cx="6683374" cy="0"/>
        </a:xfrm>
        <a:prstGeom prst="lin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89A16115-1084-42D7-BB4E-333D918DE54C}">
      <dsp:nvSpPr>
        <dsp:cNvPr id="0" name=""/>
        <dsp:cNvSpPr/>
      </dsp:nvSpPr>
      <dsp:spPr>
        <a:xfrm>
          <a:off x="0" y="1536391"/>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THIS WEBINAR WAS RECORDED AND WILL BE POSTED INSIDE THE TELO ONLY RESOURCE SECTION.  CAN’T REMEMBER THE LOGIN DETAILS – A HANDOUT IS INCLUDED WITH THIS WEBINAR</a:t>
          </a:r>
        </a:p>
      </dsp:txBody>
      <dsp:txXfrm>
        <a:off x="0" y="1536391"/>
        <a:ext cx="6683374" cy="1534142"/>
      </dsp:txXfrm>
    </dsp:sp>
    <dsp:sp modelId="{82AE8365-48EC-4542-8DA0-FF088EAF3241}">
      <dsp:nvSpPr>
        <dsp:cNvPr id="0" name=""/>
        <dsp:cNvSpPr/>
      </dsp:nvSpPr>
      <dsp:spPr>
        <a:xfrm>
          <a:off x="0" y="3070533"/>
          <a:ext cx="6683374" cy="0"/>
        </a:xfrm>
        <a:prstGeom prst="lin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9B3D3AE7-E493-49A8-B6D3-C3A7C07F7BB3}">
      <dsp:nvSpPr>
        <dsp:cNvPr id="0" name=""/>
        <dsp:cNvSpPr/>
      </dsp:nvSpPr>
      <dsp:spPr>
        <a:xfrm>
          <a:off x="0" y="3070533"/>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TE CENTRAL CONTINUES TO OFFER NEW TELO TRAINING THROUGHOUT THE ACADEMIC YEAR IF YOU ARE A NEW TELO PLEASE CONSIDER REGISTERING FOR OUR SEPTEMBER 13 TRAINING OPTION.  REGISTRATION IS AVAILABLE ON THE TRAINING CALENDAR</a:t>
          </a:r>
        </a:p>
      </dsp:txBody>
      <dsp:txXfrm>
        <a:off x="0" y="3070533"/>
        <a:ext cx="6683374" cy="15341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928CA-C4EF-4925-8C82-9360C29282AA}" type="datetimeFigureOut">
              <a:rPr lang="en-US" smtClean="0"/>
              <a:t>8/10/2017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29A54-6BD1-4752-A3C0-6AB0C50471B3}" type="slidenum">
              <a:rPr lang="en-US" smtClean="0"/>
              <a:t>‹#›</a:t>
            </a:fld>
            <a:endParaRPr lang="en-US"/>
          </a:p>
        </p:txBody>
      </p:sp>
    </p:spTree>
    <p:extLst>
      <p:ext uri="{BB962C8B-B14F-4D97-AF65-F5344CB8AC3E}">
        <p14:creationId xmlns:p14="http://schemas.microsoft.com/office/powerpoint/2010/main" val="48918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561D6-9DD4-4C19-BEC6-F1FD8476AAE6}" type="datetime1">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097CA4-6098-49DC-9F30-77B1E0938C3D}" type="datetime1">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A16B75-783A-4238-8BEC-C0709A929C9E}" type="datetime1">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7D13BA-BB19-4AFB-98EF-7E730C51F136}" type="datetime1">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C55F5-6FAB-461B-B7EE-068E3BDD6FED}" type="datetime1">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EAA69F-92AA-40E4-8A60-322FC59C2CF9}" type="datetime1">
              <a:rPr lang="en-US" smtClean="0"/>
              <a:t>8/10/2017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04D03A5-C63E-45DA-8BB2-715EAEA2CB31}" type="datetime1">
              <a:rPr lang="en-US" smtClean="0"/>
              <a:t>8/10/2017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86B1C-BEE4-42D3-B905-06C14A091EEF}" type="datetime1">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0C6A14-1FDF-4E61-951E-1B055A55E34E}" type="datetime1">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91505-5E69-4AA5-A5AC-6855463DA542}" type="datetime1">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740D02-D90A-4137-B67A-5D26C26F70D6}" type="datetime1">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45E7A-B7C8-4606-9ABB-C0F7D43C189A}" type="datetime1">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5D7EF7-3BA9-405B-91EB-32E2DF363A6A}" type="datetime1">
              <a:rPr lang="en-US" smtClean="0"/>
              <a:t>8/10/2017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58778E-F309-4498-BC06-145F8E8418D3}" type="datetime1">
              <a:rPr lang="en-US" smtClean="0"/>
              <a:t>8/10/2017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B84D153-5247-43E9-B776-A5E5FEEE10B1}" type="datetime1">
              <a:rPr lang="en-US" smtClean="0"/>
              <a:t>8/10/2017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C2EA9F-AE30-4AB6-845B-333CB75C91D3}" type="datetime1">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E1CE36-71E4-4C23-8B3F-C177EB05840C}" type="datetime1">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1990FBD-F8E3-4A19-8C1F-B3B8C44CFFB9}" type="datetime1">
              <a:rPr lang="en-US" smtClean="0"/>
              <a:t>8/10/2017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klev@tuitionexchange.org"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hyperlink" Target="mailto:jdodson@tuitionexchange.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3" Type="http://schemas.openxmlformats.org/officeDocument/2006/relationships/hyperlink" Target="mailto:JDODSON@TUITIONEXCHANGE.ORG" TargetMode="External"/><Relationship Id="rId2" Type="http://schemas.openxmlformats.org/officeDocument/2006/relationships/hyperlink" Target="mailto:RSHORB@TUITIONEXCHANGE.ORG" TargetMode="External"/><Relationship Id="rId1" Type="http://schemas.openxmlformats.org/officeDocument/2006/relationships/slideLayout" Target="../slideLayouts/slideLayout2.xml"/><Relationship Id="rId4" Type="http://schemas.openxmlformats.org/officeDocument/2006/relationships/hyperlink" Target="mailto:KLEV@TUITIONEXCHANG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amp;ehk=M7E451vEysPbbsDFU3R"/><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C32F-BF37-4C8C-BE7E-937EE8C0F5F7}"/>
              </a:ext>
            </a:extLst>
          </p:cNvPr>
          <p:cNvSpPr>
            <a:spLocks noGrp="1"/>
          </p:cNvSpPr>
          <p:nvPr>
            <p:ph type="ctrTitle"/>
          </p:nvPr>
        </p:nvSpPr>
        <p:spPr/>
        <p:txBody>
          <a:bodyPr/>
          <a:lstStyle/>
          <a:p>
            <a:r>
              <a:rPr lang="en-US" dirty="0"/>
              <a:t>2017-18 Annual report</a:t>
            </a:r>
          </a:p>
        </p:txBody>
      </p:sp>
      <p:sp>
        <p:nvSpPr>
          <p:cNvPr id="3" name="Subtitle 2">
            <a:extLst>
              <a:ext uri="{FF2B5EF4-FFF2-40B4-BE49-F238E27FC236}">
                <a16:creationId xmlns:a16="http://schemas.microsoft.com/office/drawing/2014/main" id="{575DC68D-9FB2-400D-9B70-39016F959DA1}"/>
              </a:ext>
            </a:extLst>
          </p:cNvPr>
          <p:cNvSpPr>
            <a:spLocks noGrp="1"/>
          </p:cNvSpPr>
          <p:nvPr>
            <p:ph type="subTitle" idx="1"/>
          </p:nvPr>
        </p:nvSpPr>
        <p:spPr/>
        <p:txBody>
          <a:bodyPr>
            <a:normAutofit fontScale="92500" lnSpcReduction="10000"/>
          </a:bodyPr>
          <a:lstStyle/>
          <a:p>
            <a:r>
              <a:rPr lang="en-US" dirty="0"/>
              <a:t>Janet dodson</a:t>
            </a:r>
          </a:p>
          <a:p>
            <a:r>
              <a:rPr lang="en-US" dirty="0"/>
              <a:t>Associate director, tuition exchange</a:t>
            </a:r>
          </a:p>
          <a:p>
            <a:r>
              <a:rPr lang="en-US" dirty="0"/>
              <a:t>August 10, 2017</a:t>
            </a:r>
          </a:p>
        </p:txBody>
      </p:sp>
      <p:sp>
        <p:nvSpPr>
          <p:cNvPr id="4" name="Slide Number Placeholder 3">
            <a:extLst>
              <a:ext uri="{FF2B5EF4-FFF2-40B4-BE49-F238E27FC236}">
                <a16:creationId xmlns:a16="http://schemas.microsoft.com/office/drawing/2014/main" id="{CC75D3D6-4527-4CEA-BB8E-92FB064536B2}"/>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26507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3"/>
          <a:stretch>
            <a:fillRect/>
          </a:stretch>
        </p:blipFill>
        <p:spPr>
          <a:xfrm>
            <a:off x="5078061" y="1464354"/>
            <a:ext cx="6200163" cy="3472091"/>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0587-5C7E-4B80-9C22-34D8FEAD000A}"/>
              </a:ext>
            </a:extLst>
          </p:cNvPr>
          <p:cNvSpPr>
            <a:spLocks noGrp="1"/>
          </p:cNvSpPr>
          <p:nvPr>
            <p:ph type="title"/>
          </p:nvPr>
        </p:nvSpPr>
        <p:spPr>
          <a:xfrm>
            <a:off x="2800349" y="275618"/>
            <a:ext cx="7572375" cy="781658"/>
          </a:xfrm>
        </p:spPr>
        <p:txBody>
          <a:bodyPr anchor="b">
            <a:normAutofit/>
          </a:bodyPr>
          <a:lstStyle/>
          <a:p>
            <a:r>
              <a:rPr lang="en-US" sz="3200" dirty="0"/>
              <a:t>NOTIFICATIONS</a:t>
            </a:r>
          </a:p>
        </p:txBody>
      </p:sp>
      <p:sp>
        <p:nvSpPr>
          <p:cNvPr id="9" name="Content Placeholder 8"/>
          <p:cNvSpPr>
            <a:spLocks noGrp="1"/>
          </p:cNvSpPr>
          <p:nvPr>
            <p:ph sz="quarter" idx="13"/>
          </p:nvPr>
        </p:nvSpPr>
        <p:spPr>
          <a:xfrm>
            <a:off x="853360" y="1464354"/>
            <a:ext cx="3893978" cy="3424107"/>
          </a:xfrm>
        </p:spPr>
        <p:txBody>
          <a:bodyPr>
            <a:normAutofit/>
          </a:bodyPr>
          <a:lstStyle/>
          <a:p>
            <a:r>
              <a:rPr lang="en-US" sz="1600" dirty="0"/>
              <a:t>WHEN THE IMPORT SCHOOL CLICKS THE ENROLLED BOX AN EMAIL IS SENT TO THE EXPORT SCHOOL.  THIS IS THE EXPORT SCHOOLS NOTICE TO CLICK THE ADD STUDENT BUTTON.</a:t>
            </a:r>
          </a:p>
          <a:p>
            <a:r>
              <a:rPr lang="en-US" sz="1600" dirty="0"/>
              <a:t>CLICKING ADD STUDENT MOVES THE STUDENT TO BOTH ANNUAL REPORTS</a:t>
            </a:r>
          </a:p>
        </p:txBody>
      </p:sp>
      <p:sp>
        <p:nvSpPr>
          <p:cNvPr id="3" name="Slide Number Placeholder 2">
            <a:extLst>
              <a:ext uri="{FF2B5EF4-FFF2-40B4-BE49-F238E27FC236}">
                <a16:creationId xmlns:a16="http://schemas.microsoft.com/office/drawing/2014/main" id="{0F048392-F9D7-4689-9FB0-2B354E10108A}"/>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48715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EB1E8C3-BE55-4F24-A95F-C9AE54498B28}"/>
              </a:ext>
            </a:extLst>
          </p:cNvPr>
          <p:cNvPicPr>
            <a:picLocks noChangeAspect="1"/>
          </p:cNvPicPr>
          <p:nvPr/>
        </p:nvPicPr>
        <p:blipFill>
          <a:blip r:embed="rId3"/>
          <a:stretch>
            <a:fillRect/>
          </a:stretch>
        </p:blipFill>
        <p:spPr>
          <a:xfrm>
            <a:off x="8121445" y="1527450"/>
            <a:ext cx="3427091" cy="381201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6690F4-2FA5-464F-A39C-656EDBCAAC5C}"/>
              </a:ext>
            </a:extLst>
          </p:cNvPr>
          <p:cNvSpPr>
            <a:spLocks noGrp="1"/>
          </p:cNvSpPr>
          <p:nvPr>
            <p:ph type="title"/>
          </p:nvPr>
        </p:nvSpPr>
        <p:spPr>
          <a:xfrm>
            <a:off x="1096656" y="183631"/>
            <a:ext cx="9738984" cy="959370"/>
          </a:xfrm>
        </p:spPr>
        <p:txBody>
          <a:bodyPr>
            <a:normAutofit/>
          </a:bodyPr>
          <a:lstStyle/>
          <a:p>
            <a:r>
              <a:rPr lang="en-US" dirty="0"/>
              <a:t>Annual dues and participation fee invoices</a:t>
            </a:r>
          </a:p>
        </p:txBody>
      </p:sp>
      <p:sp>
        <p:nvSpPr>
          <p:cNvPr id="3" name="Content Placeholder 2">
            <a:extLst>
              <a:ext uri="{FF2B5EF4-FFF2-40B4-BE49-F238E27FC236}">
                <a16:creationId xmlns:a16="http://schemas.microsoft.com/office/drawing/2014/main" id="{1205B3D3-1E29-4803-A2F6-AE5B24CCA274}"/>
              </a:ext>
            </a:extLst>
          </p:cNvPr>
          <p:cNvSpPr>
            <a:spLocks noGrp="1"/>
          </p:cNvSpPr>
          <p:nvPr>
            <p:ph sz="quarter" idx="13"/>
          </p:nvPr>
        </p:nvSpPr>
        <p:spPr>
          <a:xfrm>
            <a:off x="778619" y="1228261"/>
            <a:ext cx="6564207" cy="3881309"/>
          </a:xfrm>
        </p:spPr>
        <p:txBody>
          <a:bodyPr>
            <a:normAutofit/>
          </a:bodyPr>
          <a:lstStyle/>
          <a:p>
            <a:r>
              <a:rPr lang="en-US" dirty="0"/>
              <a:t>Annual due invoices emailed late June</a:t>
            </a:r>
          </a:p>
          <a:p>
            <a:r>
              <a:rPr lang="en-US" dirty="0"/>
              <a:t>Annual due date is July 1</a:t>
            </a:r>
          </a:p>
          <a:p>
            <a:pPr lvl="1"/>
            <a:r>
              <a:rPr lang="en-US" dirty="0"/>
              <a:t>Not sure your dues are paid</a:t>
            </a:r>
          </a:p>
          <a:p>
            <a:pPr lvl="1"/>
            <a:r>
              <a:rPr lang="en-US" dirty="0"/>
              <a:t>Click on the membership dues option</a:t>
            </a:r>
          </a:p>
          <a:p>
            <a:pPr lvl="1"/>
            <a:r>
              <a:rPr lang="en-US" dirty="0"/>
              <a:t>If paid the invoice details a paid date</a:t>
            </a:r>
          </a:p>
          <a:p>
            <a:pPr lvl="1"/>
            <a:r>
              <a:rPr lang="en-US" dirty="0"/>
              <a:t>Need another receipt? </a:t>
            </a:r>
          </a:p>
          <a:p>
            <a:pPr lvl="2"/>
            <a:r>
              <a:rPr lang="en-US" dirty="0"/>
              <a:t>Email Kristine Lev</a:t>
            </a:r>
          </a:p>
          <a:p>
            <a:pPr lvl="2"/>
            <a:r>
              <a:rPr lang="en-US" dirty="0">
                <a:hlinkClick r:id="rId5"/>
              </a:rPr>
              <a:t>klev@tuitionexchange.org</a:t>
            </a:r>
            <a:r>
              <a:rPr lang="en-US" dirty="0"/>
              <a:t> </a:t>
            </a:r>
          </a:p>
        </p:txBody>
      </p:sp>
      <p:cxnSp>
        <p:nvCxnSpPr>
          <p:cNvPr id="6" name="Straight Arrow Connector 5">
            <a:extLst>
              <a:ext uri="{FF2B5EF4-FFF2-40B4-BE49-F238E27FC236}">
                <a16:creationId xmlns:a16="http://schemas.microsoft.com/office/drawing/2014/main" id="{92B21E8F-729D-48FA-855B-69F85DD95D97}"/>
              </a:ext>
            </a:extLst>
          </p:cNvPr>
          <p:cNvCxnSpPr>
            <a:cxnSpLocks/>
          </p:cNvCxnSpPr>
          <p:nvPr/>
        </p:nvCxnSpPr>
        <p:spPr>
          <a:xfrm>
            <a:off x="5381104" y="2865748"/>
            <a:ext cx="3207061" cy="2051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1288E1-8049-4998-A2DD-FF17DCDB542F}"/>
              </a:ext>
            </a:extLst>
          </p:cNvPr>
          <p:cNvPicPr>
            <a:picLocks noChangeAspect="1"/>
          </p:cNvPicPr>
          <p:nvPr/>
        </p:nvPicPr>
        <p:blipFill>
          <a:blip r:embed="rId6"/>
          <a:stretch>
            <a:fillRect/>
          </a:stretch>
        </p:blipFill>
        <p:spPr>
          <a:xfrm>
            <a:off x="4892511" y="3866185"/>
            <a:ext cx="3104635" cy="1367040"/>
          </a:xfrm>
          <a:prstGeom prst="rect">
            <a:avLst/>
          </a:prstGeom>
        </p:spPr>
      </p:pic>
      <p:cxnSp>
        <p:nvCxnSpPr>
          <p:cNvPr id="14" name="Straight Arrow Connector 13">
            <a:extLst>
              <a:ext uri="{FF2B5EF4-FFF2-40B4-BE49-F238E27FC236}">
                <a16:creationId xmlns:a16="http://schemas.microsoft.com/office/drawing/2014/main" id="{17D15FF9-A22B-429B-B862-9D5B06BF253F}"/>
              </a:ext>
            </a:extLst>
          </p:cNvPr>
          <p:cNvCxnSpPr>
            <a:cxnSpLocks/>
          </p:cNvCxnSpPr>
          <p:nvPr/>
        </p:nvCxnSpPr>
        <p:spPr>
          <a:xfrm>
            <a:off x="5024487" y="3321153"/>
            <a:ext cx="1253765" cy="1429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9F01096-941C-4048-98DB-BDBF6A7FD43E}"/>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87360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79D8-E398-4BB5-A6E0-BE9EB004F628}"/>
              </a:ext>
            </a:extLst>
          </p:cNvPr>
          <p:cNvSpPr>
            <a:spLocks noGrp="1"/>
          </p:cNvSpPr>
          <p:nvPr>
            <p:ph type="title"/>
          </p:nvPr>
        </p:nvSpPr>
        <p:spPr>
          <a:xfrm>
            <a:off x="913775" y="618518"/>
            <a:ext cx="10364451" cy="640940"/>
          </a:xfrm>
        </p:spPr>
        <p:txBody>
          <a:bodyPr>
            <a:normAutofit/>
          </a:bodyPr>
          <a:lstStyle/>
          <a:p>
            <a:r>
              <a:rPr lang="en-US" dirty="0"/>
              <a:t>Participation fee invoice</a:t>
            </a:r>
          </a:p>
        </p:txBody>
      </p:sp>
      <p:sp>
        <p:nvSpPr>
          <p:cNvPr id="3" name="Content Placeholder 2">
            <a:extLst>
              <a:ext uri="{FF2B5EF4-FFF2-40B4-BE49-F238E27FC236}">
                <a16:creationId xmlns:a16="http://schemas.microsoft.com/office/drawing/2014/main" id="{43F157A0-0423-4B16-9A2F-32161563793B}"/>
              </a:ext>
            </a:extLst>
          </p:cNvPr>
          <p:cNvSpPr>
            <a:spLocks noGrp="1"/>
          </p:cNvSpPr>
          <p:nvPr>
            <p:ph sz="quarter" idx="13"/>
          </p:nvPr>
        </p:nvSpPr>
        <p:spPr>
          <a:xfrm>
            <a:off x="913775" y="1259458"/>
            <a:ext cx="6096626" cy="4215512"/>
          </a:xfrm>
        </p:spPr>
        <p:txBody>
          <a:bodyPr>
            <a:normAutofit/>
          </a:bodyPr>
          <a:lstStyle/>
          <a:p>
            <a:pPr>
              <a:lnSpc>
                <a:spcPct val="110000"/>
              </a:lnSpc>
            </a:pPr>
            <a:r>
              <a:rPr lang="en-US" sz="1500" dirty="0"/>
              <a:t>Participation fee </a:t>
            </a:r>
            <a:r>
              <a:rPr lang="en-US" sz="1500" dirty="0" err="1"/>
              <a:t>invoiceS</a:t>
            </a:r>
            <a:r>
              <a:rPr lang="en-US" sz="1500" dirty="0"/>
              <a:t> appear after submitting any annual report</a:t>
            </a:r>
          </a:p>
          <a:p>
            <a:pPr lvl="1">
              <a:lnSpc>
                <a:spcPct val="110000"/>
              </a:lnSpc>
            </a:pPr>
            <a:r>
              <a:rPr lang="en-US" sz="1500" dirty="0"/>
              <a:t>Don’t submit any participation fee payment until your initial annual report is complete</a:t>
            </a:r>
          </a:p>
          <a:p>
            <a:pPr lvl="1">
              <a:lnSpc>
                <a:spcPct val="110000"/>
              </a:lnSpc>
            </a:pPr>
            <a:r>
              <a:rPr lang="en-US" sz="1500" dirty="0"/>
              <a:t>Once you feel your initial annual report is correct – run again, print the Annual report and retain for your records, print the participation fee invoice and submit the invoice for payment</a:t>
            </a:r>
          </a:p>
          <a:p>
            <a:pPr lvl="2">
              <a:lnSpc>
                <a:spcPct val="110000"/>
              </a:lnSpc>
            </a:pPr>
            <a:r>
              <a:rPr lang="en-US" sz="1500" dirty="0"/>
              <a:t>Tuition exchange does not accept credit cards</a:t>
            </a:r>
          </a:p>
          <a:p>
            <a:pPr lvl="2">
              <a:lnSpc>
                <a:spcPct val="110000"/>
              </a:lnSpc>
            </a:pPr>
            <a:r>
              <a:rPr lang="en-US" sz="1500" dirty="0"/>
              <a:t>Is your accounts office asking for a w-9</a:t>
            </a:r>
          </a:p>
          <a:p>
            <a:pPr lvl="3">
              <a:lnSpc>
                <a:spcPct val="110000"/>
              </a:lnSpc>
            </a:pPr>
            <a:r>
              <a:rPr lang="en-US" sz="1500" dirty="0"/>
              <a:t>The form is available on the te website – keyword search tuition exchange w-9</a:t>
            </a:r>
          </a:p>
          <a:p>
            <a:pPr marL="1371600" lvl="3" indent="0">
              <a:lnSpc>
                <a:spcPct val="110000"/>
              </a:lnSpc>
              <a:buNone/>
            </a:pPr>
            <a:endParaRPr lang="en-US" sz="1500" dirty="0"/>
          </a:p>
          <a:p>
            <a:pPr marL="1371600" lvl="3" indent="0">
              <a:lnSpc>
                <a:spcPct val="110000"/>
              </a:lnSpc>
              <a:buNone/>
            </a:pPr>
            <a:endParaRPr lang="en-US" sz="1500" dirty="0"/>
          </a:p>
          <a:p>
            <a:pPr lvl="3">
              <a:lnSpc>
                <a:spcPct val="110000"/>
              </a:lnSpc>
            </a:pPr>
            <a:endParaRPr lang="en-US" sz="1500" dirty="0"/>
          </a:p>
        </p:txBody>
      </p:sp>
      <p:sp>
        <p:nvSpPr>
          <p:cNvPr id="5" name="TextBox 4">
            <a:extLst>
              <a:ext uri="{FF2B5EF4-FFF2-40B4-BE49-F238E27FC236}">
                <a16:creationId xmlns:a16="http://schemas.microsoft.com/office/drawing/2014/main" id="{8BA2AB2E-9309-4659-A300-D5463439C3F3}"/>
              </a:ext>
            </a:extLst>
          </p:cNvPr>
          <p:cNvSpPr txBox="1"/>
          <p:nvPr/>
        </p:nvSpPr>
        <p:spPr>
          <a:xfrm>
            <a:off x="2697480" y="5474970"/>
            <a:ext cx="4175567" cy="369332"/>
          </a:xfrm>
          <a:prstGeom prst="rect">
            <a:avLst/>
          </a:prstGeom>
          <a:noFill/>
        </p:spPr>
        <p:txBody>
          <a:bodyPr wrap="none" rtlCol="0">
            <a:spAutoFit/>
          </a:bodyPr>
          <a:lstStyle/>
          <a:p>
            <a:r>
              <a:rPr lang="en-US" dirty="0"/>
              <a:t>All Participation Fees are due upon receipt </a:t>
            </a:r>
          </a:p>
        </p:txBody>
      </p:sp>
      <p:sp>
        <p:nvSpPr>
          <p:cNvPr id="6" name="Star: 5 Points 5">
            <a:extLst>
              <a:ext uri="{FF2B5EF4-FFF2-40B4-BE49-F238E27FC236}">
                <a16:creationId xmlns:a16="http://schemas.microsoft.com/office/drawing/2014/main" id="{0C87E270-ABD5-4DE4-B6B7-9D02962DB24F}"/>
              </a:ext>
            </a:extLst>
          </p:cNvPr>
          <p:cNvSpPr/>
          <p:nvPr/>
        </p:nvSpPr>
        <p:spPr>
          <a:xfrm>
            <a:off x="1663447" y="515414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6EBAE25-05EF-4664-9DA3-756038B9AA2B}"/>
              </a:ext>
            </a:extLst>
          </p:cNvPr>
          <p:cNvPicPr>
            <a:picLocks noChangeAspect="1"/>
          </p:cNvPicPr>
          <p:nvPr/>
        </p:nvPicPr>
        <p:blipFill>
          <a:blip r:embed="rId2"/>
          <a:stretch>
            <a:fillRect/>
          </a:stretch>
        </p:blipFill>
        <p:spPr>
          <a:xfrm>
            <a:off x="7382976" y="1673524"/>
            <a:ext cx="4406367" cy="2898745"/>
          </a:xfrm>
          <a:prstGeom prst="rect">
            <a:avLst/>
          </a:prstGeom>
        </p:spPr>
      </p:pic>
      <p:sp>
        <p:nvSpPr>
          <p:cNvPr id="4" name="Slide Number Placeholder 3">
            <a:extLst>
              <a:ext uri="{FF2B5EF4-FFF2-40B4-BE49-F238E27FC236}">
                <a16:creationId xmlns:a16="http://schemas.microsoft.com/office/drawing/2014/main" id="{87FB816D-6268-449B-875C-E6403F940E24}"/>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42471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E69D62-0FAD-41B2-BEC7-CCBCFC2BE5EE}"/>
              </a:ext>
            </a:extLst>
          </p:cNvPr>
          <p:cNvPicPr>
            <a:picLocks noChangeAspect="1"/>
          </p:cNvPicPr>
          <p:nvPr/>
        </p:nvPicPr>
        <p:blipFill rotWithShape="1">
          <a:blip r:embed="rId2"/>
          <a:srcRect l="26503" r="7424" b="2"/>
          <a:stretch/>
        </p:blipFill>
        <p:spPr>
          <a:xfrm>
            <a:off x="7200900" y="1818452"/>
            <a:ext cx="4411980" cy="307358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905C4DB0-BFB2-4C35-84CA-F149DADD3C24}"/>
              </a:ext>
            </a:extLst>
          </p:cNvPr>
          <p:cNvSpPr>
            <a:spLocks noGrp="1"/>
          </p:cNvSpPr>
          <p:nvPr>
            <p:ph type="title"/>
          </p:nvPr>
        </p:nvSpPr>
        <p:spPr>
          <a:xfrm>
            <a:off x="913775" y="618517"/>
            <a:ext cx="10364451" cy="1596177"/>
          </a:xfrm>
        </p:spPr>
        <p:txBody>
          <a:bodyPr>
            <a:normAutofit/>
          </a:bodyPr>
          <a:lstStyle/>
          <a:p>
            <a:r>
              <a:rPr lang="en-US" dirty="0"/>
              <a:t>Annual dues and participation fee invoices</a:t>
            </a:r>
          </a:p>
        </p:txBody>
      </p:sp>
      <p:sp>
        <p:nvSpPr>
          <p:cNvPr id="3" name="Content Placeholder 2">
            <a:extLst>
              <a:ext uri="{FF2B5EF4-FFF2-40B4-BE49-F238E27FC236}">
                <a16:creationId xmlns:a16="http://schemas.microsoft.com/office/drawing/2014/main" id="{DDBB86A0-3F77-4D6D-9714-5359F5CC7F90}"/>
              </a:ext>
            </a:extLst>
          </p:cNvPr>
          <p:cNvSpPr>
            <a:spLocks noGrp="1"/>
          </p:cNvSpPr>
          <p:nvPr>
            <p:ph sz="quarter" idx="13"/>
          </p:nvPr>
        </p:nvSpPr>
        <p:spPr>
          <a:xfrm>
            <a:off x="913775" y="1818452"/>
            <a:ext cx="6096626" cy="3424107"/>
          </a:xfrm>
        </p:spPr>
        <p:txBody>
          <a:bodyPr>
            <a:normAutofit/>
          </a:bodyPr>
          <a:lstStyle/>
          <a:p>
            <a:r>
              <a:rPr lang="en-US" dirty="0"/>
              <a:t>Tuition exchange records all annual dues and participation fee payments</a:t>
            </a:r>
          </a:p>
          <a:p>
            <a:r>
              <a:rPr lang="en-US" dirty="0"/>
              <a:t>You receive via email a receipt of payment</a:t>
            </a:r>
          </a:p>
          <a:p>
            <a:pPr lvl="1"/>
            <a:r>
              <a:rPr lang="en-US" dirty="0"/>
              <a:t>Check the subject line  and balance due </a:t>
            </a:r>
          </a:p>
          <a:p>
            <a:endParaRPr lang="en-US" dirty="0"/>
          </a:p>
        </p:txBody>
      </p:sp>
      <p:cxnSp>
        <p:nvCxnSpPr>
          <p:cNvPr id="6" name="Straight Arrow Connector 5">
            <a:extLst>
              <a:ext uri="{FF2B5EF4-FFF2-40B4-BE49-F238E27FC236}">
                <a16:creationId xmlns:a16="http://schemas.microsoft.com/office/drawing/2014/main" id="{5DB7C65C-6CD9-40D6-ABAF-BA7BB9DE0D6E}"/>
              </a:ext>
            </a:extLst>
          </p:cNvPr>
          <p:cNvCxnSpPr>
            <a:cxnSpLocks/>
          </p:cNvCxnSpPr>
          <p:nvPr/>
        </p:nvCxnSpPr>
        <p:spPr>
          <a:xfrm flipV="1">
            <a:off x="6096000" y="2320290"/>
            <a:ext cx="1687830" cy="1034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52AC4F6-1C26-4E37-A391-8F8A5A377A8B}"/>
              </a:ext>
            </a:extLst>
          </p:cNvPr>
          <p:cNvCxnSpPr>
            <a:cxnSpLocks/>
          </p:cNvCxnSpPr>
          <p:nvPr/>
        </p:nvCxnSpPr>
        <p:spPr>
          <a:xfrm>
            <a:off x="6096000" y="3355246"/>
            <a:ext cx="3066854" cy="688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E5D973-B3DC-4575-A3E1-F51505AE2F61}"/>
              </a:ext>
            </a:extLst>
          </p:cNvPr>
          <p:cNvSpPr txBox="1"/>
          <p:nvPr/>
        </p:nvSpPr>
        <p:spPr>
          <a:xfrm>
            <a:off x="980388" y="4128940"/>
            <a:ext cx="3558667" cy="369332"/>
          </a:xfrm>
          <a:prstGeom prst="rect">
            <a:avLst/>
          </a:prstGeom>
          <a:noFill/>
        </p:spPr>
        <p:txBody>
          <a:bodyPr wrap="none" rtlCol="0">
            <a:spAutoFit/>
          </a:bodyPr>
          <a:lstStyle/>
          <a:p>
            <a:r>
              <a:rPr lang="en-US" dirty="0"/>
              <a:t>Thank you for your prompt payments</a:t>
            </a:r>
          </a:p>
        </p:txBody>
      </p:sp>
      <p:sp>
        <p:nvSpPr>
          <p:cNvPr id="5" name="Slide Number Placeholder 4">
            <a:extLst>
              <a:ext uri="{FF2B5EF4-FFF2-40B4-BE49-F238E27FC236}">
                <a16:creationId xmlns:a16="http://schemas.microsoft.com/office/drawing/2014/main" id="{52178A17-11B2-437B-8A0E-3662991EE4EE}"/>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27814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3"/>
          <a:stretch>
            <a:fillRect/>
          </a:stretch>
        </p:blipFill>
        <p:spPr>
          <a:xfrm>
            <a:off x="891540" y="1230183"/>
            <a:ext cx="3787140" cy="4126677"/>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93CD25-F066-4A27-AD44-CDC1033E5E42}"/>
              </a:ext>
            </a:extLst>
          </p:cNvPr>
          <p:cNvSpPr>
            <a:spLocks noGrp="1"/>
          </p:cNvSpPr>
          <p:nvPr>
            <p:ph type="title"/>
          </p:nvPr>
        </p:nvSpPr>
        <p:spPr>
          <a:xfrm>
            <a:off x="1863090" y="183630"/>
            <a:ext cx="8606790" cy="1046553"/>
          </a:xfrm>
        </p:spPr>
        <p:txBody>
          <a:bodyPr>
            <a:normAutofit/>
          </a:bodyPr>
          <a:lstStyle/>
          <a:p>
            <a:r>
              <a:rPr lang="en-US" sz="2800" dirty="0"/>
              <a:t>Mandatory profile and institutional information</a:t>
            </a:r>
          </a:p>
        </p:txBody>
      </p:sp>
      <p:sp>
        <p:nvSpPr>
          <p:cNvPr id="9" name="Content Placeholder 8"/>
          <p:cNvSpPr>
            <a:spLocks noGrp="1"/>
          </p:cNvSpPr>
          <p:nvPr>
            <p:ph sz="quarter" idx="13"/>
          </p:nvPr>
        </p:nvSpPr>
        <p:spPr>
          <a:xfrm>
            <a:off x="5429250" y="1230183"/>
            <a:ext cx="5669280" cy="4621977"/>
          </a:xfrm>
        </p:spPr>
        <p:txBody>
          <a:bodyPr>
            <a:normAutofit fontScale="92500" lnSpcReduction="10000"/>
          </a:bodyPr>
          <a:lstStyle/>
          <a:p>
            <a:r>
              <a:rPr lang="en-US" sz="1800" dirty="0"/>
              <a:t>Families want information about your school</a:t>
            </a:r>
          </a:p>
          <a:p>
            <a:r>
              <a:rPr lang="en-US" sz="1800" dirty="0"/>
              <a:t>Please be sure all of your information is current and accurate</a:t>
            </a:r>
          </a:p>
          <a:p>
            <a:r>
              <a:rPr lang="en-US" sz="1800" dirty="0"/>
              <a:t>Two new questions on the profile</a:t>
            </a:r>
          </a:p>
          <a:p>
            <a:pPr lvl="1"/>
            <a:r>
              <a:rPr lang="en-US" sz="1600" dirty="0"/>
              <a:t>Question 7 and 8 </a:t>
            </a:r>
          </a:p>
          <a:p>
            <a:pPr lvl="1"/>
            <a:r>
              <a:rPr lang="en-US" sz="1600" dirty="0"/>
              <a:t>Families are not prepared for always prepared for fees -  let them know up front! </a:t>
            </a:r>
          </a:p>
          <a:p>
            <a:r>
              <a:rPr lang="en-US" sz="1800" dirty="0"/>
              <a:t>Is your overview up to date? </a:t>
            </a:r>
          </a:p>
          <a:p>
            <a:r>
              <a:rPr lang="en-US" dirty="0"/>
              <a:t>export/import 3 program (e/i3)</a:t>
            </a:r>
          </a:p>
          <a:p>
            <a:pPr lvl="1"/>
            <a:r>
              <a:rPr lang="en-US" dirty="0"/>
              <a:t>Provides relief for export heavy te members</a:t>
            </a:r>
          </a:p>
          <a:p>
            <a:pPr lvl="1"/>
            <a:r>
              <a:rPr lang="en-US" dirty="0"/>
              <a:t>Is your school a member?</a:t>
            </a:r>
          </a:p>
          <a:p>
            <a:pPr lvl="2"/>
            <a:r>
              <a:rPr lang="en-US" dirty="0"/>
              <a:t>Not sure check your mandatory profile question number 9</a:t>
            </a:r>
          </a:p>
          <a:p>
            <a:pPr lvl="1"/>
            <a:endParaRPr lang="en-US" sz="1600" dirty="0"/>
          </a:p>
        </p:txBody>
      </p:sp>
      <p:cxnSp>
        <p:nvCxnSpPr>
          <p:cNvPr id="10" name="Straight Arrow Connector 9">
            <a:extLst>
              <a:ext uri="{FF2B5EF4-FFF2-40B4-BE49-F238E27FC236}">
                <a16:creationId xmlns:a16="http://schemas.microsoft.com/office/drawing/2014/main" id="{2A4C42D9-F704-4C09-B83B-854974D4FC1C}"/>
              </a:ext>
            </a:extLst>
          </p:cNvPr>
          <p:cNvCxnSpPr/>
          <p:nvPr/>
        </p:nvCxnSpPr>
        <p:spPr>
          <a:xfrm flipH="1" flipV="1">
            <a:off x="3638746" y="2083324"/>
            <a:ext cx="2696066" cy="754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01405E8-69E3-4D66-A9E7-3D37E23B6E8B}"/>
              </a:ext>
            </a:extLst>
          </p:cNvPr>
          <p:cNvSpPr/>
          <p:nvPr/>
        </p:nvSpPr>
        <p:spPr>
          <a:xfrm>
            <a:off x="291395" y="5840669"/>
            <a:ext cx="6873934" cy="369332"/>
          </a:xfrm>
          <a:prstGeom prst="rect">
            <a:avLst/>
          </a:prstGeom>
        </p:spPr>
        <p:txBody>
          <a:bodyPr wrap="none">
            <a:spAutoFit/>
          </a:bodyPr>
          <a:lstStyle/>
          <a:p>
            <a:pPr algn="ctr"/>
            <a:r>
              <a:rPr lang="en-US" dirty="0"/>
              <a:t>Are you aware this information is displayed on the family search section?</a:t>
            </a:r>
          </a:p>
        </p:txBody>
      </p:sp>
      <p:sp>
        <p:nvSpPr>
          <p:cNvPr id="3" name="Slide Number Placeholder 2">
            <a:extLst>
              <a:ext uri="{FF2B5EF4-FFF2-40B4-BE49-F238E27FC236}">
                <a16:creationId xmlns:a16="http://schemas.microsoft.com/office/drawing/2014/main" id="{83820ACF-224F-4A62-AE59-586511607698}"/>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408596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82F552-8304-4AC4-8870-7551E7E3A1B8}"/>
              </a:ext>
            </a:extLst>
          </p:cNvPr>
          <p:cNvPicPr>
            <a:picLocks noChangeAspect="1"/>
          </p:cNvPicPr>
          <p:nvPr/>
        </p:nvPicPr>
        <p:blipFill>
          <a:blip r:embed="rId2"/>
          <a:stretch>
            <a:fillRect/>
          </a:stretch>
        </p:blipFill>
        <p:spPr>
          <a:xfrm>
            <a:off x="3829049" y="521044"/>
            <a:ext cx="7458075" cy="5198717"/>
          </a:xfrm>
          <a:prstGeom prst="rect">
            <a:avLst/>
          </a:prstGeom>
        </p:spPr>
      </p:pic>
      <p:sp>
        <p:nvSpPr>
          <p:cNvPr id="5" name="TextBox 4">
            <a:extLst>
              <a:ext uri="{FF2B5EF4-FFF2-40B4-BE49-F238E27FC236}">
                <a16:creationId xmlns:a16="http://schemas.microsoft.com/office/drawing/2014/main" id="{592E5EEE-EF7C-4E71-B8F7-BCF90AE332F1}"/>
              </a:ext>
            </a:extLst>
          </p:cNvPr>
          <p:cNvSpPr txBox="1"/>
          <p:nvPr/>
        </p:nvSpPr>
        <p:spPr>
          <a:xfrm>
            <a:off x="228600" y="1671740"/>
            <a:ext cx="3282758" cy="2308324"/>
          </a:xfrm>
          <a:prstGeom prst="rect">
            <a:avLst/>
          </a:prstGeom>
          <a:noFill/>
        </p:spPr>
        <p:txBody>
          <a:bodyPr wrap="none" rtlCol="0">
            <a:spAutoFit/>
          </a:bodyPr>
          <a:lstStyle/>
          <a:p>
            <a:r>
              <a:rPr lang="en-US" dirty="0"/>
              <a:t>THIS INFORMATION ORIGINATES</a:t>
            </a:r>
          </a:p>
          <a:p>
            <a:r>
              <a:rPr lang="en-US" dirty="0"/>
              <a:t>FROM INFORMATION REPORTED</a:t>
            </a:r>
          </a:p>
          <a:p>
            <a:r>
              <a:rPr lang="en-US" dirty="0"/>
              <a:t>ON YOUR MANDATORY</a:t>
            </a:r>
          </a:p>
          <a:p>
            <a:r>
              <a:rPr lang="en-US" dirty="0"/>
              <a:t>PROFILE AND INSTITUTIONAL</a:t>
            </a:r>
          </a:p>
          <a:p>
            <a:r>
              <a:rPr lang="en-US" dirty="0"/>
              <a:t>INFORMATION.</a:t>
            </a: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A14F2D76-4F24-478B-ADB3-86AB8AD205A4}"/>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027965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ECDB-7D97-4D10-84D3-AB1616B92928}"/>
              </a:ext>
            </a:extLst>
          </p:cNvPr>
          <p:cNvSpPr>
            <a:spLocks noGrp="1"/>
          </p:cNvSpPr>
          <p:nvPr>
            <p:ph type="title"/>
          </p:nvPr>
        </p:nvSpPr>
        <p:spPr>
          <a:xfrm>
            <a:off x="913774" y="175458"/>
            <a:ext cx="10364451" cy="682382"/>
          </a:xfrm>
        </p:spPr>
        <p:txBody>
          <a:bodyPr>
            <a:normAutofit fontScale="90000"/>
          </a:bodyPr>
          <a:lstStyle/>
          <a:p>
            <a:r>
              <a:rPr lang="en-US" dirty="0"/>
              <a:t>Mandatory profile and institutional information </a:t>
            </a:r>
          </a:p>
        </p:txBody>
      </p:sp>
      <p:sp>
        <p:nvSpPr>
          <p:cNvPr id="3" name="Content Placeholder 2">
            <a:extLst>
              <a:ext uri="{FF2B5EF4-FFF2-40B4-BE49-F238E27FC236}">
                <a16:creationId xmlns:a16="http://schemas.microsoft.com/office/drawing/2014/main" id="{A7817C3E-88D9-45E5-895C-1873F6F11A1F}"/>
              </a:ext>
            </a:extLst>
          </p:cNvPr>
          <p:cNvSpPr>
            <a:spLocks noGrp="1"/>
          </p:cNvSpPr>
          <p:nvPr>
            <p:ph sz="quarter" idx="13"/>
          </p:nvPr>
        </p:nvSpPr>
        <p:spPr>
          <a:xfrm>
            <a:off x="1121164" y="857840"/>
            <a:ext cx="10363826" cy="5156461"/>
          </a:xfrm>
        </p:spPr>
        <p:txBody>
          <a:bodyPr/>
          <a:lstStyle/>
          <a:p>
            <a:r>
              <a:rPr lang="en-US" dirty="0"/>
              <a:t>Institutional information section</a:t>
            </a:r>
          </a:p>
          <a:p>
            <a:pPr lvl="1"/>
            <a:r>
              <a:rPr lang="en-US" dirty="0"/>
              <a:t>EZ-app is up and running</a:t>
            </a:r>
          </a:p>
          <a:p>
            <a:pPr lvl="1"/>
            <a:r>
              <a:rPr lang="en-US" dirty="0"/>
              <a:t>Review your institutional information to </a:t>
            </a:r>
          </a:p>
          <a:p>
            <a:pPr lvl="2"/>
            <a:r>
              <a:rPr lang="en-US" dirty="0"/>
              <a:t>turn-on the ez application option for families, and</a:t>
            </a:r>
          </a:p>
          <a:p>
            <a:pPr lvl="2"/>
            <a:r>
              <a:rPr lang="en-US" dirty="0"/>
              <a:t>Add your ez application deadline</a:t>
            </a:r>
          </a:p>
          <a:p>
            <a:pPr marL="914400" lvl="2" indent="0">
              <a:buNone/>
            </a:pPr>
            <a:endParaRPr lang="en-US" dirty="0"/>
          </a:p>
          <a:p>
            <a:pPr lvl="1"/>
            <a:r>
              <a:rPr lang="en-US" dirty="0"/>
              <a:t>The additional contact information may need your attention </a:t>
            </a:r>
          </a:p>
          <a:p>
            <a:pPr lvl="1"/>
            <a:r>
              <a:rPr lang="en-US" dirty="0"/>
              <a:t>Te central mails a thank you letter to each member’s president in November, please keep this information up to date</a:t>
            </a:r>
          </a:p>
          <a:p>
            <a:pPr marL="457200" lvl="1" indent="0">
              <a:buNone/>
            </a:pPr>
            <a:endParaRPr lang="en-US" dirty="0"/>
          </a:p>
        </p:txBody>
      </p:sp>
      <p:pic>
        <p:nvPicPr>
          <p:cNvPr id="4" name="Picture 3">
            <a:extLst>
              <a:ext uri="{FF2B5EF4-FFF2-40B4-BE49-F238E27FC236}">
                <a16:creationId xmlns:a16="http://schemas.microsoft.com/office/drawing/2014/main" id="{F0FE7CDF-AF3C-4291-954A-BB0862EF883A}"/>
              </a:ext>
            </a:extLst>
          </p:cNvPr>
          <p:cNvPicPr>
            <a:picLocks noChangeAspect="1"/>
          </p:cNvPicPr>
          <p:nvPr/>
        </p:nvPicPr>
        <p:blipFill>
          <a:blip r:embed="rId2"/>
          <a:stretch>
            <a:fillRect/>
          </a:stretch>
        </p:blipFill>
        <p:spPr>
          <a:xfrm>
            <a:off x="7837170" y="1060339"/>
            <a:ext cx="3771900" cy="1885950"/>
          </a:xfrm>
          <a:prstGeom prst="rect">
            <a:avLst/>
          </a:prstGeom>
        </p:spPr>
      </p:pic>
      <p:cxnSp>
        <p:nvCxnSpPr>
          <p:cNvPr id="6" name="Straight Arrow Connector 5">
            <a:extLst>
              <a:ext uri="{FF2B5EF4-FFF2-40B4-BE49-F238E27FC236}">
                <a16:creationId xmlns:a16="http://schemas.microsoft.com/office/drawing/2014/main" id="{51CA9EF0-5BD0-4841-AEFA-CCD448D0BAAC}"/>
              </a:ext>
            </a:extLst>
          </p:cNvPr>
          <p:cNvCxnSpPr/>
          <p:nvPr/>
        </p:nvCxnSpPr>
        <p:spPr>
          <a:xfrm>
            <a:off x="6960870" y="2331720"/>
            <a:ext cx="971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2746B72-2FEB-47FD-8291-C59978A8D974}"/>
              </a:ext>
            </a:extLst>
          </p:cNvPr>
          <p:cNvCxnSpPr/>
          <p:nvPr/>
        </p:nvCxnSpPr>
        <p:spPr>
          <a:xfrm>
            <a:off x="6023728" y="2648932"/>
            <a:ext cx="19042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35D23BE2-61C0-443A-AB37-A5B0F3D76748}"/>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427321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5B5D-123C-49F7-894F-9BDA0C2AD766}"/>
              </a:ext>
            </a:extLst>
          </p:cNvPr>
          <p:cNvSpPr>
            <a:spLocks noGrp="1"/>
          </p:cNvSpPr>
          <p:nvPr>
            <p:ph type="title"/>
          </p:nvPr>
        </p:nvSpPr>
        <p:spPr>
          <a:xfrm>
            <a:off x="913149" y="282087"/>
            <a:ext cx="10364451" cy="718577"/>
          </a:xfrm>
        </p:spPr>
        <p:txBody>
          <a:bodyPr/>
          <a:lstStyle/>
          <a:p>
            <a:r>
              <a:rPr lang="en-US" dirty="0"/>
              <a:t>Ez-application</a:t>
            </a:r>
          </a:p>
        </p:txBody>
      </p:sp>
      <p:sp>
        <p:nvSpPr>
          <p:cNvPr id="3" name="Content Placeholder 2">
            <a:extLst>
              <a:ext uri="{FF2B5EF4-FFF2-40B4-BE49-F238E27FC236}">
                <a16:creationId xmlns:a16="http://schemas.microsoft.com/office/drawing/2014/main" id="{DDE8A218-CC2C-4E81-B0A4-EBAFEAA26746}"/>
              </a:ext>
            </a:extLst>
          </p:cNvPr>
          <p:cNvSpPr>
            <a:spLocks noGrp="1"/>
          </p:cNvSpPr>
          <p:nvPr>
            <p:ph sz="quarter" idx="13"/>
          </p:nvPr>
        </p:nvSpPr>
        <p:spPr>
          <a:xfrm>
            <a:off x="1008040" y="1000664"/>
            <a:ext cx="10363826" cy="5141344"/>
          </a:xfrm>
        </p:spPr>
        <p:txBody>
          <a:bodyPr/>
          <a:lstStyle/>
          <a:p>
            <a:r>
              <a:rPr lang="en-US" dirty="0"/>
              <a:t>Tuition Exchange is the proud host for the FACHEX program.</a:t>
            </a:r>
          </a:p>
          <a:p>
            <a:pPr lvl="1"/>
            <a:r>
              <a:rPr lang="en-US" dirty="0"/>
              <a:t>Fachex is the Acronym for Faculty and Staff Children Exchange Program.  FACHEX is an undergraduate tuition remission program which allows dependents eligible for tuition benefits at the “home” institution to apply for the same benefits at participating host institutions.  </a:t>
            </a:r>
          </a:p>
          <a:p>
            <a:pPr lvl="1"/>
            <a:r>
              <a:rPr lang="en-US" dirty="0"/>
              <a:t>There are 27 Jesuit Colleges and universities in the fachex program</a:t>
            </a:r>
          </a:p>
          <a:p>
            <a:pPr lvl="2"/>
            <a:r>
              <a:rPr lang="en-US" dirty="0"/>
              <a:t>Five fachex schools do not have dual membership with tuition exchange.  The five schools are </a:t>
            </a:r>
          </a:p>
          <a:p>
            <a:pPr lvl="3"/>
            <a:r>
              <a:rPr lang="en-US" dirty="0"/>
              <a:t>Boston college, college of holy cross, Loyola university – Chicago, Marquette, and university of Detroit mercy </a:t>
            </a:r>
          </a:p>
          <a:p>
            <a:pPr lvl="3"/>
            <a:r>
              <a:rPr lang="en-US" dirty="0"/>
              <a:t>These school names appear with the comment fachex school only in the school </a:t>
            </a:r>
            <a:r>
              <a:rPr lang="en-US"/>
              <a:t>selection box</a:t>
            </a:r>
            <a:endParaRPr lang="en-US" dirty="0"/>
          </a:p>
        </p:txBody>
      </p:sp>
      <p:sp>
        <p:nvSpPr>
          <p:cNvPr id="4" name="Slide Number Placeholder 3">
            <a:extLst>
              <a:ext uri="{FF2B5EF4-FFF2-40B4-BE49-F238E27FC236}">
                <a16:creationId xmlns:a16="http://schemas.microsoft.com/office/drawing/2014/main" id="{60A31F9B-5599-4F9C-9C4F-F92FDD7FAB7B}"/>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878130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3C0B7F-C90B-4D25-9F44-CE3874246C25}"/>
              </a:ext>
            </a:extLst>
          </p:cNvPr>
          <p:cNvSpPr>
            <a:spLocks noGrp="1"/>
          </p:cNvSpPr>
          <p:nvPr>
            <p:ph type="title"/>
          </p:nvPr>
        </p:nvSpPr>
        <p:spPr>
          <a:xfrm>
            <a:off x="3691083" y="174106"/>
            <a:ext cx="3352128" cy="768869"/>
          </a:xfrm>
        </p:spPr>
        <p:txBody>
          <a:bodyPr>
            <a:normAutofit/>
          </a:bodyPr>
          <a:lstStyle/>
          <a:p>
            <a:r>
              <a:rPr lang="en-US" dirty="0"/>
              <a:t>Ez-application</a:t>
            </a:r>
          </a:p>
        </p:txBody>
      </p:sp>
      <p:sp>
        <p:nvSpPr>
          <p:cNvPr id="9" name="Content Placeholder 8"/>
          <p:cNvSpPr>
            <a:spLocks noGrp="1"/>
          </p:cNvSpPr>
          <p:nvPr>
            <p:ph sz="quarter" idx="13"/>
          </p:nvPr>
        </p:nvSpPr>
        <p:spPr>
          <a:xfrm>
            <a:off x="8215458" y="1323621"/>
            <a:ext cx="3352128" cy="3881309"/>
          </a:xfrm>
        </p:spPr>
        <p:txBody>
          <a:bodyPr>
            <a:normAutofit/>
          </a:bodyPr>
          <a:lstStyle/>
          <a:p>
            <a:r>
              <a:rPr lang="en-US" sz="1800" dirty="0"/>
              <a:t>You control the certification process</a:t>
            </a:r>
          </a:p>
          <a:p>
            <a:r>
              <a:rPr lang="en-US" sz="1800" dirty="0"/>
              <a:t>The family enters the information </a:t>
            </a:r>
          </a:p>
          <a:p>
            <a:r>
              <a:rPr lang="en-US" sz="1800" dirty="0"/>
              <a:t>Saves you data entry time</a:t>
            </a:r>
          </a:p>
          <a:p>
            <a:r>
              <a:rPr lang="en-US" sz="1800" dirty="0"/>
              <a:t>Email notification notifies you when new ez applications arrive</a:t>
            </a:r>
          </a:p>
          <a:p>
            <a:endParaRPr lang="en-US" sz="1800" dirty="0"/>
          </a:p>
          <a:p>
            <a:endParaRPr lang="en-US" sz="1800" dirty="0"/>
          </a:p>
        </p:txBody>
      </p:sp>
      <p:pic>
        <p:nvPicPr>
          <p:cNvPr id="4" name="Picture 3">
            <a:extLst>
              <a:ext uri="{FF2B5EF4-FFF2-40B4-BE49-F238E27FC236}">
                <a16:creationId xmlns:a16="http://schemas.microsoft.com/office/drawing/2014/main" id="{14F5CF64-6D30-4741-812B-1368F784FC55}"/>
              </a:ext>
            </a:extLst>
          </p:cNvPr>
          <p:cNvPicPr>
            <a:picLocks noChangeAspect="1"/>
          </p:cNvPicPr>
          <p:nvPr/>
        </p:nvPicPr>
        <p:blipFill>
          <a:blip r:embed="rId4"/>
          <a:stretch>
            <a:fillRect/>
          </a:stretch>
        </p:blipFill>
        <p:spPr>
          <a:xfrm>
            <a:off x="653872" y="1323621"/>
            <a:ext cx="7344820" cy="2453928"/>
          </a:xfrm>
          <a:prstGeom prst="rect">
            <a:avLst/>
          </a:prstGeom>
        </p:spPr>
      </p:pic>
      <p:sp>
        <p:nvSpPr>
          <p:cNvPr id="5" name="TextBox 4">
            <a:extLst>
              <a:ext uri="{FF2B5EF4-FFF2-40B4-BE49-F238E27FC236}">
                <a16:creationId xmlns:a16="http://schemas.microsoft.com/office/drawing/2014/main" id="{1B614896-1461-4AF3-A5A1-684F796CFF68}"/>
              </a:ext>
            </a:extLst>
          </p:cNvPr>
          <p:cNvSpPr txBox="1"/>
          <p:nvPr/>
        </p:nvSpPr>
        <p:spPr>
          <a:xfrm>
            <a:off x="653872" y="4244196"/>
            <a:ext cx="7027821" cy="923330"/>
          </a:xfrm>
          <a:prstGeom prst="rect">
            <a:avLst/>
          </a:prstGeom>
          <a:noFill/>
        </p:spPr>
        <p:txBody>
          <a:bodyPr wrap="none" rtlCol="0">
            <a:spAutoFit/>
          </a:bodyPr>
          <a:lstStyle/>
          <a:p>
            <a:r>
              <a:rPr lang="en-US" dirty="0"/>
              <a:t>TE CENTRAL ADDED A POWERPOINT AND PODCAST TO ASSIST FAMILIES</a:t>
            </a:r>
          </a:p>
          <a:p>
            <a:r>
              <a:rPr lang="en-US" dirty="0"/>
              <a:t>UNDERSTAND THE APPLICATION COMPLETION PROCESS</a:t>
            </a:r>
          </a:p>
          <a:p>
            <a:endParaRPr lang="en-US" dirty="0"/>
          </a:p>
        </p:txBody>
      </p:sp>
      <p:pic>
        <p:nvPicPr>
          <p:cNvPr id="3" name="Picture 2">
            <a:extLst>
              <a:ext uri="{FF2B5EF4-FFF2-40B4-BE49-F238E27FC236}">
                <a16:creationId xmlns:a16="http://schemas.microsoft.com/office/drawing/2014/main" id="{E301CD02-7320-4AFE-92DD-2D56F67B8856}"/>
              </a:ext>
            </a:extLst>
          </p:cNvPr>
          <p:cNvPicPr>
            <a:picLocks noChangeAspect="1"/>
          </p:cNvPicPr>
          <p:nvPr/>
        </p:nvPicPr>
        <p:blipFill>
          <a:blip r:embed="rId5"/>
          <a:stretch>
            <a:fillRect/>
          </a:stretch>
        </p:blipFill>
        <p:spPr>
          <a:xfrm>
            <a:off x="7891033" y="4502841"/>
            <a:ext cx="4177141" cy="1688409"/>
          </a:xfrm>
          <a:prstGeom prst="rect">
            <a:avLst/>
          </a:prstGeom>
        </p:spPr>
      </p:pic>
      <p:sp>
        <p:nvSpPr>
          <p:cNvPr id="6" name="Slide Number Placeholder 5">
            <a:extLst>
              <a:ext uri="{FF2B5EF4-FFF2-40B4-BE49-F238E27FC236}">
                <a16:creationId xmlns:a16="http://schemas.microsoft.com/office/drawing/2014/main" id="{46ADBACE-0932-446F-B4F1-84B632EC8EE6}"/>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4564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F9F412-76E5-44D0-BF8F-8F1C2C2BB97A}"/>
              </a:ext>
            </a:extLst>
          </p:cNvPr>
          <p:cNvGraphicFramePr>
            <a:graphicFrameLocks noGrp="1"/>
          </p:cNvGraphicFramePr>
          <p:nvPr>
            <p:extLst>
              <p:ext uri="{D42A27DB-BD31-4B8C-83A1-F6EECF244321}">
                <p14:modId xmlns:p14="http://schemas.microsoft.com/office/powerpoint/2010/main" val="4293135640"/>
              </p:ext>
            </p:extLst>
          </p:nvPr>
        </p:nvGraphicFramePr>
        <p:xfrm>
          <a:off x="2200275" y="1552575"/>
          <a:ext cx="7677149" cy="3791306"/>
        </p:xfrm>
        <a:graphic>
          <a:graphicData uri="http://schemas.openxmlformats.org/drawingml/2006/table">
            <a:tbl>
              <a:tblPr firstRow="1" firstCol="1" bandRow="1"/>
              <a:tblGrid>
                <a:gridCol w="7677149">
                  <a:extLst>
                    <a:ext uri="{9D8B030D-6E8A-4147-A177-3AD203B41FA5}">
                      <a16:colId xmlns:a16="http://schemas.microsoft.com/office/drawing/2014/main" val="4290929217"/>
                    </a:ext>
                  </a:extLst>
                </a:gridCol>
              </a:tblGrid>
              <a:tr h="147053">
                <a:tc>
                  <a:txBody>
                    <a:bodyPr/>
                    <a:lstStyle/>
                    <a:p>
                      <a:pPr marL="0" marR="0" algn="ctr">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6570" marR="6570" marT="6570" marB="6570" anchor="ctr">
                    <a:lnL>
                      <a:noFill/>
                    </a:lnL>
                    <a:lnR>
                      <a:noFill/>
                    </a:lnR>
                    <a:lnT>
                      <a:noFill/>
                    </a:lnT>
                    <a:lnB>
                      <a:noFill/>
                    </a:lnB>
                    <a:solidFill>
                      <a:srgbClr val="304D79"/>
                    </a:solidFill>
                  </a:tcPr>
                </a:tc>
                <a:extLst>
                  <a:ext uri="{0D108BD9-81ED-4DB2-BD59-A6C34878D82A}">
                    <a16:rowId xmlns:a16="http://schemas.microsoft.com/office/drawing/2014/main" val="2069109849"/>
                  </a:ext>
                </a:extLst>
              </a:tr>
              <a:tr h="3644253">
                <a:tc>
                  <a:txBody>
                    <a:bodyPr/>
                    <a:lstStyle/>
                    <a:p>
                      <a:pPr marL="0" marR="0"/>
                      <a:r>
                        <a:rPr lang="en-US" sz="700" dirty="0">
                          <a:effectLst/>
                          <a:latin typeface="Arial" panose="020B0604020202020204" pitchFamily="34" charset="0"/>
                          <a:ea typeface="Calibri" panose="020F0502020204030204" pitchFamily="34" charset="0"/>
                        </a:rPr>
                        <a:t>Dear Norman,</a:t>
                      </a:r>
                      <a:endParaRPr lang="en-US" sz="700" dirty="0">
                        <a:effectLst/>
                        <a:latin typeface="Times New Roman" panose="02020603050405020304" pitchFamily="18" charset="0"/>
                        <a:ea typeface="Calibri" panose="020F0502020204030204" pitchFamily="34" charset="0"/>
                      </a:endParaRPr>
                    </a:p>
                    <a:p>
                      <a:pPr marL="0" marR="0"/>
                      <a:r>
                        <a:rPr lang="en-US" sz="700" dirty="0">
                          <a:effectLst/>
                          <a:latin typeface="Arial" panose="020B0604020202020204" pitchFamily="34" charset="0"/>
                          <a:ea typeface="Calibri" panose="020F0502020204030204" pitchFamily="34" charset="0"/>
                        </a:rPr>
                        <a:t>Your EZ application is now recorded and await your employer's approval. The next step is for your employer to review the EZ applications for eligibility. Your employer will approve or deny the EZ applications. You will receive email updates as action occurs regarding your EZ application throughout the process. If you have questions about the status of your dependent's applications, please use the Application Status option inside the Families tab. </a:t>
                      </a:r>
                      <a:br>
                        <a:rPr lang="en-US" sz="700" dirty="0">
                          <a:effectLst/>
                          <a:latin typeface="Arial" panose="020B0604020202020204" pitchFamily="34" charset="0"/>
                          <a:ea typeface="Calibri" panose="020F0502020204030204" pitchFamily="34" charset="0"/>
                        </a:rPr>
                      </a:br>
                      <a:br>
                        <a:rPr lang="en-US" sz="700" dirty="0">
                          <a:effectLst/>
                          <a:latin typeface="Arial" panose="020B0604020202020204" pitchFamily="34" charset="0"/>
                          <a:ea typeface="Calibri" panose="020F0502020204030204" pitchFamily="34" charset="0"/>
                        </a:rPr>
                      </a:br>
                      <a:r>
                        <a:rPr lang="en-US" sz="700" dirty="0">
                          <a:effectLst/>
                          <a:latin typeface="Arial" panose="020B0604020202020204" pitchFamily="34" charset="0"/>
                          <a:ea typeface="Calibri" panose="020F0502020204030204" pitchFamily="34" charset="0"/>
                        </a:rPr>
                        <a:t>All approved EZ applications post with the school(s) listed on your student's EZ application. If you have questions regarding denied EZ application, email the first individual listed below . </a:t>
                      </a:r>
                      <a:br>
                        <a:rPr lang="en-US" sz="700" dirty="0">
                          <a:effectLst/>
                          <a:latin typeface="Arial" panose="020B0604020202020204" pitchFamily="34" charset="0"/>
                          <a:ea typeface="Calibri" panose="020F0502020204030204" pitchFamily="34" charset="0"/>
                        </a:rPr>
                      </a:br>
                      <a:br>
                        <a:rPr lang="en-US" sz="700" dirty="0">
                          <a:effectLst/>
                          <a:latin typeface="Arial" panose="020B0604020202020204" pitchFamily="34" charset="0"/>
                          <a:ea typeface="Calibri" panose="020F0502020204030204" pitchFamily="34" charset="0"/>
                        </a:rPr>
                      </a:br>
                      <a:r>
                        <a:rPr lang="en-US" sz="700" dirty="0">
                          <a:effectLst/>
                          <a:latin typeface="Arial" panose="020B0604020202020204" pitchFamily="34" charset="0"/>
                          <a:ea typeface="Calibri" panose="020F0502020204030204" pitchFamily="34" charset="0"/>
                        </a:rPr>
                        <a:t>If you discover errors in your EZ application after submitting, send an email to the first individual listed below. Be sure to share your student's ID and full name, the error and the CORRECT information. If the error can be updated by your employer, the EZ application will be modified. If the error is not one that can be updated, you will be instructed to start again. If you want the EZ application sent to additional schools, that requires a NEW EZ application. </a:t>
                      </a:r>
                      <a:br>
                        <a:rPr lang="en-US" sz="700" dirty="0">
                          <a:effectLst/>
                          <a:latin typeface="Arial" panose="020B0604020202020204" pitchFamily="34" charset="0"/>
                          <a:ea typeface="Calibri" panose="020F0502020204030204" pitchFamily="34" charset="0"/>
                        </a:rPr>
                      </a:br>
                      <a:br>
                        <a:rPr lang="en-US" sz="700" dirty="0">
                          <a:effectLst/>
                          <a:latin typeface="Arial" panose="020B0604020202020204" pitchFamily="34" charset="0"/>
                          <a:ea typeface="Calibri" panose="020F0502020204030204" pitchFamily="34" charset="0"/>
                        </a:rPr>
                      </a:br>
                      <a:r>
                        <a:rPr lang="en-US" sz="700" dirty="0">
                          <a:effectLst/>
                          <a:latin typeface="Arial" panose="020B0604020202020204" pitchFamily="34" charset="0"/>
                          <a:ea typeface="Calibri" panose="020F0502020204030204" pitchFamily="34" charset="0"/>
                        </a:rPr>
                        <a:t>The Search function on the website provides a host of useful information. Before contacting schools where your student is considering attending, review the website. The information is posted and maintained by the school. </a:t>
                      </a:r>
                      <a:br>
                        <a:rPr lang="en-US" sz="700" dirty="0">
                          <a:effectLst/>
                          <a:latin typeface="Arial" panose="020B0604020202020204" pitchFamily="34" charset="0"/>
                          <a:ea typeface="Calibri" panose="020F0502020204030204" pitchFamily="34" charset="0"/>
                        </a:rPr>
                      </a:br>
                      <a:br>
                        <a:rPr lang="en-US" sz="700" dirty="0">
                          <a:effectLst/>
                          <a:latin typeface="Arial" panose="020B0604020202020204" pitchFamily="34" charset="0"/>
                          <a:ea typeface="Calibri" panose="020F0502020204030204" pitchFamily="34" charset="0"/>
                        </a:rPr>
                      </a:br>
                      <a:r>
                        <a:rPr lang="en-US" sz="700" dirty="0">
                          <a:effectLst/>
                          <a:latin typeface="Arial" panose="020B0604020202020204" pitchFamily="34" charset="0"/>
                          <a:ea typeface="Calibri" panose="020F0502020204030204" pitchFamily="34" charset="0"/>
                        </a:rPr>
                        <a:t>Thank you for using the EZ application process.</a:t>
                      </a:r>
                      <a:endParaRPr lang="en-US" sz="700" dirty="0">
                        <a:effectLst/>
                        <a:latin typeface="Times New Roman" panose="02020603050405020304" pitchFamily="18" charset="0"/>
                        <a:ea typeface="Calibri" panose="020F0502020204030204" pitchFamily="34" charset="0"/>
                      </a:endParaRPr>
                    </a:p>
                    <a:p>
                      <a:pPr marL="0" marR="0" algn="ctr"/>
                      <a:r>
                        <a:rPr lang="en-US" sz="700" dirty="0">
                          <a:effectLst/>
                          <a:latin typeface="Arial" panose="020B0604020202020204" pitchFamily="34" charset="0"/>
                          <a:ea typeface="Calibri" panose="020F0502020204030204" pitchFamily="34" charset="0"/>
                        </a:rPr>
                        <a:t> </a:t>
                      </a:r>
                      <a:endParaRPr lang="en-US" sz="700" dirty="0">
                        <a:effectLst/>
                        <a:latin typeface="Times New Roman" panose="02020603050405020304" pitchFamily="18" charset="0"/>
                        <a:ea typeface="Calibri" panose="020F0502020204030204" pitchFamily="34" charset="0"/>
                      </a:endParaRPr>
                    </a:p>
                    <a:p>
                      <a:pPr marL="0" marR="0"/>
                      <a:r>
                        <a:rPr lang="en-US" sz="700" b="1" dirty="0">
                          <a:effectLst/>
                          <a:latin typeface="Arial" panose="020B0604020202020204" pitchFamily="34" charset="0"/>
                          <a:ea typeface="Times New Roman" panose="02020603050405020304" pitchFamily="18" charset="0"/>
                        </a:rPr>
                        <a:t>Liaison Officer</a:t>
                      </a:r>
                      <a:endParaRPr lang="en-US" sz="700" b="1" dirty="0">
                        <a:effectLst/>
                        <a:latin typeface="Times New Roman" panose="02020603050405020304" pitchFamily="18" charset="0"/>
                        <a:ea typeface="Calibri" panose="020F0502020204030204" pitchFamily="34" charset="0"/>
                      </a:endParaRPr>
                    </a:p>
                    <a:p>
                      <a:pPr marL="0" marR="0">
                        <a:spcBef>
                          <a:spcPts val="0"/>
                        </a:spcBef>
                        <a:spcAft>
                          <a:spcPts val="1200"/>
                        </a:spcAft>
                      </a:pPr>
                      <a:r>
                        <a:rPr lang="en-US" sz="700" b="1" dirty="0">
                          <a:effectLst/>
                          <a:latin typeface="Arial" panose="020B0604020202020204" pitchFamily="34" charset="0"/>
                          <a:ea typeface="Times New Roman" panose="02020603050405020304" pitchFamily="18" charset="0"/>
                        </a:rPr>
                        <a:t>Ms Janet Dodson</a:t>
                      </a:r>
                      <a:br>
                        <a:rPr lang="en-US" sz="700" dirty="0">
                          <a:effectLst/>
                          <a:latin typeface="Arial" panose="020B0604020202020204" pitchFamily="34" charset="0"/>
                          <a:ea typeface="Times New Roman" panose="02020603050405020304" pitchFamily="18" charset="0"/>
                        </a:rPr>
                      </a:br>
                      <a:r>
                        <a:rPr lang="en-US" sz="700" dirty="0">
                          <a:effectLst/>
                          <a:latin typeface="Arial" panose="020B0604020202020204" pitchFamily="34" charset="0"/>
                          <a:ea typeface="Times New Roman" panose="02020603050405020304" pitchFamily="18" charset="0"/>
                        </a:rPr>
                        <a:t>AIB College of Business - IA</a:t>
                      </a:r>
                      <a:br>
                        <a:rPr lang="en-US" sz="700" dirty="0">
                          <a:effectLst/>
                          <a:latin typeface="Arial" panose="020B0604020202020204" pitchFamily="34" charset="0"/>
                          <a:ea typeface="Times New Roman" panose="02020603050405020304" pitchFamily="18" charset="0"/>
                        </a:rPr>
                      </a:br>
                      <a:r>
                        <a:rPr lang="en-US" sz="700" dirty="0">
                          <a:effectLst/>
                          <a:latin typeface="Arial" panose="020B0604020202020204" pitchFamily="34" charset="0"/>
                          <a:ea typeface="Times New Roman" panose="02020603050405020304" pitchFamily="18" charset="0"/>
                        </a:rPr>
                        <a:t>2500 Fleur Drive</a:t>
                      </a:r>
                      <a:br>
                        <a:rPr lang="en-US" sz="700" dirty="0">
                          <a:effectLst/>
                          <a:latin typeface="Arial" panose="020B0604020202020204" pitchFamily="34" charset="0"/>
                          <a:ea typeface="Times New Roman" panose="02020603050405020304" pitchFamily="18" charset="0"/>
                        </a:rPr>
                      </a:br>
                      <a:r>
                        <a:rPr lang="en-US" sz="700" dirty="0">
                          <a:effectLst/>
                          <a:latin typeface="Arial" panose="020B0604020202020204" pitchFamily="34" charset="0"/>
                          <a:ea typeface="Times New Roman" panose="02020603050405020304" pitchFamily="18" charset="0"/>
                        </a:rPr>
                        <a:t>Des Moines, IA 50321 -1799 </a:t>
                      </a:r>
                      <a:br>
                        <a:rPr lang="en-US" sz="700" dirty="0">
                          <a:effectLst/>
                          <a:latin typeface="Arial" panose="020B0604020202020204" pitchFamily="34" charset="0"/>
                          <a:ea typeface="Times New Roman" panose="02020603050405020304" pitchFamily="18" charset="0"/>
                        </a:rPr>
                      </a:br>
                      <a:br>
                        <a:rPr lang="en-US" sz="700" dirty="0">
                          <a:effectLst/>
                          <a:latin typeface="Arial" panose="020B0604020202020204" pitchFamily="34" charset="0"/>
                          <a:ea typeface="Times New Roman" panose="02020603050405020304" pitchFamily="18" charset="0"/>
                        </a:rPr>
                      </a:br>
                      <a:r>
                        <a:rPr lang="en-US" sz="700" u="sng" dirty="0">
                          <a:solidFill>
                            <a:srgbClr val="0000FF"/>
                          </a:solidFill>
                          <a:effectLst/>
                          <a:latin typeface="Arial" panose="020B0604020202020204" pitchFamily="34" charset="0"/>
                          <a:ea typeface="Times New Roman" panose="02020603050405020304" pitchFamily="18" charset="0"/>
                          <a:hlinkClick r:id="rId2"/>
                        </a:rPr>
                        <a:t>jdodson@tuitionexchange.org</a:t>
                      </a:r>
                      <a:br>
                        <a:rPr lang="en-US" sz="700" dirty="0">
                          <a:effectLst/>
                          <a:latin typeface="Arial" panose="020B0604020202020204" pitchFamily="34" charset="0"/>
                          <a:ea typeface="Times New Roman" panose="02020603050405020304" pitchFamily="18" charset="0"/>
                        </a:rPr>
                      </a:br>
                      <a:endParaRPr lang="en-US" sz="800" dirty="0">
                        <a:effectLst/>
                        <a:latin typeface="Calibri" panose="020F0502020204030204" pitchFamily="34" charset="0"/>
                        <a:ea typeface="Calibri" panose="020F0502020204030204" pitchFamily="34" charset="0"/>
                      </a:endParaRPr>
                    </a:p>
                  </a:txBody>
                  <a:tcPr marL="65699" marR="65699" marT="65699" marB="65699" anchor="ctr">
                    <a:lnL>
                      <a:noFill/>
                    </a:lnL>
                    <a:lnR>
                      <a:noFill/>
                    </a:lnR>
                    <a:lnT>
                      <a:noFill/>
                    </a:lnT>
                    <a:lnB>
                      <a:noFill/>
                    </a:lnB>
                    <a:solidFill>
                      <a:srgbClr val="FFFFFF"/>
                    </a:solidFill>
                  </a:tcPr>
                </a:tc>
                <a:extLst>
                  <a:ext uri="{0D108BD9-81ED-4DB2-BD59-A6C34878D82A}">
                    <a16:rowId xmlns:a16="http://schemas.microsoft.com/office/drawing/2014/main" val="4197651480"/>
                  </a:ext>
                </a:extLst>
              </a:tr>
            </a:tbl>
          </a:graphicData>
        </a:graphic>
      </p:graphicFrame>
      <p:sp>
        <p:nvSpPr>
          <p:cNvPr id="6" name="TextBox 5">
            <a:extLst>
              <a:ext uri="{FF2B5EF4-FFF2-40B4-BE49-F238E27FC236}">
                <a16:creationId xmlns:a16="http://schemas.microsoft.com/office/drawing/2014/main" id="{D7695B27-4A28-432A-830F-24FA9F3AD3D5}"/>
              </a:ext>
            </a:extLst>
          </p:cNvPr>
          <p:cNvSpPr txBox="1"/>
          <p:nvPr/>
        </p:nvSpPr>
        <p:spPr>
          <a:xfrm>
            <a:off x="4857750" y="523875"/>
            <a:ext cx="1739322" cy="369332"/>
          </a:xfrm>
          <a:prstGeom prst="rect">
            <a:avLst/>
          </a:prstGeom>
          <a:noFill/>
        </p:spPr>
        <p:txBody>
          <a:bodyPr wrap="none" rtlCol="0">
            <a:spAutoFit/>
          </a:bodyPr>
          <a:lstStyle/>
          <a:p>
            <a:pPr algn="ctr"/>
            <a:r>
              <a:rPr lang="en-US" dirty="0"/>
              <a:t>EZ-APPLICATION</a:t>
            </a:r>
          </a:p>
        </p:txBody>
      </p:sp>
      <p:sp>
        <p:nvSpPr>
          <p:cNvPr id="7" name="TextBox 6">
            <a:extLst>
              <a:ext uri="{FF2B5EF4-FFF2-40B4-BE49-F238E27FC236}">
                <a16:creationId xmlns:a16="http://schemas.microsoft.com/office/drawing/2014/main" id="{0A85171C-FE7B-42CA-9483-43491677A057}"/>
              </a:ext>
            </a:extLst>
          </p:cNvPr>
          <p:cNvSpPr txBox="1"/>
          <p:nvPr/>
        </p:nvSpPr>
        <p:spPr>
          <a:xfrm>
            <a:off x="2200275" y="1038225"/>
            <a:ext cx="6536020" cy="369332"/>
          </a:xfrm>
          <a:prstGeom prst="rect">
            <a:avLst/>
          </a:prstGeom>
          <a:noFill/>
        </p:spPr>
        <p:txBody>
          <a:bodyPr wrap="none" rtlCol="0">
            <a:spAutoFit/>
          </a:bodyPr>
          <a:lstStyle/>
          <a:p>
            <a:r>
              <a:rPr lang="en-US" dirty="0"/>
              <a:t>EMPLOYEE RECEIVES THIS EMAIL WITH ADDITIONAL INFORMATION </a:t>
            </a:r>
          </a:p>
        </p:txBody>
      </p:sp>
      <p:sp>
        <p:nvSpPr>
          <p:cNvPr id="8" name="Slide Number Placeholder 7">
            <a:extLst>
              <a:ext uri="{FF2B5EF4-FFF2-40B4-BE49-F238E27FC236}">
                <a16:creationId xmlns:a16="http://schemas.microsoft.com/office/drawing/2014/main" id="{CAE296C6-C316-4C2B-A5BA-CA7D62AE449E}"/>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83292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1253578"/>
            <a:ext cx="6926319" cy="4338083"/>
          </a:xfrm>
          <a:prstGeom prst="roundRect">
            <a:avLst>
              <a:gd name="adj" fmla="val 2158"/>
            </a:avLst>
          </a:prstGeom>
          <a:gradFill>
            <a:gsLst>
              <a:gs pos="0">
                <a:schemeClr val="bg1">
                  <a:lumMod val="95000"/>
                </a:schemeClr>
              </a:gs>
              <a:gs pos="100000">
                <a:schemeClr val="bg1">
                  <a:lumMod val="85000"/>
                </a:schemeClr>
              </a:gs>
            </a:gsLst>
            <a:lin ang="5400000" scaled="0"/>
          </a:gradFill>
          <a:ln w="82550" cap="sq">
            <a:solidFill>
              <a:schemeClr val="bg1">
                <a:lumMod val="95000"/>
              </a:schemeClr>
            </a:solidFill>
            <a:miter lim="800000"/>
          </a:ln>
          <a:scene3d>
            <a:camera prst="orthographicFront"/>
            <a:lightRig rig="threePt" dir="t">
              <a:rot lat="0" lon="0" rev="2700000"/>
            </a:lightRig>
          </a:scene3d>
          <a:sp3d contourW="6350">
            <a:bevelT h="381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4141"/>
          <a:stretch/>
        </p:blipFill>
        <p:spPr>
          <a:xfrm>
            <a:off x="0" y="1"/>
            <a:ext cx="12192000" cy="1773382"/>
          </a:xfrm>
          <a:prstGeom prst="rect">
            <a:avLst/>
          </a:prstGeom>
        </p:spPr>
      </p:pic>
      <p:sp>
        <p:nvSpPr>
          <p:cNvPr id="2" name="Title 1">
            <a:extLst>
              <a:ext uri="{FF2B5EF4-FFF2-40B4-BE49-F238E27FC236}">
                <a16:creationId xmlns:a16="http://schemas.microsoft.com/office/drawing/2014/main" id="{CF6491B6-6035-485D-9EFC-10D8B06B5411}"/>
              </a:ext>
            </a:extLst>
          </p:cNvPr>
          <p:cNvSpPr>
            <a:spLocks noGrp="1"/>
          </p:cNvSpPr>
          <p:nvPr>
            <p:ph type="title"/>
          </p:nvPr>
        </p:nvSpPr>
        <p:spPr>
          <a:xfrm>
            <a:off x="913775" y="1343991"/>
            <a:ext cx="3145305" cy="4157256"/>
          </a:xfrm>
        </p:spPr>
        <p:txBody>
          <a:bodyPr>
            <a:normAutofit/>
          </a:bodyPr>
          <a:lstStyle/>
          <a:p>
            <a:pPr algn="l"/>
            <a:r>
              <a:rPr lang="en-US" sz="4400" dirty="0"/>
              <a:t>Today’s focus</a:t>
            </a:r>
          </a:p>
        </p:txBody>
      </p:sp>
      <p:graphicFrame>
        <p:nvGraphicFramePr>
          <p:cNvPr id="5" name="Content Placeholder 2"/>
          <p:cNvGraphicFramePr>
            <a:graphicFrameLocks noGrp="1"/>
          </p:cNvGraphicFramePr>
          <p:nvPr>
            <p:ph sz="quarter" idx="13"/>
            <p:extLst>
              <p:ext uri="{D42A27DB-BD31-4B8C-83A1-F6EECF244321}">
                <p14:modId xmlns:p14="http://schemas.microsoft.com/office/powerpoint/2010/main" val="3698261499"/>
              </p:ext>
            </p:extLst>
          </p:nvPr>
        </p:nvGraphicFramePr>
        <p:xfrm>
          <a:off x="4964770" y="1625717"/>
          <a:ext cx="6305371" cy="3593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A0CF027-80DD-4957-BE27-3C565A209A80}"/>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97668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B64D-CAE1-4CA6-A246-DB814F6BDB91}"/>
              </a:ext>
            </a:extLst>
          </p:cNvPr>
          <p:cNvSpPr>
            <a:spLocks noGrp="1"/>
          </p:cNvSpPr>
          <p:nvPr>
            <p:ph type="title"/>
          </p:nvPr>
        </p:nvSpPr>
        <p:spPr>
          <a:xfrm>
            <a:off x="913775" y="618518"/>
            <a:ext cx="10364451" cy="876908"/>
          </a:xfrm>
        </p:spPr>
        <p:txBody>
          <a:bodyPr/>
          <a:lstStyle/>
          <a:p>
            <a:r>
              <a:rPr lang="en-US" dirty="0"/>
              <a:t>EZ-APPLICATION</a:t>
            </a:r>
          </a:p>
        </p:txBody>
      </p:sp>
      <p:sp>
        <p:nvSpPr>
          <p:cNvPr id="3" name="Content Placeholder 2">
            <a:extLst>
              <a:ext uri="{FF2B5EF4-FFF2-40B4-BE49-F238E27FC236}">
                <a16:creationId xmlns:a16="http://schemas.microsoft.com/office/drawing/2014/main" id="{8E2004CF-D5FC-4921-B503-CFD377CCFD77}"/>
              </a:ext>
            </a:extLst>
          </p:cNvPr>
          <p:cNvSpPr>
            <a:spLocks noGrp="1"/>
          </p:cNvSpPr>
          <p:nvPr>
            <p:ph sz="quarter" idx="13"/>
          </p:nvPr>
        </p:nvSpPr>
        <p:spPr>
          <a:xfrm>
            <a:off x="914400" y="1495426"/>
            <a:ext cx="10363826" cy="4448174"/>
          </a:xfrm>
        </p:spPr>
        <p:txBody>
          <a:bodyPr/>
          <a:lstStyle/>
          <a:p>
            <a:r>
              <a:rPr lang="en-US" dirty="0"/>
              <a:t>REGARDLESS HOW THE APPLICATION LANDS INSIDE THE SYSTEM, FAMILIES CAN TRACK THE STATUS OF THEIR APPLICATIONS</a:t>
            </a:r>
          </a:p>
          <a:p>
            <a:r>
              <a:rPr lang="en-US" dirty="0"/>
              <a:t>AN EZ-APP USER POWERPOINT IS AVAILABLE AND SHARED AS A HANDOUT WITH THIS WEBINAR</a:t>
            </a:r>
          </a:p>
          <a:p>
            <a:r>
              <a:rPr lang="en-US" dirty="0"/>
              <a:t>YOU ARE ENCOURAGED TO ADOPT THE EZ-APPLICATION PROCESS </a:t>
            </a:r>
          </a:p>
          <a:p>
            <a:endParaRPr lang="en-US" dirty="0"/>
          </a:p>
          <a:p>
            <a:endParaRPr lang="en-US" dirty="0"/>
          </a:p>
        </p:txBody>
      </p:sp>
      <p:sp>
        <p:nvSpPr>
          <p:cNvPr id="4" name="Slide Number Placeholder 3">
            <a:extLst>
              <a:ext uri="{FF2B5EF4-FFF2-40B4-BE49-F238E27FC236}">
                <a16:creationId xmlns:a16="http://schemas.microsoft.com/office/drawing/2014/main" id="{959E420C-FFD0-4CEE-A79E-144195938458}"/>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079310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ln>
            <a:noFill/>
          </a:ln>
          <a:effectLst/>
        </p:spPr>
      </p:sp>
      <p:pic>
        <p:nvPicPr>
          <p:cNvPr id="25" name="Picture 2" descr="A picture containing electronics&#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A picture containing pool ball&#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2" descr="A picture containing electronics&#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 name="Content Placeholder 3" descr="A screenshot of a computer&#10;&#10;Description generated with high confidence"/>
          <p:cNvPicPr>
            <a:picLocks noGrp="1" noChangeAspect="1"/>
          </p:cNvPicPr>
          <p:nvPr>
            <p:ph sz="quarter" idx="13"/>
          </p:nvPr>
        </p:nvPicPr>
        <p:blipFill rotWithShape="1">
          <a:blip r:embed="rId4"/>
          <a:srcRect t="16667"/>
          <a:stretch/>
        </p:blipFill>
        <p:spPr>
          <a:xfrm>
            <a:off x="20" y="10"/>
            <a:ext cx="12191980" cy="4190990"/>
          </a:xfrm>
          <a:prstGeom prst="rect">
            <a:avLst/>
          </a:prstGeom>
          <a:scene3d>
            <a:camera prst="orthographicFront"/>
            <a:lightRig rig="threePt" dir="t">
              <a:rot lat="0" lon="0" rev="2700000"/>
            </a:lightRig>
          </a:scene3d>
          <a:sp3d contourW="6350">
            <a:bevelT h="38100"/>
            <a:contourClr>
              <a:srgbClr val="C0C0C0"/>
            </a:contourClr>
          </a:sp3d>
        </p:spPr>
      </p:pic>
      <p:cxnSp>
        <p:nvCxnSpPr>
          <p:cNvPr id="33" name="Straight Connector 3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35" name="Picture 34" descr="A picture containing pool ball&#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6491B6-6035-485D-9EFC-10D8B06B5411}"/>
              </a:ext>
            </a:extLst>
          </p:cNvPr>
          <p:cNvSpPr>
            <a:spLocks noGrp="1"/>
          </p:cNvSpPr>
          <p:nvPr>
            <p:ph type="title"/>
          </p:nvPr>
        </p:nvSpPr>
        <p:spPr>
          <a:xfrm>
            <a:off x="1146048" y="4437888"/>
            <a:ext cx="9899904" cy="1116711"/>
          </a:xfrm>
        </p:spPr>
        <p:txBody>
          <a:bodyPr vert="horz" lIns="91440" tIns="45720" rIns="91440" bIns="45720" rtlCol="0" anchor="b">
            <a:normAutofit/>
          </a:bodyPr>
          <a:lstStyle/>
          <a:p>
            <a:r>
              <a:rPr lang="en-US" sz="4800" dirty="0"/>
              <a:t>Training calendar</a:t>
            </a:r>
          </a:p>
        </p:txBody>
      </p:sp>
      <p:sp>
        <p:nvSpPr>
          <p:cNvPr id="3" name="Slide Number Placeholder 2">
            <a:extLst>
              <a:ext uri="{FF2B5EF4-FFF2-40B4-BE49-F238E27FC236}">
                <a16:creationId xmlns:a16="http://schemas.microsoft.com/office/drawing/2014/main" id="{2304884F-579E-420C-B2FE-C1154B226B4B}"/>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1570655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3"/>
          <a:stretch>
            <a:fillRect/>
          </a:stretch>
        </p:blipFill>
        <p:spPr>
          <a:xfrm>
            <a:off x="643465" y="1360615"/>
            <a:ext cx="6909479" cy="4145687"/>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8F2591-6473-437B-961F-8E86E71773DF}"/>
              </a:ext>
            </a:extLst>
          </p:cNvPr>
          <p:cNvSpPr>
            <a:spLocks noGrp="1"/>
          </p:cNvSpPr>
          <p:nvPr>
            <p:ph type="title"/>
          </p:nvPr>
        </p:nvSpPr>
        <p:spPr>
          <a:xfrm>
            <a:off x="1688123" y="171908"/>
            <a:ext cx="8721969" cy="906615"/>
          </a:xfrm>
        </p:spPr>
        <p:txBody>
          <a:bodyPr>
            <a:normAutofit/>
          </a:bodyPr>
          <a:lstStyle/>
          <a:p>
            <a:r>
              <a:rPr lang="en-US" dirty="0"/>
              <a:t>TRAINING CALENDAR</a:t>
            </a:r>
          </a:p>
        </p:txBody>
      </p:sp>
      <p:sp>
        <p:nvSpPr>
          <p:cNvPr id="9" name="Content Placeholder 8"/>
          <p:cNvSpPr>
            <a:spLocks noGrp="1"/>
          </p:cNvSpPr>
          <p:nvPr>
            <p:ph sz="quarter" idx="13"/>
          </p:nvPr>
        </p:nvSpPr>
        <p:spPr>
          <a:xfrm>
            <a:off x="7795846" y="1360615"/>
            <a:ext cx="3974123" cy="4254739"/>
          </a:xfrm>
        </p:spPr>
        <p:txBody>
          <a:bodyPr>
            <a:normAutofit/>
          </a:bodyPr>
          <a:lstStyle/>
          <a:p>
            <a:r>
              <a:rPr lang="en-US" sz="1800" dirty="0"/>
              <a:t>CLICK READ MORE TO SEE THE CURRENT MONTH TE CALENDAR</a:t>
            </a:r>
          </a:p>
          <a:p>
            <a:r>
              <a:rPr lang="en-US" sz="1800" dirty="0"/>
              <a:t>CHANGE THE MONTH AND SEE WHAT IS HAPPENING THAT MONTH </a:t>
            </a:r>
          </a:p>
          <a:p>
            <a:r>
              <a:rPr lang="en-US" sz="1800" dirty="0"/>
              <a:t>BE SURE TO REGISTER FOR ALL TRAINING OPPORTUNITIES</a:t>
            </a:r>
          </a:p>
          <a:p>
            <a:r>
              <a:rPr lang="en-US" sz="1800" dirty="0"/>
              <a:t>WE ALSO INCLUDED CONFERENCES THAT TE PERSONNEL WILL ATTEND</a:t>
            </a:r>
          </a:p>
          <a:p>
            <a:pPr lvl="1"/>
            <a:r>
              <a:rPr lang="en-US" sz="1600" dirty="0"/>
              <a:t>STOP BY THE BOOTH AND SEE US! </a:t>
            </a:r>
          </a:p>
        </p:txBody>
      </p:sp>
      <p:sp>
        <p:nvSpPr>
          <p:cNvPr id="4" name="Slide Number Placeholder 3">
            <a:extLst>
              <a:ext uri="{FF2B5EF4-FFF2-40B4-BE49-F238E27FC236}">
                <a16:creationId xmlns:a16="http://schemas.microsoft.com/office/drawing/2014/main" id="{9DC8D44C-58F3-4AE5-8BFF-60BB848B4DD7}"/>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982594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ln>
            <a:noFill/>
          </a:ln>
          <a:effectLst/>
        </p:spPr>
      </p:sp>
      <p:pic>
        <p:nvPicPr>
          <p:cNvPr id="40"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2" name="Rectangle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3"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3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38" name="Picture 3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6" name="TextBox 3"/>
          <p:cNvGraphicFramePr/>
          <p:nvPr>
            <p:extLst>
              <p:ext uri="{D42A27DB-BD31-4B8C-83A1-F6EECF244321}">
                <p14:modId xmlns:p14="http://schemas.microsoft.com/office/powerpoint/2010/main" val="1098185704"/>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4">
            <a:extLst>
              <a:ext uri="{FF2B5EF4-FFF2-40B4-BE49-F238E27FC236}">
                <a16:creationId xmlns:a16="http://schemas.microsoft.com/office/drawing/2014/main" id="{BACA4D5D-BE6B-44F4-8CBD-1A53F4E73D1B}"/>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163994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B4C2-129B-4780-B2D4-3BD7E82882DB}"/>
              </a:ext>
            </a:extLst>
          </p:cNvPr>
          <p:cNvSpPr>
            <a:spLocks noGrp="1"/>
          </p:cNvSpPr>
          <p:nvPr>
            <p:ph type="title"/>
          </p:nvPr>
        </p:nvSpPr>
        <p:spPr>
          <a:xfrm>
            <a:off x="913775" y="618517"/>
            <a:ext cx="10364451" cy="952375"/>
          </a:xfrm>
        </p:spPr>
        <p:txBody>
          <a:bodyPr/>
          <a:lstStyle/>
          <a:p>
            <a:r>
              <a:rPr lang="en-US" dirty="0"/>
              <a:t>TE CENTRAL CONTACT INFORMATION</a:t>
            </a:r>
          </a:p>
        </p:txBody>
      </p:sp>
      <p:sp>
        <p:nvSpPr>
          <p:cNvPr id="3" name="Content Placeholder 2">
            <a:extLst>
              <a:ext uri="{FF2B5EF4-FFF2-40B4-BE49-F238E27FC236}">
                <a16:creationId xmlns:a16="http://schemas.microsoft.com/office/drawing/2014/main" id="{D03024F1-EA21-4D92-82D8-6A792F8225D9}"/>
              </a:ext>
            </a:extLst>
          </p:cNvPr>
          <p:cNvSpPr>
            <a:spLocks noGrp="1"/>
          </p:cNvSpPr>
          <p:nvPr>
            <p:ph sz="quarter" idx="13"/>
          </p:nvPr>
        </p:nvSpPr>
        <p:spPr>
          <a:xfrm>
            <a:off x="913775" y="1616815"/>
            <a:ext cx="10363826" cy="3424107"/>
          </a:xfrm>
        </p:spPr>
        <p:txBody>
          <a:bodyPr/>
          <a:lstStyle/>
          <a:p>
            <a:r>
              <a:rPr lang="en-US" dirty="0"/>
              <a:t>BOB SHORB, EXECUTIVE DIRECTOR AND CEO</a:t>
            </a:r>
          </a:p>
          <a:p>
            <a:pPr lvl="1"/>
            <a:r>
              <a:rPr lang="en-US" dirty="0">
                <a:hlinkClick r:id="rId2"/>
              </a:rPr>
              <a:t>RSHORB@TUITIONEXCHANGE.ORG</a:t>
            </a:r>
            <a:endParaRPr lang="en-US" dirty="0"/>
          </a:p>
          <a:p>
            <a:r>
              <a:rPr lang="en-US" dirty="0"/>
              <a:t>JANET DODSON, </a:t>
            </a:r>
            <a:r>
              <a:rPr lang="en-US" dirty="0" err="1"/>
              <a:t>ASSOCIATe</a:t>
            </a:r>
            <a:r>
              <a:rPr lang="en-US" dirty="0"/>
              <a:t> DIRECTOR</a:t>
            </a:r>
          </a:p>
          <a:p>
            <a:pPr lvl="1"/>
            <a:r>
              <a:rPr lang="en-US" dirty="0">
                <a:hlinkClick r:id="rId3"/>
              </a:rPr>
              <a:t>JDODSON@TUITIONEXCHANGE.ORG</a:t>
            </a:r>
            <a:r>
              <a:rPr lang="en-US" dirty="0"/>
              <a:t> OR 402.418.1081</a:t>
            </a:r>
          </a:p>
          <a:p>
            <a:r>
              <a:rPr lang="en-US" dirty="0"/>
              <a:t>KRISTINE LEV, ASSISTANT DIRECTOR</a:t>
            </a:r>
          </a:p>
          <a:p>
            <a:pPr lvl="1"/>
            <a:r>
              <a:rPr lang="en-US" dirty="0">
                <a:hlinkClick r:id="rId4"/>
              </a:rPr>
              <a:t>KLEV@TUITIONEXCHANGE.ORG</a:t>
            </a:r>
            <a:r>
              <a:rPr lang="en-US" dirty="0"/>
              <a:t> </a:t>
            </a:r>
          </a:p>
          <a:p>
            <a:pPr lvl="1"/>
            <a:endParaRPr lang="en-US" dirty="0"/>
          </a:p>
        </p:txBody>
      </p:sp>
      <p:sp>
        <p:nvSpPr>
          <p:cNvPr id="4" name="Slide Number Placeholder 3">
            <a:extLst>
              <a:ext uri="{FF2B5EF4-FFF2-40B4-BE49-F238E27FC236}">
                <a16:creationId xmlns:a16="http://schemas.microsoft.com/office/drawing/2014/main" id="{23EF0A5E-6A99-4CB6-AD24-B8339D26B4B2}"/>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45903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6491B6-6035-485D-9EFC-10D8B06B5411}"/>
              </a:ext>
            </a:extLst>
          </p:cNvPr>
          <p:cNvSpPr>
            <a:spLocks noGrp="1"/>
          </p:cNvSpPr>
          <p:nvPr>
            <p:ph type="title"/>
          </p:nvPr>
        </p:nvSpPr>
        <p:spPr>
          <a:xfrm>
            <a:off x="913776" y="640831"/>
            <a:ext cx="6564205" cy="1573863"/>
          </a:xfrm>
        </p:spPr>
        <p:txBody>
          <a:bodyPr>
            <a:normAutofit/>
          </a:bodyPr>
          <a:lstStyle/>
          <a:p>
            <a:r>
              <a:rPr lang="en-US" dirty="0"/>
              <a:t>Te portal review</a:t>
            </a:r>
          </a:p>
        </p:txBody>
      </p:sp>
      <p:sp>
        <p:nvSpPr>
          <p:cNvPr id="9" name="Content Placeholder 8"/>
          <p:cNvSpPr>
            <a:spLocks noGrp="1"/>
          </p:cNvSpPr>
          <p:nvPr>
            <p:ph sz="quarter" idx="13"/>
          </p:nvPr>
        </p:nvSpPr>
        <p:spPr>
          <a:xfrm>
            <a:off x="629102" y="1806375"/>
            <a:ext cx="6564207" cy="3881309"/>
          </a:xfrm>
        </p:spPr>
        <p:txBody>
          <a:bodyPr>
            <a:normAutofit/>
          </a:bodyPr>
          <a:lstStyle/>
          <a:p>
            <a:r>
              <a:rPr lang="en-US" dirty="0"/>
              <a:t>When you can’t find something click on the Plus sign (+) to expand the tab</a:t>
            </a:r>
          </a:p>
          <a:p>
            <a:r>
              <a:rPr lang="en-US" dirty="0"/>
              <a:t>Help I can’t find my annual report</a:t>
            </a:r>
          </a:p>
          <a:p>
            <a:pPr lvl="1"/>
            <a:r>
              <a:rPr lang="en-US" dirty="0"/>
              <a:t>Check inside the institutional account tab</a:t>
            </a:r>
          </a:p>
          <a:p>
            <a:r>
              <a:rPr lang="en-US" dirty="0"/>
              <a:t>Why is my Balance sheet disabled</a:t>
            </a:r>
          </a:p>
          <a:p>
            <a:pPr lvl="1"/>
            <a:r>
              <a:rPr lang="en-US" dirty="0"/>
              <a:t>Because you need to run your annual report</a:t>
            </a:r>
          </a:p>
        </p:txBody>
      </p:sp>
      <p:pic>
        <p:nvPicPr>
          <p:cNvPr id="10" name="Picture 9">
            <a:extLst>
              <a:ext uri="{FF2B5EF4-FFF2-40B4-BE49-F238E27FC236}">
                <a16:creationId xmlns:a16="http://schemas.microsoft.com/office/drawing/2014/main" id="{75A24D61-2BC5-45FA-8FEF-D45231E8E0AA}"/>
              </a:ext>
            </a:extLst>
          </p:cNvPr>
          <p:cNvPicPr>
            <a:picLocks noChangeAspect="1"/>
          </p:cNvPicPr>
          <p:nvPr/>
        </p:nvPicPr>
        <p:blipFill>
          <a:blip r:embed="rId4"/>
          <a:stretch>
            <a:fillRect/>
          </a:stretch>
        </p:blipFill>
        <p:spPr>
          <a:xfrm>
            <a:off x="9003863" y="301115"/>
            <a:ext cx="2838450" cy="4772025"/>
          </a:xfrm>
          <a:prstGeom prst="rect">
            <a:avLst/>
          </a:prstGeom>
        </p:spPr>
      </p:pic>
      <p:cxnSp>
        <p:nvCxnSpPr>
          <p:cNvPr id="12" name="Straight Arrow Connector 11">
            <a:extLst>
              <a:ext uri="{FF2B5EF4-FFF2-40B4-BE49-F238E27FC236}">
                <a16:creationId xmlns:a16="http://schemas.microsoft.com/office/drawing/2014/main" id="{C0807B35-C89A-4D2D-ADCF-CAA412A54F33}"/>
              </a:ext>
            </a:extLst>
          </p:cNvPr>
          <p:cNvCxnSpPr/>
          <p:nvPr/>
        </p:nvCxnSpPr>
        <p:spPr>
          <a:xfrm>
            <a:off x="2122098" y="3079631"/>
            <a:ext cx="93337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1A60B2A-68BC-40ED-8DF1-215728FCFD56}"/>
              </a:ext>
            </a:extLst>
          </p:cNvPr>
          <p:cNvPicPr>
            <a:picLocks noChangeAspect="1"/>
          </p:cNvPicPr>
          <p:nvPr/>
        </p:nvPicPr>
        <p:blipFill>
          <a:blip r:embed="rId5"/>
          <a:stretch>
            <a:fillRect/>
          </a:stretch>
        </p:blipFill>
        <p:spPr>
          <a:xfrm>
            <a:off x="6878847" y="3428999"/>
            <a:ext cx="2724150" cy="2867025"/>
          </a:xfrm>
          <a:prstGeom prst="rect">
            <a:avLst/>
          </a:prstGeom>
        </p:spPr>
      </p:pic>
      <p:cxnSp>
        <p:nvCxnSpPr>
          <p:cNvPr id="18" name="Straight Arrow Connector 17">
            <a:extLst>
              <a:ext uri="{FF2B5EF4-FFF2-40B4-BE49-F238E27FC236}">
                <a16:creationId xmlns:a16="http://schemas.microsoft.com/office/drawing/2014/main" id="{DEB2F2E1-CDFF-4E98-900B-42930E107622}"/>
              </a:ext>
            </a:extLst>
          </p:cNvPr>
          <p:cNvCxnSpPr>
            <a:cxnSpLocks/>
          </p:cNvCxnSpPr>
          <p:nvPr/>
        </p:nvCxnSpPr>
        <p:spPr>
          <a:xfrm>
            <a:off x="4399472" y="3428998"/>
            <a:ext cx="2774530" cy="1324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BBC20E5-D1B1-430B-A627-442D8A907543}"/>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29130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474" y="1316665"/>
            <a:ext cx="7330397" cy="4221125"/>
          </a:xfrm>
          <a:prstGeom prst="roundRect">
            <a:avLst>
              <a:gd name="adj" fmla="val 2158"/>
            </a:avLst>
          </a:prstGeom>
          <a:solidFill>
            <a:schemeClr val="bg1"/>
          </a:solidFill>
          <a:ln w="82550" cap="sq">
            <a:solidFill>
              <a:schemeClr val="bg1">
                <a:lumMod val="95000"/>
              </a:schemeClr>
            </a:solidFill>
            <a:miter lim="800000"/>
          </a:ln>
          <a:scene3d>
            <a:camera prst="orthographicFront"/>
            <a:lightRig rig="threePt" dir="t">
              <a:rot lat="0" lon="0" rev="2700000"/>
            </a:lightRig>
          </a:scene3d>
          <a:sp3d contourW="6350">
            <a:bevelT h="381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4546"/>
          <a:stretch/>
        </p:blipFill>
        <p:spPr>
          <a:xfrm>
            <a:off x="0" y="0"/>
            <a:ext cx="12192000" cy="1745673"/>
          </a:xfrm>
          <a:prstGeom prst="rect">
            <a:avLst/>
          </a:prstGeom>
        </p:spPr>
      </p:pic>
      <p:sp>
        <p:nvSpPr>
          <p:cNvPr id="2" name="Title 1">
            <a:extLst>
              <a:ext uri="{FF2B5EF4-FFF2-40B4-BE49-F238E27FC236}">
                <a16:creationId xmlns:a16="http://schemas.microsoft.com/office/drawing/2014/main" id="{CF6491B6-6035-485D-9EFC-10D8B06B5411}"/>
              </a:ext>
            </a:extLst>
          </p:cNvPr>
          <p:cNvSpPr>
            <a:spLocks noGrp="1"/>
          </p:cNvSpPr>
          <p:nvPr>
            <p:ph type="title"/>
          </p:nvPr>
        </p:nvSpPr>
        <p:spPr>
          <a:xfrm>
            <a:off x="8389088" y="1316665"/>
            <a:ext cx="2889138" cy="4221125"/>
          </a:xfrm>
        </p:spPr>
        <p:txBody>
          <a:bodyPr anchor="ctr">
            <a:normAutofit/>
          </a:bodyPr>
          <a:lstStyle/>
          <a:p>
            <a:r>
              <a:rPr lang="en-US" dirty="0"/>
              <a:t>Annual report</a:t>
            </a:r>
          </a:p>
        </p:txBody>
      </p:sp>
      <p:graphicFrame>
        <p:nvGraphicFramePr>
          <p:cNvPr id="7" name="Content Placeholder 2"/>
          <p:cNvGraphicFramePr>
            <a:graphicFrameLocks noGrp="1"/>
          </p:cNvGraphicFramePr>
          <p:nvPr>
            <p:ph sz="quarter" idx="13"/>
            <p:extLst>
              <p:ext uri="{D42A27DB-BD31-4B8C-83A1-F6EECF244321}">
                <p14:modId xmlns:p14="http://schemas.microsoft.com/office/powerpoint/2010/main" val="843081789"/>
              </p:ext>
            </p:extLst>
          </p:nvPr>
        </p:nvGraphicFramePr>
        <p:xfrm>
          <a:off x="1250500" y="1855333"/>
          <a:ext cx="6428345" cy="3143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3749C87-FFC4-4DD3-B35E-CC35967B0657}"/>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67043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3"/>
          <a:stretch>
            <a:fillRect/>
          </a:stretch>
        </p:blipFill>
        <p:spPr>
          <a:xfrm>
            <a:off x="5716882" y="609600"/>
            <a:ext cx="4922520" cy="5181599"/>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6491B6-6035-485D-9EFC-10D8B06B5411}"/>
              </a:ext>
            </a:extLst>
          </p:cNvPr>
          <p:cNvSpPr>
            <a:spLocks noGrp="1"/>
          </p:cNvSpPr>
          <p:nvPr>
            <p:ph type="title"/>
          </p:nvPr>
        </p:nvSpPr>
        <p:spPr>
          <a:xfrm>
            <a:off x="913776" y="618517"/>
            <a:ext cx="3893976" cy="1596177"/>
          </a:xfrm>
        </p:spPr>
        <p:txBody>
          <a:bodyPr anchor="b">
            <a:normAutofit/>
          </a:bodyPr>
          <a:lstStyle/>
          <a:p>
            <a:r>
              <a:rPr lang="en-US" sz="3200" dirty="0"/>
              <a:t>Open your annual Report</a:t>
            </a:r>
          </a:p>
        </p:txBody>
      </p:sp>
      <p:cxnSp>
        <p:nvCxnSpPr>
          <p:cNvPr id="5" name="Straight Arrow Connector 4">
            <a:extLst>
              <a:ext uri="{FF2B5EF4-FFF2-40B4-BE49-F238E27FC236}">
                <a16:creationId xmlns:a16="http://schemas.microsoft.com/office/drawing/2014/main" id="{9C0EE53C-45F5-4E6E-9273-F27DF65CD869}"/>
              </a:ext>
            </a:extLst>
          </p:cNvPr>
          <p:cNvCxnSpPr/>
          <p:nvPr/>
        </p:nvCxnSpPr>
        <p:spPr>
          <a:xfrm>
            <a:off x="3315329" y="1988820"/>
            <a:ext cx="2780671" cy="97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BF0F4099-9A4D-4F65-A780-B575CCE4A1AD}"/>
              </a:ext>
            </a:extLst>
          </p:cNvPr>
          <p:cNvSpPr>
            <a:spLocks noGrp="1"/>
          </p:cNvSpPr>
          <p:nvPr>
            <p:ph sz="quarter" idx="13"/>
          </p:nvPr>
        </p:nvSpPr>
        <p:spPr/>
        <p:txBody>
          <a:bodyPr/>
          <a:lstStyle/>
          <a:p>
            <a:r>
              <a:rPr lang="en-US" dirty="0"/>
              <a:t>Print a work copy</a:t>
            </a:r>
          </a:p>
        </p:txBody>
      </p:sp>
      <p:sp>
        <p:nvSpPr>
          <p:cNvPr id="3" name="Slide Number Placeholder 2">
            <a:extLst>
              <a:ext uri="{FF2B5EF4-FFF2-40B4-BE49-F238E27FC236}">
                <a16:creationId xmlns:a16="http://schemas.microsoft.com/office/drawing/2014/main" id="{EC9B6052-6280-4C1A-B1C2-905D0E02489C}"/>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83368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6B2636A-E8D1-4FF6-9CE7-F331D441FA02}"/>
              </a:ext>
            </a:extLst>
          </p:cNvPr>
          <p:cNvPicPr>
            <a:picLocks noGrp="1" noChangeAspect="1"/>
          </p:cNvPicPr>
          <p:nvPr>
            <p:ph sz="quarter" idx="4294967295"/>
          </p:nvPr>
        </p:nvPicPr>
        <p:blipFill>
          <a:blip r:embed="rId2"/>
          <a:stretch>
            <a:fillRect/>
          </a:stretch>
        </p:blipFill>
        <p:spPr>
          <a:xfrm>
            <a:off x="1367790" y="1374458"/>
            <a:ext cx="9264650" cy="5072062"/>
          </a:xfrm>
          <a:prstGeom prst="rect">
            <a:avLst/>
          </a:prstGeom>
        </p:spPr>
      </p:pic>
      <p:sp>
        <p:nvSpPr>
          <p:cNvPr id="2" name="TextBox 1">
            <a:extLst>
              <a:ext uri="{FF2B5EF4-FFF2-40B4-BE49-F238E27FC236}">
                <a16:creationId xmlns:a16="http://schemas.microsoft.com/office/drawing/2014/main" id="{E933E769-A159-455A-B29D-D042526A3ECE}"/>
              </a:ext>
            </a:extLst>
          </p:cNvPr>
          <p:cNvSpPr txBox="1"/>
          <p:nvPr/>
        </p:nvSpPr>
        <p:spPr>
          <a:xfrm>
            <a:off x="1367790" y="754380"/>
            <a:ext cx="4868640" cy="369332"/>
          </a:xfrm>
          <a:prstGeom prst="rect">
            <a:avLst/>
          </a:prstGeom>
          <a:noFill/>
        </p:spPr>
        <p:txBody>
          <a:bodyPr wrap="none" rtlCol="0">
            <a:spAutoFit/>
          </a:bodyPr>
          <a:lstStyle/>
          <a:p>
            <a:r>
              <a:rPr lang="en-US" dirty="0"/>
              <a:t>Please take time to read these updated instructions</a:t>
            </a:r>
          </a:p>
        </p:txBody>
      </p:sp>
      <p:sp>
        <p:nvSpPr>
          <p:cNvPr id="3" name="Slide Number Placeholder 2">
            <a:extLst>
              <a:ext uri="{FF2B5EF4-FFF2-40B4-BE49-F238E27FC236}">
                <a16:creationId xmlns:a16="http://schemas.microsoft.com/office/drawing/2014/main" id="{0E4DEB46-003C-4439-8367-D0AEAA60EFE9}"/>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50338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A picture containing electronics&#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8"/>
          <p:cNvPicPr>
            <a:picLocks noChangeAspect="1"/>
          </p:cNvPicPr>
          <p:nvPr/>
        </p:nvPicPr>
        <p:blipFill>
          <a:blip r:embed="rId3"/>
          <a:stretch>
            <a:fillRect/>
          </a:stretch>
        </p:blipFill>
        <p:spPr>
          <a:xfrm>
            <a:off x="5033913" y="1770061"/>
            <a:ext cx="6200163" cy="2681570"/>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2" name="Picture 2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6491B6-6035-485D-9EFC-10D8B06B5411}"/>
              </a:ext>
            </a:extLst>
          </p:cNvPr>
          <p:cNvSpPr>
            <a:spLocks noGrp="1"/>
          </p:cNvSpPr>
          <p:nvPr>
            <p:ph type="title"/>
          </p:nvPr>
        </p:nvSpPr>
        <p:spPr>
          <a:xfrm>
            <a:off x="913776" y="618517"/>
            <a:ext cx="3893976" cy="1596177"/>
          </a:xfrm>
        </p:spPr>
        <p:txBody>
          <a:bodyPr anchor="b">
            <a:normAutofit/>
          </a:bodyPr>
          <a:lstStyle/>
          <a:p>
            <a:r>
              <a:rPr lang="en-US" sz="3200" dirty="0"/>
              <a:t>Updated initial due date</a:t>
            </a:r>
          </a:p>
        </p:txBody>
      </p:sp>
      <p:sp>
        <p:nvSpPr>
          <p:cNvPr id="14" name="Content Placeholder 13"/>
          <p:cNvSpPr>
            <a:spLocks noGrp="1"/>
          </p:cNvSpPr>
          <p:nvPr>
            <p:ph sz="quarter" idx="13"/>
          </p:nvPr>
        </p:nvSpPr>
        <p:spPr>
          <a:xfrm>
            <a:off x="926936" y="2305611"/>
            <a:ext cx="3893978" cy="3878373"/>
          </a:xfrm>
        </p:spPr>
        <p:txBody>
          <a:bodyPr>
            <a:normAutofit fontScale="92500" lnSpcReduction="20000"/>
          </a:bodyPr>
          <a:lstStyle/>
          <a:p>
            <a:r>
              <a:rPr lang="en-US" sz="1600" dirty="0"/>
              <a:t>September 30 </a:t>
            </a:r>
          </a:p>
          <a:p>
            <a:pPr lvl="1"/>
            <a:r>
              <a:rPr lang="en-US" sz="1400" dirty="0"/>
              <a:t>Print a copy </a:t>
            </a:r>
          </a:p>
          <a:p>
            <a:r>
              <a:rPr lang="en-US" sz="1600" dirty="0"/>
              <a:t>Annual report is organic</a:t>
            </a:r>
          </a:p>
          <a:p>
            <a:pPr lvl="1"/>
            <a:r>
              <a:rPr lang="en-US" sz="1400" dirty="0"/>
              <a:t>Review and print each time</a:t>
            </a:r>
          </a:p>
          <a:p>
            <a:pPr lvl="2"/>
            <a:r>
              <a:rPr lang="en-US" sz="1200" dirty="0"/>
              <a:t>Prior to September 30</a:t>
            </a:r>
          </a:p>
          <a:p>
            <a:pPr lvl="2"/>
            <a:r>
              <a:rPr lang="en-US" sz="1200" dirty="0"/>
              <a:t>End of first semester </a:t>
            </a:r>
          </a:p>
          <a:p>
            <a:pPr lvl="2"/>
            <a:r>
              <a:rPr lang="en-US" sz="1200" dirty="0"/>
              <a:t>After second semester begins</a:t>
            </a:r>
          </a:p>
          <a:p>
            <a:pPr lvl="2"/>
            <a:r>
              <a:rPr lang="en-US" sz="1200" dirty="0"/>
              <a:t>Conclusion of academic year</a:t>
            </a:r>
          </a:p>
          <a:p>
            <a:r>
              <a:rPr lang="en-US" sz="1600" dirty="0"/>
              <a:t>Students change their minds about school</a:t>
            </a:r>
          </a:p>
          <a:p>
            <a:r>
              <a:rPr lang="en-US" sz="1600" dirty="0"/>
              <a:t>EMPLOYEES CHANGE JOBS</a:t>
            </a:r>
          </a:p>
          <a:p>
            <a:r>
              <a:rPr lang="en-US" sz="1600" dirty="0"/>
              <a:t>Don’t forget to share te scholar recipients with financial aid</a:t>
            </a:r>
          </a:p>
          <a:p>
            <a:endParaRPr lang="en-US" sz="1600" dirty="0"/>
          </a:p>
          <a:p>
            <a:pPr lvl="2"/>
            <a:endParaRPr lang="en-US" sz="1200" dirty="0"/>
          </a:p>
          <a:p>
            <a:endParaRPr lang="en-US" sz="1600" dirty="0"/>
          </a:p>
          <a:p>
            <a:endParaRPr lang="en-US" sz="1600" dirty="0"/>
          </a:p>
        </p:txBody>
      </p:sp>
      <p:sp>
        <p:nvSpPr>
          <p:cNvPr id="9" name="TextBox 8">
            <a:extLst>
              <a:ext uri="{FF2B5EF4-FFF2-40B4-BE49-F238E27FC236}">
                <a16:creationId xmlns:a16="http://schemas.microsoft.com/office/drawing/2014/main" id="{299DEA5F-131F-4ECB-AB1B-CA0CD32354B7}"/>
              </a:ext>
            </a:extLst>
          </p:cNvPr>
          <p:cNvSpPr txBox="1"/>
          <p:nvPr/>
        </p:nvSpPr>
        <p:spPr>
          <a:xfrm>
            <a:off x="5721526" y="2305611"/>
            <a:ext cx="1046375" cy="769441"/>
          </a:xfrm>
          <a:prstGeom prst="rect">
            <a:avLst/>
          </a:prstGeom>
          <a:noFill/>
        </p:spPr>
        <p:txBody>
          <a:bodyPr wrap="square" rtlCol="0">
            <a:spAutoFit/>
          </a:bodyPr>
          <a:lstStyle/>
          <a:p>
            <a:r>
              <a:rPr lang="en-US" sz="4400" dirty="0"/>
              <a:t>30</a:t>
            </a:r>
          </a:p>
        </p:txBody>
      </p:sp>
      <p:sp>
        <p:nvSpPr>
          <p:cNvPr id="10" name="TextBox 9">
            <a:extLst>
              <a:ext uri="{FF2B5EF4-FFF2-40B4-BE49-F238E27FC236}">
                <a16:creationId xmlns:a16="http://schemas.microsoft.com/office/drawing/2014/main" id="{8EF420F9-76C2-41A3-8D1C-F7B31C08D116}"/>
              </a:ext>
            </a:extLst>
          </p:cNvPr>
          <p:cNvSpPr txBox="1"/>
          <p:nvPr/>
        </p:nvSpPr>
        <p:spPr>
          <a:xfrm>
            <a:off x="5033910" y="1760028"/>
            <a:ext cx="2571538" cy="707886"/>
          </a:xfrm>
          <a:prstGeom prst="rect">
            <a:avLst/>
          </a:prstGeom>
          <a:noFill/>
        </p:spPr>
        <p:txBody>
          <a:bodyPr wrap="none" rtlCol="0">
            <a:spAutoFit/>
          </a:bodyPr>
          <a:lstStyle/>
          <a:p>
            <a:r>
              <a:rPr lang="en-US" sz="4000" dirty="0"/>
              <a:t>September </a:t>
            </a:r>
          </a:p>
        </p:txBody>
      </p:sp>
      <p:sp>
        <p:nvSpPr>
          <p:cNvPr id="3" name="Slide Number Placeholder 2">
            <a:extLst>
              <a:ext uri="{FF2B5EF4-FFF2-40B4-BE49-F238E27FC236}">
                <a16:creationId xmlns:a16="http://schemas.microsoft.com/office/drawing/2014/main" id="{6AFC43D9-6BCE-4F5E-8D9E-E08DA1CA58BF}"/>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9849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91B6-6035-485D-9EFC-10D8B06B5411}"/>
              </a:ext>
            </a:extLst>
          </p:cNvPr>
          <p:cNvSpPr>
            <a:spLocks noGrp="1"/>
          </p:cNvSpPr>
          <p:nvPr>
            <p:ph type="title"/>
          </p:nvPr>
        </p:nvSpPr>
        <p:spPr>
          <a:xfrm>
            <a:off x="913773" y="279152"/>
            <a:ext cx="10364451" cy="814357"/>
          </a:xfrm>
        </p:spPr>
        <p:txBody>
          <a:bodyPr/>
          <a:lstStyle/>
          <a:p>
            <a:r>
              <a:rPr lang="en-US" dirty="0"/>
              <a:t>Initial annual report review - IMPORTS</a:t>
            </a:r>
          </a:p>
        </p:txBody>
      </p:sp>
      <p:pic>
        <p:nvPicPr>
          <p:cNvPr id="4" name="Content Placeholder 3">
            <a:extLst>
              <a:ext uri="{FF2B5EF4-FFF2-40B4-BE49-F238E27FC236}">
                <a16:creationId xmlns:a16="http://schemas.microsoft.com/office/drawing/2014/main" id="{A3C78F4C-8FD0-4F6F-8B0D-657CA301B5F7}"/>
              </a:ext>
            </a:extLst>
          </p:cNvPr>
          <p:cNvPicPr>
            <a:picLocks noGrp="1" noChangeAspect="1"/>
          </p:cNvPicPr>
          <p:nvPr>
            <p:ph sz="quarter" idx="13"/>
          </p:nvPr>
        </p:nvPicPr>
        <p:blipFill>
          <a:blip r:embed="rId2"/>
          <a:stretch>
            <a:fillRect/>
          </a:stretch>
        </p:blipFill>
        <p:spPr>
          <a:xfrm>
            <a:off x="6095998" y="1226320"/>
            <a:ext cx="4661521" cy="3424237"/>
          </a:xfrm>
          <a:prstGeom prst="rect">
            <a:avLst/>
          </a:prstGeom>
        </p:spPr>
      </p:pic>
      <p:sp>
        <p:nvSpPr>
          <p:cNvPr id="5" name="TextBox 4">
            <a:extLst>
              <a:ext uri="{FF2B5EF4-FFF2-40B4-BE49-F238E27FC236}">
                <a16:creationId xmlns:a16="http://schemas.microsoft.com/office/drawing/2014/main" id="{282D1475-2839-4CE4-A9F8-29ECB076FB99}"/>
              </a:ext>
            </a:extLst>
          </p:cNvPr>
          <p:cNvSpPr txBox="1"/>
          <p:nvPr/>
        </p:nvSpPr>
        <p:spPr>
          <a:xfrm>
            <a:off x="1121788" y="1093509"/>
            <a:ext cx="4510971" cy="1477328"/>
          </a:xfrm>
          <a:prstGeom prst="rect">
            <a:avLst/>
          </a:prstGeom>
          <a:noFill/>
        </p:spPr>
        <p:txBody>
          <a:bodyPr wrap="square" rtlCol="0">
            <a:spAutoFit/>
          </a:bodyPr>
          <a:lstStyle/>
          <a:p>
            <a:r>
              <a:rPr lang="en-US" dirty="0"/>
              <a:t>So where are my new Imports?</a:t>
            </a:r>
          </a:p>
          <a:p>
            <a:r>
              <a:rPr lang="en-US" dirty="0"/>
              <a:t>Import school – check the ENROLL box</a:t>
            </a:r>
          </a:p>
          <a:p>
            <a:r>
              <a:rPr lang="en-US" dirty="0"/>
              <a:t>Import school – REJECT the approved students you know are not enrolling at your school</a:t>
            </a:r>
          </a:p>
          <a:p>
            <a:endParaRPr lang="en-US" dirty="0"/>
          </a:p>
        </p:txBody>
      </p:sp>
      <p:sp>
        <p:nvSpPr>
          <p:cNvPr id="7" name="Star: 5 Points 6">
            <a:extLst>
              <a:ext uri="{FF2B5EF4-FFF2-40B4-BE49-F238E27FC236}">
                <a16:creationId xmlns:a16="http://schemas.microsoft.com/office/drawing/2014/main" id="{BA8426DE-D064-4788-90E7-8DD039165C3E}"/>
              </a:ext>
            </a:extLst>
          </p:cNvPr>
          <p:cNvSpPr/>
          <p:nvPr/>
        </p:nvSpPr>
        <p:spPr>
          <a:xfrm>
            <a:off x="207388" y="477371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CC401F3-D2EA-4911-AF14-228E7B780F05}"/>
              </a:ext>
            </a:extLst>
          </p:cNvPr>
          <p:cNvPicPr>
            <a:picLocks noChangeAspect="1"/>
          </p:cNvPicPr>
          <p:nvPr/>
        </p:nvPicPr>
        <p:blipFill>
          <a:blip r:embed="rId3"/>
          <a:stretch>
            <a:fillRect/>
          </a:stretch>
        </p:blipFill>
        <p:spPr>
          <a:xfrm>
            <a:off x="1379842" y="2686117"/>
            <a:ext cx="3994861" cy="3188471"/>
          </a:xfrm>
          <a:prstGeom prst="rect">
            <a:avLst/>
          </a:prstGeom>
        </p:spPr>
      </p:pic>
      <p:sp>
        <p:nvSpPr>
          <p:cNvPr id="3" name="Slide Number Placeholder 2">
            <a:extLst>
              <a:ext uri="{FF2B5EF4-FFF2-40B4-BE49-F238E27FC236}">
                <a16:creationId xmlns:a16="http://schemas.microsoft.com/office/drawing/2014/main" id="{D9516008-C760-4055-9AC0-EDA659F8ABA8}"/>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03193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6C395473-689D-49E5-A895-8D673FD1F19F}"/>
              </a:ext>
            </a:extLst>
          </p:cNvPr>
          <p:cNvSpPr>
            <a:spLocks noGrp="1"/>
          </p:cNvSpPr>
          <p:nvPr>
            <p:ph type="title"/>
          </p:nvPr>
        </p:nvSpPr>
        <p:spPr>
          <a:xfrm>
            <a:off x="1791093" y="62612"/>
            <a:ext cx="8474697" cy="795227"/>
          </a:xfrm>
        </p:spPr>
        <p:txBody>
          <a:bodyPr anchor="b">
            <a:normAutofit/>
          </a:bodyPr>
          <a:lstStyle/>
          <a:p>
            <a:r>
              <a:rPr lang="en-US" sz="3200" dirty="0"/>
              <a:t>Initial Annual Report Review - EXPORTS</a:t>
            </a:r>
          </a:p>
        </p:txBody>
      </p:sp>
      <p:sp>
        <p:nvSpPr>
          <p:cNvPr id="14" name="Content Placeholder 13"/>
          <p:cNvSpPr>
            <a:spLocks noGrp="1"/>
          </p:cNvSpPr>
          <p:nvPr>
            <p:ph sz="quarter" idx="13"/>
          </p:nvPr>
        </p:nvSpPr>
        <p:spPr>
          <a:xfrm>
            <a:off x="754143" y="1330144"/>
            <a:ext cx="5097865" cy="3681802"/>
          </a:xfrm>
        </p:spPr>
        <p:txBody>
          <a:bodyPr>
            <a:normAutofit/>
          </a:bodyPr>
          <a:lstStyle/>
          <a:p>
            <a:r>
              <a:rPr lang="en-US" sz="1600" dirty="0"/>
              <a:t>Export schools must click add student</a:t>
            </a:r>
          </a:p>
          <a:p>
            <a:r>
              <a:rPr lang="en-US" sz="1600" dirty="0"/>
              <a:t>If the enrolled box is checked – click add student</a:t>
            </a:r>
          </a:p>
          <a:p>
            <a:r>
              <a:rPr lang="en-US" sz="1600" dirty="0"/>
              <a:t>If you know the school the student will attend – click add student</a:t>
            </a:r>
          </a:p>
          <a:p>
            <a:r>
              <a:rPr lang="en-US" sz="1600" dirty="0"/>
              <a:t>If you don’t know and the student has just one approved school – click add student</a:t>
            </a:r>
          </a:p>
          <a:p>
            <a:r>
              <a:rPr lang="en-US" sz="1600" dirty="0"/>
              <a:t>If you don’t know and the student has multiple approved schools -  Stop and wait for the correct import school’s action</a:t>
            </a:r>
          </a:p>
        </p:txBody>
      </p:sp>
      <p:sp>
        <p:nvSpPr>
          <p:cNvPr id="9" name="Star: 5 Points 8">
            <a:extLst>
              <a:ext uri="{FF2B5EF4-FFF2-40B4-BE49-F238E27FC236}">
                <a16:creationId xmlns:a16="http://schemas.microsoft.com/office/drawing/2014/main" id="{87417531-2DB9-4D5D-AC15-F7883B164B2A}"/>
              </a:ext>
            </a:extLst>
          </p:cNvPr>
          <p:cNvSpPr/>
          <p:nvPr/>
        </p:nvSpPr>
        <p:spPr>
          <a:xfrm>
            <a:off x="5978905" y="4250829"/>
            <a:ext cx="707011" cy="6715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A1BEB67-E500-47FE-9418-158D638224A9}"/>
              </a:ext>
            </a:extLst>
          </p:cNvPr>
          <p:cNvSpPr txBox="1"/>
          <p:nvPr/>
        </p:nvSpPr>
        <p:spPr>
          <a:xfrm>
            <a:off x="999241" y="5090474"/>
            <a:ext cx="9959329" cy="369332"/>
          </a:xfrm>
          <a:prstGeom prst="rect">
            <a:avLst/>
          </a:prstGeom>
          <a:noFill/>
        </p:spPr>
        <p:txBody>
          <a:bodyPr wrap="none" rtlCol="0">
            <a:spAutoFit/>
          </a:bodyPr>
          <a:lstStyle/>
          <a:p>
            <a:r>
              <a:rPr lang="en-US" dirty="0"/>
              <a:t>Once the ADD STUDENT button is clicked – all other APPROVED applications are automagically withdrawn</a:t>
            </a:r>
          </a:p>
        </p:txBody>
      </p:sp>
      <p:pic>
        <p:nvPicPr>
          <p:cNvPr id="13" name="Picture 12">
            <a:extLst>
              <a:ext uri="{FF2B5EF4-FFF2-40B4-BE49-F238E27FC236}">
                <a16:creationId xmlns:a16="http://schemas.microsoft.com/office/drawing/2014/main" id="{C0A1E36D-DAAD-4189-AF58-CBCD3AE4317C}"/>
              </a:ext>
            </a:extLst>
          </p:cNvPr>
          <p:cNvPicPr>
            <a:picLocks noChangeAspect="1"/>
          </p:cNvPicPr>
          <p:nvPr/>
        </p:nvPicPr>
        <p:blipFill>
          <a:blip r:embed="rId4"/>
          <a:stretch>
            <a:fillRect/>
          </a:stretch>
        </p:blipFill>
        <p:spPr>
          <a:xfrm>
            <a:off x="6812812" y="1330143"/>
            <a:ext cx="4815596" cy="3681803"/>
          </a:xfrm>
          <a:prstGeom prst="rect">
            <a:avLst/>
          </a:prstGeom>
        </p:spPr>
      </p:pic>
      <p:sp>
        <p:nvSpPr>
          <p:cNvPr id="2" name="Slide Number Placeholder 1">
            <a:extLst>
              <a:ext uri="{FF2B5EF4-FFF2-40B4-BE49-F238E27FC236}">
                <a16:creationId xmlns:a16="http://schemas.microsoft.com/office/drawing/2014/main" id="{05719B9A-B501-42D8-83C2-A5028DF8C052}"/>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96505040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822</TotalTime>
  <Words>1160</Words>
  <Application>Microsoft Office PowerPoint</Application>
  <PresentationFormat>Widescreen</PresentationFormat>
  <Paragraphs>171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Tw Cen MT</vt:lpstr>
      <vt:lpstr>Droplet</vt:lpstr>
      <vt:lpstr>2017-18 Annual report</vt:lpstr>
      <vt:lpstr>Today’s focus</vt:lpstr>
      <vt:lpstr>Te portal review</vt:lpstr>
      <vt:lpstr>Annual report</vt:lpstr>
      <vt:lpstr>Open your annual Report</vt:lpstr>
      <vt:lpstr>PowerPoint Presentation</vt:lpstr>
      <vt:lpstr>Updated initial due date</vt:lpstr>
      <vt:lpstr>Initial annual report review - IMPORTS</vt:lpstr>
      <vt:lpstr>Initial Annual Report Review - EXPORTS</vt:lpstr>
      <vt:lpstr>NOTIFICATIONS</vt:lpstr>
      <vt:lpstr>Annual dues and participation fee invoices</vt:lpstr>
      <vt:lpstr>Participation fee invoice</vt:lpstr>
      <vt:lpstr>Annual dues and participation fee invoices</vt:lpstr>
      <vt:lpstr>Mandatory profile and institutional information</vt:lpstr>
      <vt:lpstr>PowerPoint Presentation</vt:lpstr>
      <vt:lpstr>Mandatory profile and institutional information </vt:lpstr>
      <vt:lpstr>Ez-application</vt:lpstr>
      <vt:lpstr>Ez-application</vt:lpstr>
      <vt:lpstr>PowerPoint Presentation</vt:lpstr>
      <vt:lpstr>EZ-APPLICATION</vt:lpstr>
      <vt:lpstr>Training calendar</vt:lpstr>
      <vt:lpstr>TRAINING CALENDAR</vt:lpstr>
      <vt:lpstr>PowerPoint Presentation</vt:lpstr>
      <vt:lpstr>TE CENTRAL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Annual report</dc:title>
  <dc:creator>Janet Dodson</dc:creator>
  <cp:lastModifiedBy>Janet Dodson</cp:lastModifiedBy>
  <cp:revision>32</cp:revision>
  <dcterms:created xsi:type="dcterms:W3CDTF">2017-08-09T05:29:04Z</dcterms:created>
  <dcterms:modified xsi:type="dcterms:W3CDTF">2017-08-10T16:34:31Z</dcterms:modified>
</cp:coreProperties>
</file>