
<file path=[Content_Types].xml><?xml version="1.0" encoding="utf-8"?>
<Types xmlns="http://schemas.openxmlformats.org/package/2006/content-types">
  <Default Extension="png" ContentType="image/png"/>
  <Default Extension="jpg&amp;ehk=VlVYylEl5BSq9We2Mlbeuw&amp;r=0&amp;pid=OfficeInsert" ContentType="image/jpeg"/>
  <Default Extension="jpeg" ContentType="image/jpeg"/>
  <Default Extension="rels" ContentType="application/vnd.openxmlformats-package.relationships+xml"/>
  <Default Extension="xml" ContentType="application/xml"/>
  <Default Extension="jpg&amp;ehk=1L6BKDSGEw1yjoVq2QQBUg&amp;r=0&amp;pid=OfficeInsert"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31"/>
  </p:notesMasterIdLst>
  <p:sldIdLst>
    <p:sldId id="276" r:id="rId2"/>
    <p:sldId id="277" r:id="rId3"/>
    <p:sldId id="280" r:id="rId4"/>
    <p:sldId id="256" r:id="rId5"/>
    <p:sldId id="270" r:id="rId6"/>
    <p:sldId id="259" r:id="rId7"/>
    <p:sldId id="273" r:id="rId8"/>
    <p:sldId id="258" r:id="rId9"/>
    <p:sldId id="278" r:id="rId10"/>
    <p:sldId id="257" r:id="rId11"/>
    <p:sldId id="272" r:id="rId12"/>
    <p:sldId id="266" r:id="rId13"/>
    <p:sldId id="260" r:id="rId14"/>
    <p:sldId id="262" r:id="rId15"/>
    <p:sldId id="264" r:id="rId16"/>
    <p:sldId id="265" r:id="rId17"/>
    <p:sldId id="281" r:id="rId18"/>
    <p:sldId id="282" r:id="rId19"/>
    <p:sldId id="283" r:id="rId20"/>
    <p:sldId id="261" r:id="rId21"/>
    <p:sldId id="267" r:id="rId22"/>
    <p:sldId id="268" r:id="rId23"/>
    <p:sldId id="275" r:id="rId24"/>
    <p:sldId id="274" r:id="rId25"/>
    <p:sldId id="285" r:id="rId26"/>
    <p:sldId id="279" r:id="rId27"/>
    <p:sldId id="269" r:id="rId28"/>
    <p:sldId id="271" r:id="rId29"/>
    <p:sldId id="284" r:id="rId30"/>
  </p:sldIdLst>
  <p:sldSz cx="12192000" cy="6858000"/>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D388B72-6B9B-4A13-AA2A-F2913D52C1DD}">
          <p14:sldIdLst>
            <p14:sldId id="276"/>
          </p14:sldIdLst>
        </p14:section>
        <p14:section name="Summary Section" id="{35253F4E-079F-490C-8F28-96CF8179676F}">
          <p14:sldIdLst>
            <p14:sldId id="277"/>
          </p14:sldIdLst>
        </p14:section>
        <p14:section name="Section 1" id="{AFE7EDA4-8364-47A2-A4A2-3BF25E54A389}">
          <p14:sldIdLst>
            <p14:sldId id="280"/>
            <p14:sldId id="256"/>
            <p14:sldId id="270"/>
            <p14:sldId id="259"/>
            <p14:sldId id="273"/>
            <p14:sldId id="258"/>
          </p14:sldIdLst>
        </p14:section>
        <p14:section name="Section 2" id="{04EAF78A-E22F-4BEC-A2F5-E4296D52A0D8}">
          <p14:sldIdLst>
            <p14:sldId id="278"/>
            <p14:sldId id="257"/>
            <p14:sldId id="272"/>
            <p14:sldId id="266"/>
            <p14:sldId id="260"/>
          </p14:sldIdLst>
        </p14:section>
        <p14:section name="Section 3" id="{6E550CAF-5C03-47E6-90BC-80FD4A437133}">
          <p14:sldIdLst>
            <p14:sldId id="262"/>
            <p14:sldId id="264"/>
            <p14:sldId id="265"/>
            <p14:sldId id="281"/>
            <p14:sldId id="282"/>
          </p14:sldIdLst>
        </p14:section>
        <p14:section name="Section 4" id="{74D99810-EAF6-4339-ABE3-2A31CB01B5DA}">
          <p14:sldIdLst>
            <p14:sldId id="283"/>
            <p14:sldId id="261"/>
            <p14:sldId id="267"/>
            <p14:sldId id="268"/>
            <p14:sldId id="275"/>
          </p14:sldIdLst>
        </p14:section>
        <p14:section name="Section 5" id="{DB7D74D3-C2CE-4DDC-A136-AE1A8A38CD20}">
          <p14:sldIdLst>
            <p14:sldId id="274"/>
            <p14:sldId id="285"/>
            <p14:sldId id="279"/>
            <p14:sldId id="269"/>
            <p14:sldId id="271"/>
            <p14:sldId id="2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11" d="100"/>
          <a:sy n="111" d="100"/>
        </p:scale>
        <p:origin x="3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098"/>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idx="1"/>
          </p:nvPr>
        </p:nvSpPr>
        <p:spPr>
          <a:xfrm>
            <a:off x="4008705" y="0"/>
            <a:ext cx="3066733" cy="470098"/>
          </a:xfrm>
          <a:prstGeom prst="rect">
            <a:avLst/>
          </a:prstGeom>
        </p:spPr>
        <p:txBody>
          <a:bodyPr vert="horz" lIns="93973" tIns="46986" rIns="93973" bIns="46986" rtlCol="0"/>
          <a:lstStyle>
            <a:lvl1pPr algn="r">
              <a:defRPr sz="1200"/>
            </a:lvl1pPr>
          </a:lstStyle>
          <a:p>
            <a:fld id="{8B165F73-B46C-4DE1-8AD1-28CC96DFDBF9}" type="datetimeFigureOut">
              <a:rPr lang="en-US" smtClean="0"/>
              <a:t>8/10/2017</a:t>
            </a:fld>
            <a:endParaRPr lang="en-US"/>
          </a:p>
        </p:txBody>
      </p:sp>
      <p:sp>
        <p:nvSpPr>
          <p:cNvPr id="4" name="Slide Image Placeholder 3"/>
          <p:cNvSpPr>
            <a:spLocks noGrp="1" noRot="1" noChangeAspect="1"/>
          </p:cNvSpPr>
          <p:nvPr>
            <p:ph type="sldImg" idx="2"/>
          </p:nvPr>
        </p:nvSpPr>
        <p:spPr>
          <a:xfrm>
            <a:off x="727075" y="1171575"/>
            <a:ext cx="5622925" cy="3162300"/>
          </a:xfrm>
          <a:prstGeom prst="rect">
            <a:avLst/>
          </a:prstGeom>
          <a:noFill/>
          <a:ln w="12700">
            <a:solidFill>
              <a:prstClr val="black"/>
            </a:solidFill>
          </a:ln>
        </p:spPr>
        <p:txBody>
          <a:bodyPr vert="horz" lIns="93973" tIns="46986" rIns="93973" bIns="46986" rtlCol="0" anchor="ctr"/>
          <a:lstStyle/>
          <a:p>
            <a:endParaRPr lang="en-US"/>
          </a:p>
        </p:txBody>
      </p:sp>
      <p:sp>
        <p:nvSpPr>
          <p:cNvPr id="5" name="Notes Placeholder 4"/>
          <p:cNvSpPr>
            <a:spLocks noGrp="1"/>
          </p:cNvSpPr>
          <p:nvPr>
            <p:ph type="body" sz="quarter" idx="3"/>
          </p:nvPr>
        </p:nvSpPr>
        <p:spPr>
          <a:xfrm>
            <a:off x="707708" y="4509036"/>
            <a:ext cx="5661660" cy="3689211"/>
          </a:xfrm>
          <a:prstGeom prst="rect">
            <a:avLst/>
          </a:prstGeom>
        </p:spPr>
        <p:txBody>
          <a:bodyPr vert="horz" lIns="93973" tIns="46986" rIns="93973" bIns="469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8"/>
            <a:ext cx="3066733" cy="470097"/>
          </a:xfrm>
          <a:prstGeom prst="rect">
            <a:avLst/>
          </a:prstGeom>
        </p:spPr>
        <p:txBody>
          <a:bodyPr vert="horz" lIns="93973" tIns="46986" rIns="93973"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9328"/>
            <a:ext cx="3066733" cy="470097"/>
          </a:xfrm>
          <a:prstGeom prst="rect">
            <a:avLst/>
          </a:prstGeom>
        </p:spPr>
        <p:txBody>
          <a:bodyPr vert="horz" lIns="93973" tIns="46986" rIns="93973" bIns="46986" rtlCol="0" anchor="b"/>
          <a:lstStyle>
            <a:lvl1pPr algn="r">
              <a:defRPr sz="1200"/>
            </a:lvl1pPr>
          </a:lstStyle>
          <a:p>
            <a:fld id="{B2205692-8873-4B02-B120-79F748E86A97}" type="slidenum">
              <a:rPr lang="en-US" smtClean="0"/>
              <a:t>‹#›</a:t>
            </a:fld>
            <a:endParaRPr lang="en-US"/>
          </a:p>
        </p:txBody>
      </p:sp>
    </p:spTree>
    <p:extLst>
      <p:ext uri="{BB962C8B-B14F-4D97-AF65-F5344CB8AC3E}">
        <p14:creationId xmlns:p14="http://schemas.microsoft.com/office/powerpoint/2010/main" val="2932443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5/17/2017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285B4-10AE-42E3-92E7-AD57CD0C4AE8}" type="slidenum">
              <a:rPr lang="en-US" smtClean="0"/>
              <a:t>‹#›</a:t>
            </a:fld>
            <a:endParaRPr lang="en-US"/>
          </a:p>
        </p:txBody>
      </p:sp>
    </p:spTree>
    <p:extLst>
      <p:ext uri="{BB962C8B-B14F-4D97-AF65-F5344CB8AC3E}">
        <p14:creationId xmlns:p14="http://schemas.microsoft.com/office/powerpoint/2010/main" val="318903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5/17/2017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285B4-10AE-42E3-92E7-AD57CD0C4AE8}" type="slidenum">
              <a:rPr lang="en-US" smtClean="0"/>
              <a:t>‹#›</a:t>
            </a:fld>
            <a:endParaRPr lang="en-US"/>
          </a:p>
        </p:txBody>
      </p:sp>
    </p:spTree>
    <p:extLst>
      <p:ext uri="{BB962C8B-B14F-4D97-AF65-F5344CB8AC3E}">
        <p14:creationId xmlns:p14="http://schemas.microsoft.com/office/powerpoint/2010/main" val="3835964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5/17/2017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285B4-10AE-42E3-92E7-AD57CD0C4AE8}" type="slidenum">
              <a:rPr lang="en-US" smtClean="0"/>
              <a:t>‹#›</a:t>
            </a:fld>
            <a:endParaRPr lang="en-US"/>
          </a:p>
        </p:txBody>
      </p:sp>
    </p:spTree>
    <p:extLst>
      <p:ext uri="{BB962C8B-B14F-4D97-AF65-F5344CB8AC3E}">
        <p14:creationId xmlns:p14="http://schemas.microsoft.com/office/powerpoint/2010/main" val="1460043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5/17/2017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285B4-10AE-42E3-92E7-AD57CD0C4AE8}" type="slidenum">
              <a:rPr lang="en-US" smtClean="0"/>
              <a:t>‹#›</a:t>
            </a:fld>
            <a:endParaRPr lang="en-US"/>
          </a:p>
        </p:txBody>
      </p:sp>
    </p:spTree>
    <p:extLst>
      <p:ext uri="{BB962C8B-B14F-4D97-AF65-F5344CB8AC3E}">
        <p14:creationId xmlns:p14="http://schemas.microsoft.com/office/powerpoint/2010/main" val="3770361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5/17/2017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285B4-10AE-42E3-92E7-AD57CD0C4AE8}" type="slidenum">
              <a:rPr lang="en-US" smtClean="0"/>
              <a:t>‹#›</a:t>
            </a:fld>
            <a:endParaRPr lang="en-US"/>
          </a:p>
        </p:txBody>
      </p:sp>
    </p:spTree>
    <p:extLst>
      <p:ext uri="{BB962C8B-B14F-4D97-AF65-F5344CB8AC3E}">
        <p14:creationId xmlns:p14="http://schemas.microsoft.com/office/powerpoint/2010/main" val="4045474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5/17/2017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285B4-10AE-42E3-92E7-AD57CD0C4AE8}" type="slidenum">
              <a:rPr lang="en-US" smtClean="0"/>
              <a:t>‹#›</a:t>
            </a:fld>
            <a:endParaRPr lang="en-US"/>
          </a:p>
        </p:txBody>
      </p:sp>
    </p:spTree>
    <p:extLst>
      <p:ext uri="{BB962C8B-B14F-4D97-AF65-F5344CB8AC3E}">
        <p14:creationId xmlns:p14="http://schemas.microsoft.com/office/powerpoint/2010/main" val="1663832872"/>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5/17/2017</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8285B4-10AE-42E3-92E7-AD57CD0C4AE8}" type="slidenum">
              <a:rPr lang="en-US" smtClean="0"/>
              <a:t>‹#›</a:t>
            </a:fld>
            <a:endParaRPr lang="en-US"/>
          </a:p>
        </p:txBody>
      </p:sp>
    </p:spTree>
    <p:extLst>
      <p:ext uri="{BB962C8B-B14F-4D97-AF65-F5344CB8AC3E}">
        <p14:creationId xmlns:p14="http://schemas.microsoft.com/office/powerpoint/2010/main" val="52318535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5/17/2017</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8285B4-10AE-42E3-92E7-AD57CD0C4AE8}" type="slidenum">
              <a:rPr lang="en-US" smtClean="0"/>
              <a:t>‹#›</a:t>
            </a:fld>
            <a:endParaRPr lang="en-US"/>
          </a:p>
        </p:txBody>
      </p:sp>
    </p:spTree>
    <p:extLst>
      <p:ext uri="{BB962C8B-B14F-4D97-AF65-F5344CB8AC3E}">
        <p14:creationId xmlns:p14="http://schemas.microsoft.com/office/powerpoint/2010/main" val="64645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5/17/2017</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8285B4-10AE-42E3-92E7-AD57CD0C4AE8}" type="slidenum">
              <a:rPr lang="en-US" smtClean="0"/>
              <a:t>‹#›</a:t>
            </a:fld>
            <a:endParaRPr lang="en-US"/>
          </a:p>
        </p:txBody>
      </p:sp>
    </p:spTree>
    <p:extLst>
      <p:ext uri="{BB962C8B-B14F-4D97-AF65-F5344CB8AC3E}">
        <p14:creationId xmlns:p14="http://schemas.microsoft.com/office/powerpoint/2010/main" val="671512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5/17/2017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285B4-10AE-42E3-92E7-AD57CD0C4AE8}" type="slidenum">
              <a:rPr lang="en-US" smtClean="0"/>
              <a:t>‹#›</a:t>
            </a:fld>
            <a:endParaRPr lang="en-US"/>
          </a:p>
        </p:txBody>
      </p:sp>
    </p:spTree>
    <p:extLst>
      <p:ext uri="{BB962C8B-B14F-4D97-AF65-F5344CB8AC3E}">
        <p14:creationId xmlns:p14="http://schemas.microsoft.com/office/powerpoint/2010/main" val="39969712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5/17/2017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285B4-10AE-42E3-92E7-AD57CD0C4AE8}" type="slidenum">
              <a:rPr lang="en-US" smtClean="0"/>
              <a:t>‹#›</a:t>
            </a:fld>
            <a:endParaRPr lang="en-US"/>
          </a:p>
        </p:txBody>
      </p:sp>
    </p:spTree>
    <p:extLst>
      <p:ext uri="{BB962C8B-B14F-4D97-AF65-F5344CB8AC3E}">
        <p14:creationId xmlns:p14="http://schemas.microsoft.com/office/powerpoint/2010/main" val="3930009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5/17/2017</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8285B4-10AE-42E3-92E7-AD57CD0C4AE8}" type="slidenum">
              <a:rPr lang="en-US" smtClean="0"/>
              <a:t>‹#›</a:t>
            </a:fld>
            <a:endParaRPr lang="en-US"/>
          </a:p>
        </p:txBody>
      </p:sp>
    </p:spTree>
    <p:extLst>
      <p:ext uri="{BB962C8B-B14F-4D97-AF65-F5344CB8AC3E}">
        <p14:creationId xmlns:p14="http://schemas.microsoft.com/office/powerpoint/2010/main" val="5927223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amp;ehk=1L6BKDSGEw1yjoVq2QQBUg&amp;r=0&amp;pid=OfficeInsert"/><Relationship Id="rId2" Type="http://schemas.openxmlformats.org/officeDocument/2006/relationships/image" Target="../media/image16.jpg&amp;ehk=VlVYylEl5BSq9We2Mlbeuw&amp;r=0&amp;pid=OfficeInsert"/><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2.png"/><Relationship Id="rId7"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slide" Target="slide24.xml"/><Relationship Id="rId5" Type="http://schemas.openxmlformats.org/officeDocument/2006/relationships/image" Target="../media/image4.png"/><Relationship Id="rId10" Type="http://schemas.openxmlformats.org/officeDocument/2006/relationships/slide" Target="slide19.xml"/><Relationship Id="rId4" Type="http://schemas.openxmlformats.org/officeDocument/2006/relationships/image" Target="../media/image3.png"/><Relationship Id="rId9" Type="http://schemas.openxmlformats.org/officeDocument/2006/relationships/slide" Target="slide14.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info@tuitionexchange.org" TargetMode="External"/><Relationship Id="rId2" Type="http://schemas.openxmlformats.org/officeDocument/2006/relationships/hyperlink" Target="mailto:jdodson@tuitionexchange.org"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mailto:jdodson@tuitionexchange.org" TargetMode="External"/><Relationship Id="rId2" Type="http://schemas.openxmlformats.org/officeDocument/2006/relationships/hyperlink" Target="mailto:noreply@tuitionexchange.org" TargetMode="External"/><Relationship Id="rId1" Type="http://schemas.openxmlformats.org/officeDocument/2006/relationships/slideLayout" Target="../slideLayouts/slideLayout7.xml"/><Relationship Id="rId5" Type="http://schemas.openxmlformats.org/officeDocument/2006/relationships/hyperlink" Target="mailto:jdodson@tuitoinexchange.org" TargetMode="External"/><Relationship Id="rId4" Type="http://schemas.openxmlformats.org/officeDocument/2006/relationships/hyperlink" Target="http://telo.tuitionexchange.org/liaison/"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dropbox.com/s/0uf6lq2cm5w145w/Screenshot%202017-05-11%2009.09.58.png?dl=0"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EZ Application – what’s it all about???</a:t>
            </a:r>
          </a:p>
        </p:txBody>
      </p:sp>
      <p:sp>
        <p:nvSpPr>
          <p:cNvPr id="9" name="Text Placeholder 8"/>
          <p:cNvSpPr>
            <a:spLocks noGrp="1"/>
          </p:cNvSpPr>
          <p:nvPr>
            <p:ph type="body" idx="1"/>
          </p:nvPr>
        </p:nvSpPr>
        <p:spPr/>
        <p:txBody>
          <a:bodyPr/>
          <a:lstStyle/>
          <a:p>
            <a:r>
              <a:rPr lang="en-US" dirty="0"/>
              <a:t>Janet Dodson  jdodson@tuitionexchange.org</a:t>
            </a:r>
          </a:p>
          <a:p>
            <a:r>
              <a:rPr lang="en-US" dirty="0"/>
              <a:t>Associate Director of Communications</a:t>
            </a:r>
          </a:p>
          <a:p>
            <a:r>
              <a:rPr lang="en-US" dirty="0"/>
              <a:t>Tuition Exchange   402.418.1081</a:t>
            </a:r>
          </a:p>
        </p:txBody>
      </p:sp>
      <p:sp>
        <p:nvSpPr>
          <p:cNvPr id="4" name="Date Placeholder 3"/>
          <p:cNvSpPr>
            <a:spLocks noGrp="1"/>
          </p:cNvSpPr>
          <p:nvPr>
            <p:ph type="dt" sz="half" idx="10"/>
          </p:nvPr>
        </p:nvSpPr>
        <p:spPr/>
        <p:txBody>
          <a:bodyPr/>
          <a:lstStyle/>
          <a:p>
            <a:r>
              <a:rPr lang="en-US"/>
              <a:t>5/17/2017</a:t>
            </a:r>
          </a:p>
        </p:txBody>
      </p:sp>
      <p:sp>
        <p:nvSpPr>
          <p:cNvPr id="5" name="Slide Number Placeholder 4"/>
          <p:cNvSpPr>
            <a:spLocks noGrp="1"/>
          </p:cNvSpPr>
          <p:nvPr>
            <p:ph type="sldNum" sz="quarter" idx="12"/>
          </p:nvPr>
        </p:nvSpPr>
        <p:spPr/>
        <p:txBody>
          <a:bodyPr/>
          <a:lstStyle/>
          <a:p>
            <a:fld id="{BF8285B4-10AE-42E3-92E7-AD57CD0C4AE8}" type="slidenum">
              <a:rPr lang="en-US" smtClean="0"/>
              <a:t>1</a:t>
            </a:fld>
            <a:endParaRPr lang="en-US"/>
          </a:p>
        </p:txBody>
      </p:sp>
    </p:spTree>
    <p:extLst>
      <p:ext uri="{BB962C8B-B14F-4D97-AF65-F5344CB8AC3E}">
        <p14:creationId xmlns:p14="http://schemas.microsoft.com/office/powerpoint/2010/main" val="2836742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58328" y="804276"/>
            <a:ext cx="2516877" cy="2624667"/>
          </a:xfrm>
          <a:prstGeom prst="rect">
            <a:avLst/>
          </a:prstGeom>
        </p:spPr>
      </p:pic>
      <p:pic>
        <p:nvPicPr>
          <p:cNvPr id="2" name="Picture 1" descr="A picture containing screenshot&#10;&#10;Description generated with very high confidence"/>
          <p:cNvPicPr>
            <a:picLocks noChangeAspect="1"/>
          </p:cNvPicPr>
          <p:nvPr/>
        </p:nvPicPr>
        <p:blipFill>
          <a:blip r:embed="rId3"/>
          <a:stretch>
            <a:fillRect/>
          </a:stretch>
        </p:blipFill>
        <p:spPr>
          <a:xfrm>
            <a:off x="7932126" y="3725754"/>
            <a:ext cx="4040717" cy="2293106"/>
          </a:xfrm>
          <a:prstGeom prst="rect">
            <a:avLst/>
          </a:prstGeom>
        </p:spPr>
      </p:pic>
      <p:sp>
        <p:nvSpPr>
          <p:cNvPr id="3" name="TextBox 2"/>
          <p:cNvSpPr txBox="1"/>
          <p:nvPr/>
        </p:nvSpPr>
        <p:spPr>
          <a:xfrm>
            <a:off x="209550" y="2504209"/>
            <a:ext cx="6413500" cy="1355750"/>
          </a:xfrm>
          <a:prstGeom prst="rect">
            <a:avLst/>
          </a:prstGeom>
        </p:spPr>
        <p:txBody>
          <a:bodyPr vert="horz" lIns="91440" tIns="45720" rIns="91440" bIns="45720" rtlCol="0" anchor="b">
            <a:normAutofit/>
          </a:bodyPr>
          <a:lstStyle/>
          <a:p>
            <a:pPr>
              <a:lnSpc>
                <a:spcPct val="80000"/>
              </a:lnSpc>
              <a:spcBef>
                <a:spcPct val="0"/>
              </a:spcBef>
            </a:pPr>
            <a:r>
              <a:rPr lang="en-US" sz="4600" dirty="0">
                <a:latin typeface="+mj-lt"/>
                <a:ea typeface="+mj-ea"/>
                <a:cs typeface="+mj-cs"/>
              </a:rPr>
              <a:t>This information needs completion and/or update</a:t>
            </a:r>
          </a:p>
        </p:txBody>
      </p:sp>
      <p:cxnSp>
        <p:nvCxnSpPr>
          <p:cNvPr id="6" name="Straight Arrow Connector 5"/>
          <p:cNvCxnSpPr>
            <a:cxnSpLocks/>
          </p:cNvCxnSpPr>
          <p:nvPr/>
        </p:nvCxnSpPr>
        <p:spPr>
          <a:xfrm flipV="1">
            <a:off x="6516873" y="1466850"/>
            <a:ext cx="2550927" cy="19620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9359660" y="1680849"/>
            <a:ext cx="284672" cy="40898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9351034" y="1682151"/>
            <a:ext cx="77638" cy="43735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405608" y="4217810"/>
            <a:ext cx="1313012" cy="2308324"/>
          </a:xfrm>
          <a:prstGeom prst="rect">
            <a:avLst/>
          </a:prstGeom>
          <a:noFill/>
        </p:spPr>
        <p:txBody>
          <a:bodyPr wrap="square" rtlCol="0">
            <a:spAutoFit/>
          </a:bodyPr>
          <a:lstStyle/>
          <a:p>
            <a:r>
              <a:rPr lang="en-US" dirty="0"/>
              <a:t>We are Updating Application Deadline to Application Priority Date</a:t>
            </a:r>
          </a:p>
          <a:p>
            <a:endParaRPr lang="en-US" dirty="0"/>
          </a:p>
        </p:txBody>
      </p:sp>
      <p:cxnSp>
        <p:nvCxnSpPr>
          <p:cNvPr id="19" name="Straight Arrow Connector 18"/>
          <p:cNvCxnSpPr/>
          <p:nvPr/>
        </p:nvCxnSpPr>
        <p:spPr>
          <a:xfrm>
            <a:off x="7292309" y="5782139"/>
            <a:ext cx="8526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r>
              <a:rPr lang="en-US"/>
              <a:t>5/17/2017</a:t>
            </a:r>
          </a:p>
        </p:txBody>
      </p:sp>
      <p:sp>
        <p:nvSpPr>
          <p:cNvPr id="7" name="Slide Number Placeholder 6"/>
          <p:cNvSpPr>
            <a:spLocks noGrp="1"/>
          </p:cNvSpPr>
          <p:nvPr>
            <p:ph type="sldNum" sz="quarter" idx="12"/>
          </p:nvPr>
        </p:nvSpPr>
        <p:spPr/>
        <p:txBody>
          <a:bodyPr/>
          <a:lstStyle/>
          <a:p>
            <a:fld id="{BF8285B4-10AE-42E3-92E7-AD57CD0C4AE8}" type="slidenum">
              <a:rPr lang="en-US" smtClean="0"/>
              <a:t>10</a:t>
            </a:fld>
            <a:endParaRPr lang="en-US"/>
          </a:p>
        </p:txBody>
      </p:sp>
    </p:spTree>
    <p:extLst>
      <p:ext uri="{BB962C8B-B14F-4D97-AF65-F5344CB8AC3E}">
        <p14:creationId xmlns:p14="http://schemas.microsoft.com/office/powerpoint/2010/main" val="241888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18341" y="1041261"/>
            <a:ext cx="9620322" cy="5407621"/>
          </a:xfrm>
          <a:prstGeom prst="rect">
            <a:avLst/>
          </a:prstGeom>
        </p:spPr>
      </p:pic>
      <p:sp>
        <p:nvSpPr>
          <p:cNvPr id="4" name="Rectangle 3"/>
          <p:cNvSpPr/>
          <p:nvPr/>
        </p:nvSpPr>
        <p:spPr>
          <a:xfrm>
            <a:off x="386861" y="138390"/>
            <a:ext cx="11500339" cy="646331"/>
          </a:xfrm>
          <a:prstGeom prst="rect">
            <a:avLst/>
          </a:prstGeom>
        </p:spPr>
        <p:txBody>
          <a:bodyPr wrap="square">
            <a:spAutoFit/>
          </a:bodyPr>
          <a:lstStyle/>
          <a:p>
            <a:r>
              <a:rPr lang="en-US" dirty="0"/>
              <a:t>Below is a snap shot of the paper application.  It can be complete online and emailed to the Liaison or printed, completed and submitted to the Liaison coordinator.   You can download this application for full page review.</a:t>
            </a:r>
          </a:p>
        </p:txBody>
      </p:sp>
      <p:sp>
        <p:nvSpPr>
          <p:cNvPr id="5" name="Date Placeholder 4"/>
          <p:cNvSpPr>
            <a:spLocks noGrp="1"/>
          </p:cNvSpPr>
          <p:nvPr>
            <p:ph type="dt" sz="half" idx="10"/>
          </p:nvPr>
        </p:nvSpPr>
        <p:spPr/>
        <p:txBody>
          <a:bodyPr/>
          <a:lstStyle/>
          <a:p>
            <a:r>
              <a:rPr lang="en-US"/>
              <a:t>5/17/2017</a:t>
            </a:r>
          </a:p>
        </p:txBody>
      </p:sp>
      <p:sp>
        <p:nvSpPr>
          <p:cNvPr id="6" name="Slide Number Placeholder 5"/>
          <p:cNvSpPr>
            <a:spLocks noGrp="1"/>
          </p:cNvSpPr>
          <p:nvPr>
            <p:ph type="sldNum" sz="quarter" idx="12"/>
          </p:nvPr>
        </p:nvSpPr>
        <p:spPr/>
        <p:txBody>
          <a:bodyPr/>
          <a:lstStyle/>
          <a:p>
            <a:fld id="{BF8285B4-10AE-42E3-92E7-AD57CD0C4AE8}" type="slidenum">
              <a:rPr lang="en-US" smtClean="0"/>
              <a:t>11</a:t>
            </a:fld>
            <a:endParaRPr lang="en-US"/>
          </a:p>
        </p:txBody>
      </p:sp>
    </p:spTree>
    <p:extLst>
      <p:ext uri="{BB962C8B-B14F-4D97-AF65-F5344CB8AC3E}">
        <p14:creationId xmlns:p14="http://schemas.microsoft.com/office/powerpoint/2010/main" val="3499030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6139" y="1055077"/>
            <a:ext cx="10657726" cy="2031325"/>
          </a:xfrm>
          <a:prstGeom prst="rect">
            <a:avLst/>
          </a:prstGeom>
          <a:noFill/>
        </p:spPr>
        <p:txBody>
          <a:bodyPr wrap="none" rtlCol="0">
            <a:spAutoFit/>
          </a:bodyPr>
          <a:lstStyle/>
          <a:p>
            <a:r>
              <a:rPr lang="en-US" dirty="0"/>
              <a:t>If you decide to NOT utilize the EZ application process, you will be entering each application into the system.</a:t>
            </a:r>
          </a:p>
          <a:p>
            <a:r>
              <a:rPr lang="en-US" dirty="0"/>
              <a:t>You will need to add to your internal application the student’s birthdate.</a:t>
            </a:r>
          </a:p>
          <a:p>
            <a:r>
              <a:rPr lang="en-US" dirty="0"/>
              <a:t>Regardless of what process is used to enter the EZ application, the family can still review the status of the</a:t>
            </a:r>
          </a:p>
          <a:p>
            <a:r>
              <a:rPr lang="en-US" dirty="0"/>
              <a:t>Application via the website provided the SSN, birthdate, and valid email address are entered as reported.</a:t>
            </a:r>
          </a:p>
          <a:p>
            <a:r>
              <a:rPr lang="en-US" dirty="0"/>
              <a:t>As a reminder, you always maintain control of each EZ application as you are the individual clicking the Approve </a:t>
            </a:r>
          </a:p>
          <a:p>
            <a:r>
              <a:rPr lang="en-US" dirty="0"/>
              <a:t>or Deny button for each EZ Export application submitted by a family.</a:t>
            </a:r>
          </a:p>
          <a:p>
            <a:endParaRPr lang="en-US" dirty="0"/>
          </a:p>
        </p:txBody>
      </p:sp>
      <p:sp>
        <p:nvSpPr>
          <p:cNvPr id="3" name="TextBox 2"/>
          <p:cNvSpPr txBox="1"/>
          <p:nvPr/>
        </p:nvSpPr>
        <p:spPr>
          <a:xfrm>
            <a:off x="756139" y="527538"/>
            <a:ext cx="976101" cy="369332"/>
          </a:xfrm>
          <a:prstGeom prst="rect">
            <a:avLst/>
          </a:prstGeom>
          <a:noFill/>
        </p:spPr>
        <p:txBody>
          <a:bodyPr wrap="none" rtlCol="0">
            <a:spAutoFit/>
          </a:bodyPr>
          <a:lstStyle/>
          <a:p>
            <a:r>
              <a:rPr lang="en-US" dirty="0"/>
              <a:t>NOTES:  </a:t>
            </a:r>
          </a:p>
        </p:txBody>
      </p:sp>
      <p:sp>
        <p:nvSpPr>
          <p:cNvPr id="4" name="Date Placeholder 3"/>
          <p:cNvSpPr>
            <a:spLocks noGrp="1"/>
          </p:cNvSpPr>
          <p:nvPr>
            <p:ph type="dt" sz="half" idx="10"/>
          </p:nvPr>
        </p:nvSpPr>
        <p:spPr/>
        <p:txBody>
          <a:bodyPr/>
          <a:lstStyle/>
          <a:p>
            <a:r>
              <a:rPr lang="en-US"/>
              <a:t>5/17/2017</a:t>
            </a:r>
          </a:p>
        </p:txBody>
      </p:sp>
      <p:sp>
        <p:nvSpPr>
          <p:cNvPr id="5" name="Slide Number Placeholder 4"/>
          <p:cNvSpPr>
            <a:spLocks noGrp="1"/>
          </p:cNvSpPr>
          <p:nvPr>
            <p:ph type="sldNum" sz="quarter" idx="12"/>
          </p:nvPr>
        </p:nvSpPr>
        <p:spPr/>
        <p:txBody>
          <a:bodyPr/>
          <a:lstStyle/>
          <a:p>
            <a:fld id="{BF8285B4-10AE-42E3-92E7-AD57CD0C4AE8}" type="slidenum">
              <a:rPr lang="en-US" smtClean="0"/>
              <a:t>12</a:t>
            </a:fld>
            <a:endParaRPr lang="en-US"/>
          </a:p>
        </p:txBody>
      </p:sp>
    </p:spTree>
    <p:extLst>
      <p:ext uri="{BB962C8B-B14F-4D97-AF65-F5344CB8AC3E}">
        <p14:creationId xmlns:p14="http://schemas.microsoft.com/office/powerpoint/2010/main" val="841575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15524" y="613015"/>
            <a:ext cx="5966826" cy="369332"/>
          </a:xfrm>
          <a:prstGeom prst="rect">
            <a:avLst/>
          </a:prstGeom>
          <a:noFill/>
        </p:spPr>
        <p:txBody>
          <a:bodyPr wrap="none" rtlCol="0">
            <a:spAutoFit/>
          </a:bodyPr>
          <a:lstStyle/>
          <a:p>
            <a:r>
              <a:rPr lang="en-US" dirty="0"/>
              <a:t>You control the approval or denial of the initial EZ application.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4310" y="2267153"/>
            <a:ext cx="3084616" cy="3084616"/>
          </a:xfrm>
          <a:prstGeom prst="rect">
            <a:avLst/>
          </a:prstGeom>
        </p:spPr>
      </p:pic>
      <p:pic>
        <p:nvPicPr>
          <p:cNvPr id="9" name="Picture 8" descr="A picture containing text&#10;&#10;Description generated with high confid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771" y="2231132"/>
            <a:ext cx="3805655" cy="3120637"/>
          </a:xfrm>
          <a:prstGeom prst="rect">
            <a:avLst/>
          </a:prstGeom>
        </p:spPr>
      </p:pic>
      <p:sp>
        <p:nvSpPr>
          <p:cNvPr id="6" name="Date Placeholder 5"/>
          <p:cNvSpPr>
            <a:spLocks noGrp="1"/>
          </p:cNvSpPr>
          <p:nvPr>
            <p:ph type="dt" sz="half" idx="10"/>
          </p:nvPr>
        </p:nvSpPr>
        <p:spPr/>
        <p:txBody>
          <a:bodyPr/>
          <a:lstStyle/>
          <a:p>
            <a:r>
              <a:rPr lang="en-US"/>
              <a:t>5/17/2017</a:t>
            </a:r>
          </a:p>
        </p:txBody>
      </p:sp>
      <p:sp>
        <p:nvSpPr>
          <p:cNvPr id="8" name="Slide Number Placeholder 7"/>
          <p:cNvSpPr>
            <a:spLocks noGrp="1"/>
          </p:cNvSpPr>
          <p:nvPr>
            <p:ph type="sldNum" sz="quarter" idx="12"/>
          </p:nvPr>
        </p:nvSpPr>
        <p:spPr/>
        <p:txBody>
          <a:bodyPr/>
          <a:lstStyle/>
          <a:p>
            <a:fld id="{BF8285B4-10AE-42E3-92E7-AD57CD0C4AE8}" type="slidenum">
              <a:rPr lang="en-US" smtClean="0"/>
              <a:t>13</a:t>
            </a:fld>
            <a:endParaRPr lang="en-US"/>
          </a:p>
        </p:txBody>
      </p:sp>
    </p:spTree>
    <p:extLst>
      <p:ext uri="{BB962C8B-B14F-4D97-AF65-F5344CB8AC3E}">
        <p14:creationId xmlns:p14="http://schemas.microsoft.com/office/powerpoint/2010/main" val="400209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8" name="Flowchart: Document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6A5B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screenshot&#10;&#10;Description generated with very high confidence"/>
          <p:cNvPicPr>
            <a:picLocks noChangeAspect="1"/>
          </p:cNvPicPr>
          <p:nvPr/>
        </p:nvPicPr>
        <p:blipFill>
          <a:blip r:embed="rId2"/>
          <a:stretch>
            <a:fillRect/>
          </a:stretch>
        </p:blipFill>
        <p:spPr>
          <a:xfrm>
            <a:off x="4207933" y="2299804"/>
            <a:ext cx="7347537" cy="2259368"/>
          </a:xfrm>
          <a:prstGeom prst="rect">
            <a:avLst/>
          </a:prstGeom>
        </p:spPr>
      </p:pic>
      <p:sp>
        <p:nvSpPr>
          <p:cNvPr id="3" name="TextBox 2"/>
          <p:cNvSpPr txBox="1"/>
          <p:nvPr/>
        </p:nvSpPr>
        <p:spPr>
          <a:xfrm>
            <a:off x="838200" y="171162"/>
            <a:ext cx="2840182" cy="2371148"/>
          </a:xfrm>
          <a:prstGeom prst="rect">
            <a:avLst/>
          </a:prstGeom>
        </p:spPr>
        <p:txBody>
          <a:bodyPr vert="horz" lIns="91440" tIns="45720" rIns="91440" bIns="45720" rtlCol="0" anchor="ctr">
            <a:normAutofit fontScale="92500" lnSpcReduction="10000"/>
          </a:bodyPr>
          <a:lstStyle/>
          <a:p>
            <a:pPr>
              <a:lnSpc>
                <a:spcPct val="90000"/>
              </a:lnSpc>
              <a:spcBef>
                <a:spcPct val="0"/>
              </a:spcBef>
            </a:pPr>
            <a:r>
              <a:rPr lang="en-US" sz="3200" kern="1200" dirty="0">
                <a:solidFill>
                  <a:srgbClr val="FFFFFF"/>
                </a:solidFill>
                <a:latin typeface="+mj-lt"/>
                <a:ea typeface="+mj-ea"/>
                <a:cs typeface="+mj-cs"/>
              </a:rPr>
              <a:t>Once the family completes the on-line EZ application you receive an email notice. </a:t>
            </a:r>
          </a:p>
        </p:txBody>
      </p:sp>
      <p:sp>
        <p:nvSpPr>
          <p:cNvPr id="4" name="Date Placeholder 3"/>
          <p:cNvSpPr>
            <a:spLocks noGrp="1"/>
          </p:cNvSpPr>
          <p:nvPr>
            <p:ph type="dt" sz="half" idx="10"/>
          </p:nvPr>
        </p:nvSpPr>
        <p:spPr/>
        <p:txBody>
          <a:bodyPr/>
          <a:lstStyle/>
          <a:p>
            <a:r>
              <a:rPr lang="en-US"/>
              <a:t>5/17/2017</a:t>
            </a:r>
          </a:p>
        </p:txBody>
      </p:sp>
      <p:sp>
        <p:nvSpPr>
          <p:cNvPr id="5" name="Slide Number Placeholder 4"/>
          <p:cNvSpPr>
            <a:spLocks noGrp="1"/>
          </p:cNvSpPr>
          <p:nvPr>
            <p:ph type="sldNum" sz="quarter" idx="12"/>
          </p:nvPr>
        </p:nvSpPr>
        <p:spPr/>
        <p:txBody>
          <a:bodyPr/>
          <a:lstStyle/>
          <a:p>
            <a:fld id="{BF8285B4-10AE-42E3-92E7-AD57CD0C4AE8}" type="slidenum">
              <a:rPr lang="en-US" smtClean="0"/>
              <a:t>14</a:t>
            </a:fld>
            <a:endParaRPr lang="en-US"/>
          </a:p>
        </p:txBody>
      </p:sp>
    </p:spTree>
    <p:extLst>
      <p:ext uri="{BB962C8B-B14F-4D97-AF65-F5344CB8AC3E}">
        <p14:creationId xmlns:p14="http://schemas.microsoft.com/office/powerpoint/2010/main" val="2347958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0258" y="2503388"/>
            <a:ext cx="10885714" cy="3513336"/>
          </a:xfrm>
          <a:prstGeom prst="rect">
            <a:avLst/>
          </a:prstGeom>
        </p:spPr>
      </p:pic>
      <p:sp>
        <p:nvSpPr>
          <p:cNvPr id="3" name="TextBox 2"/>
          <p:cNvSpPr txBox="1"/>
          <p:nvPr/>
        </p:nvSpPr>
        <p:spPr>
          <a:xfrm>
            <a:off x="439615" y="422031"/>
            <a:ext cx="8994642" cy="923330"/>
          </a:xfrm>
          <a:prstGeom prst="rect">
            <a:avLst/>
          </a:prstGeom>
          <a:noFill/>
        </p:spPr>
        <p:txBody>
          <a:bodyPr wrap="none" rtlCol="0">
            <a:spAutoFit/>
          </a:bodyPr>
          <a:lstStyle/>
          <a:p>
            <a:r>
              <a:rPr lang="en-US" dirty="0"/>
              <a:t>Schools receive an email informing you that an EZ application awaiting action is now available </a:t>
            </a:r>
          </a:p>
          <a:p>
            <a:r>
              <a:rPr lang="en-US" dirty="0"/>
              <a:t>To access the individual application(s) click on the student’s name.  </a:t>
            </a:r>
          </a:p>
          <a:p>
            <a:r>
              <a:rPr lang="en-US" dirty="0"/>
              <a:t>Each application requires separate APPROVAL or DENY action.</a:t>
            </a:r>
          </a:p>
        </p:txBody>
      </p:sp>
      <p:cxnSp>
        <p:nvCxnSpPr>
          <p:cNvPr id="5" name="Straight Arrow Connector 4"/>
          <p:cNvCxnSpPr>
            <a:cxnSpLocks/>
          </p:cNvCxnSpPr>
          <p:nvPr/>
        </p:nvCxnSpPr>
        <p:spPr>
          <a:xfrm>
            <a:off x="8675520" y="812506"/>
            <a:ext cx="1306680" cy="3224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0"/>
          </p:nvPr>
        </p:nvSpPr>
        <p:spPr/>
        <p:txBody>
          <a:bodyPr/>
          <a:lstStyle/>
          <a:p>
            <a:r>
              <a:rPr lang="en-US"/>
              <a:t>5/17/2017</a:t>
            </a:r>
          </a:p>
        </p:txBody>
      </p:sp>
      <p:sp>
        <p:nvSpPr>
          <p:cNvPr id="9" name="Slide Number Placeholder 8"/>
          <p:cNvSpPr>
            <a:spLocks noGrp="1"/>
          </p:cNvSpPr>
          <p:nvPr>
            <p:ph type="sldNum" sz="quarter" idx="12"/>
          </p:nvPr>
        </p:nvSpPr>
        <p:spPr/>
        <p:txBody>
          <a:bodyPr/>
          <a:lstStyle/>
          <a:p>
            <a:fld id="{BF8285B4-10AE-42E3-92E7-AD57CD0C4AE8}" type="slidenum">
              <a:rPr lang="en-US" smtClean="0"/>
              <a:t>15</a:t>
            </a:fld>
            <a:endParaRPr lang="en-US"/>
          </a:p>
        </p:txBody>
      </p:sp>
      <p:cxnSp>
        <p:nvCxnSpPr>
          <p:cNvPr id="10" name="Straight Arrow Connector 9"/>
          <p:cNvCxnSpPr/>
          <p:nvPr/>
        </p:nvCxnSpPr>
        <p:spPr>
          <a:xfrm flipH="1">
            <a:off x="3260785" y="940279"/>
            <a:ext cx="2467155" cy="30364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8148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0696" y="2666180"/>
            <a:ext cx="10556631" cy="3839503"/>
          </a:xfrm>
          <a:prstGeom prst="rect">
            <a:avLst/>
          </a:prstGeom>
        </p:spPr>
      </p:pic>
      <p:sp>
        <p:nvSpPr>
          <p:cNvPr id="3" name="TextBox 2"/>
          <p:cNvSpPr txBox="1"/>
          <p:nvPr/>
        </p:nvSpPr>
        <p:spPr>
          <a:xfrm>
            <a:off x="530352" y="530352"/>
            <a:ext cx="10259568" cy="1754326"/>
          </a:xfrm>
          <a:prstGeom prst="rect">
            <a:avLst/>
          </a:prstGeom>
          <a:noFill/>
        </p:spPr>
        <p:txBody>
          <a:bodyPr wrap="square" rtlCol="0">
            <a:spAutoFit/>
          </a:bodyPr>
          <a:lstStyle/>
          <a:p>
            <a:r>
              <a:rPr lang="en-US" dirty="0"/>
              <a:t>EXPORT SCHOOLS MUST APPROVE OR DENY EACH APPLICATION.  </a:t>
            </a:r>
          </a:p>
          <a:p>
            <a:r>
              <a:rPr lang="en-US" dirty="0"/>
              <a:t>Approve means the EMPLOYEE is ELIGIBLE for award consideration.  The employee and student each receives emails informing them the application is now in the system and sent to …  The list of schools where the application is sent is listed on the emails.</a:t>
            </a:r>
          </a:p>
          <a:p>
            <a:r>
              <a:rPr lang="en-US" dirty="0"/>
              <a:t>Deny means the EMPLOYER is NOT ELIGIBLE for award consideration.  Only the employee receives an email informing him/her the EZ application was denied and to contact YOU with questions.</a:t>
            </a:r>
          </a:p>
        </p:txBody>
      </p:sp>
      <p:cxnSp>
        <p:nvCxnSpPr>
          <p:cNvPr id="5" name="Straight Arrow Connector 4"/>
          <p:cNvCxnSpPr/>
          <p:nvPr/>
        </p:nvCxnSpPr>
        <p:spPr>
          <a:xfrm>
            <a:off x="1042416" y="1024128"/>
            <a:ext cx="3895344" cy="4041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042416" y="1916723"/>
            <a:ext cx="5710076" cy="30245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0"/>
          </p:nvPr>
        </p:nvSpPr>
        <p:spPr/>
        <p:txBody>
          <a:bodyPr/>
          <a:lstStyle/>
          <a:p>
            <a:r>
              <a:rPr lang="en-US"/>
              <a:t>5/17/2017</a:t>
            </a:r>
          </a:p>
        </p:txBody>
      </p:sp>
      <p:sp>
        <p:nvSpPr>
          <p:cNvPr id="9" name="Slide Number Placeholder 8"/>
          <p:cNvSpPr>
            <a:spLocks noGrp="1"/>
          </p:cNvSpPr>
          <p:nvPr>
            <p:ph type="sldNum" sz="quarter" idx="12"/>
          </p:nvPr>
        </p:nvSpPr>
        <p:spPr/>
        <p:txBody>
          <a:bodyPr/>
          <a:lstStyle/>
          <a:p>
            <a:fld id="{BF8285B4-10AE-42E3-92E7-AD57CD0C4AE8}" type="slidenum">
              <a:rPr lang="en-US" smtClean="0"/>
              <a:t>16</a:t>
            </a:fld>
            <a:endParaRPr lang="en-US"/>
          </a:p>
        </p:txBody>
      </p:sp>
    </p:spTree>
    <p:extLst>
      <p:ext uri="{BB962C8B-B14F-4D97-AF65-F5344CB8AC3E}">
        <p14:creationId xmlns:p14="http://schemas.microsoft.com/office/powerpoint/2010/main" val="3249500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5/17/2017</a:t>
            </a:r>
          </a:p>
        </p:txBody>
      </p:sp>
      <p:sp>
        <p:nvSpPr>
          <p:cNvPr id="3" name="Slide Number Placeholder 2"/>
          <p:cNvSpPr>
            <a:spLocks noGrp="1"/>
          </p:cNvSpPr>
          <p:nvPr>
            <p:ph type="sldNum" sz="quarter" idx="12"/>
          </p:nvPr>
        </p:nvSpPr>
        <p:spPr/>
        <p:txBody>
          <a:bodyPr/>
          <a:lstStyle/>
          <a:p>
            <a:fld id="{BF8285B4-10AE-42E3-92E7-AD57CD0C4AE8}" type="slidenum">
              <a:rPr lang="en-US" smtClean="0"/>
              <a:t>17</a:t>
            </a:fld>
            <a:endParaRPr lang="en-US"/>
          </a:p>
        </p:txBody>
      </p:sp>
      <p:pic>
        <p:nvPicPr>
          <p:cNvPr id="4" name="Picture 3"/>
          <p:cNvPicPr>
            <a:picLocks noChangeAspect="1"/>
          </p:cNvPicPr>
          <p:nvPr/>
        </p:nvPicPr>
        <p:blipFill>
          <a:blip r:embed="rId2"/>
          <a:stretch>
            <a:fillRect/>
          </a:stretch>
        </p:blipFill>
        <p:spPr>
          <a:xfrm>
            <a:off x="7848813" y="551146"/>
            <a:ext cx="3688400" cy="2438611"/>
          </a:xfrm>
          <a:prstGeom prst="rect">
            <a:avLst/>
          </a:prstGeom>
        </p:spPr>
      </p:pic>
      <p:sp>
        <p:nvSpPr>
          <p:cNvPr id="5" name="Rectangle 4"/>
          <p:cNvSpPr/>
          <p:nvPr/>
        </p:nvSpPr>
        <p:spPr>
          <a:xfrm>
            <a:off x="628650" y="662285"/>
            <a:ext cx="6096000" cy="1200329"/>
          </a:xfrm>
          <a:prstGeom prst="rect">
            <a:avLst/>
          </a:prstGeom>
        </p:spPr>
        <p:txBody>
          <a:bodyPr>
            <a:spAutoFit/>
          </a:bodyPr>
          <a:lstStyle/>
          <a:p>
            <a:r>
              <a:rPr lang="en-US" dirty="0"/>
              <a:t>This application status has updated and moved to the Exports-Decision Pending Approved.  </a:t>
            </a:r>
          </a:p>
          <a:p>
            <a:r>
              <a:rPr lang="en-US" u="sng" dirty="0"/>
              <a:t>Approved in this case means Approved for EXPORT only  </a:t>
            </a:r>
          </a:p>
          <a:p>
            <a:r>
              <a:rPr lang="en-US" u="sng" dirty="0"/>
              <a:t>The IMPORT school stills need to review and take action.</a:t>
            </a:r>
          </a:p>
        </p:txBody>
      </p:sp>
      <p:pic>
        <p:nvPicPr>
          <p:cNvPr id="6" name="Picture 5"/>
          <p:cNvPicPr>
            <a:picLocks noChangeAspect="1"/>
          </p:cNvPicPr>
          <p:nvPr/>
        </p:nvPicPr>
        <p:blipFill>
          <a:blip r:embed="rId3"/>
          <a:stretch>
            <a:fillRect/>
          </a:stretch>
        </p:blipFill>
        <p:spPr>
          <a:xfrm>
            <a:off x="303665" y="3395679"/>
            <a:ext cx="11233548" cy="2148827"/>
          </a:xfrm>
          <a:prstGeom prst="rect">
            <a:avLst/>
          </a:prstGeom>
        </p:spPr>
      </p:pic>
      <p:sp>
        <p:nvSpPr>
          <p:cNvPr id="7" name="Arrow: Down 6"/>
          <p:cNvSpPr/>
          <p:nvPr/>
        </p:nvSpPr>
        <p:spPr>
          <a:xfrm rot="17867289">
            <a:off x="7235308" y="496038"/>
            <a:ext cx="877156" cy="56040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6196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5/17/2017</a:t>
            </a:r>
          </a:p>
        </p:txBody>
      </p:sp>
      <p:sp>
        <p:nvSpPr>
          <p:cNvPr id="3" name="Slide Number Placeholder 2"/>
          <p:cNvSpPr>
            <a:spLocks noGrp="1"/>
          </p:cNvSpPr>
          <p:nvPr>
            <p:ph type="sldNum" sz="quarter" idx="12"/>
          </p:nvPr>
        </p:nvSpPr>
        <p:spPr/>
        <p:txBody>
          <a:bodyPr/>
          <a:lstStyle/>
          <a:p>
            <a:fld id="{BF8285B4-10AE-42E3-92E7-AD57CD0C4AE8}" type="slidenum">
              <a:rPr lang="en-US" smtClean="0"/>
              <a:t>18</a:t>
            </a:fld>
            <a:endParaRPr lang="en-US"/>
          </a:p>
        </p:txBody>
      </p:sp>
      <p:sp>
        <p:nvSpPr>
          <p:cNvPr id="4" name="Rectangle 3"/>
          <p:cNvSpPr/>
          <p:nvPr/>
        </p:nvSpPr>
        <p:spPr>
          <a:xfrm>
            <a:off x="533399" y="344905"/>
            <a:ext cx="9628517" cy="646331"/>
          </a:xfrm>
          <a:prstGeom prst="rect">
            <a:avLst/>
          </a:prstGeom>
        </p:spPr>
        <p:txBody>
          <a:bodyPr wrap="square">
            <a:spAutoFit/>
          </a:bodyPr>
          <a:lstStyle/>
          <a:p>
            <a:r>
              <a:rPr lang="en-US" dirty="0"/>
              <a:t>This is an example of what the IMPORT school sees once the EXPORT school approves the application.  This is NO different than actions of previous years</a:t>
            </a:r>
          </a:p>
        </p:txBody>
      </p:sp>
      <p:pic>
        <p:nvPicPr>
          <p:cNvPr id="5" name="Picture 4"/>
          <p:cNvPicPr>
            <a:picLocks noChangeAspect="1"/>
          </p:cNvPicPr>
          <p:nvPr/>
        </p:nvPicPr>
        <p:blipFill>
          <a:blip r:embed="rId2"/>
          <a:stretch>
            <a:fillRect/>
          </a:stretch>
        </p:blipFill>
        <p:spPr>
          <a:xfrm>
            <a:off x="922666" y="1648801"/>
            <a:ext cx="10084640" cy="2609850"/>
          </a:xfrm>
          <a:prstGeom prst="rect">
            <a:avLst/>
          </a:prstGeom>
        </p:spPr>
      </p:pic>
      <p:cxnSp>
        <p:nvCxnSpPr>
          <p:cNvPr id="7" name="Straight Arrow Connector 6"/>
          <p:cNvCxnSpPr/>
          <p:nvPr/>
        </p:nvCxnSpPr>
        <p:spPr>
          <a:xfrm flipH="1">
            <a:off x="3062377" y="638355"/>
            <a:ext cx="733246" cy="15613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794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Using the Application Status option</a:t>
            </a:r>
          </a:p>
        </p:txBody>
      </p:sp>
      <p:sp>
        <p:nvSpPr>
          <p:cNvPr id="5" name="Content Placeholder 4"/>
          <p:cNvSpPr>
            <a:spLocks noGrp="1"/>
          </p:cNvSpPr>
          <p:nvPr>
            <p:ph idx="1"/>
          </p:nvPr>
        </p:nvSpPr>
        <p:spPr/>
        <p:txBody>
          <a:bodyPr/>
          <a:lstStyle/>
          <a:p>
            <a:r>
              <a:rPr lang="en-US" dirty="0"/>
              <a:t>Where is this option</a:t>
            </a:r>
          </a:p>
          <a:p>
            <a:r>
              <a:rPr lang="en-US" dirty="0"/>
              <a:t>What does it tell the family</a:t>
            </a:r>
          </a:p>
          <a:p>
            <a:r>
              <a:rPr lang="en-US" dirty="0"/>
              <a:t>What should the family do if they can’t access their record</a:t>
            </a:r>
          </a:p>
          <a:p>
            <a:endParaRPr lang="en-US" dirty="0"/>
          </a:p>
        </p:txBody>
      </p:sp>
      <p:sp>
        <p:nvSpPr>
          <p:cNvPr id="2" name="Date Placeholder 1"/>
          <p:cNvSpPr>
            <a:spLocks noGrp="1"/>
          </p:cNvSpPr>
          <p:nvPr>
            <p:ph type="dt" sz="half" idx="10"/>
          </p:nvPr>
        </p:nvSpPr>
        <p:spPr/>
        <p:txBody>
          <a:bodyPr/>
          <a:lstStyle/>
          <a:p>
            <a:r>
              <a:rPr lang="en-US"/>
              <a:t>5/17/2017</a:t>
            </a:r>
          </a:p>
        </p:txBody>
      </p:sp>
      <p:sp>
        <p:nvSpPr>
          <p:cNvPr id="3" name="Slide Number Placeholder 2"/>
          <p:cNvSpPr>
            <a:spLocks noGrp="1"/>
          </p:cNvSpPr>
          <p:nvPr>
            <p:ph type="sldNum" sz="quarter" idx="12"/>
          </p:nvPr>
        </p:nvSpPr>
        <p:spPr/>
        <p:txBody>
          <a:bodyPr/>
          <a:lstStyle/>
          <a:p>
            <a:fld id="{BF8285B4-10AE-42E3-92E7-AD57CD0C4AE8}" type="slidenum">
              <a:rPr lang="en-US" smtClean="0"/>
              <a:t>19</a:t>
            </a:fld>
            <a:endParaRPr lang="en-US"/>
          </a:p>
        </p:txBody>
      </p:sp>
    </p:spTree>
    <p:extLst>
      <p:ext uri="{BB962C8B-B14F-4D97-AF65-F5344CB8AC3E}">
        <p14:creationId xmlns:p14="http://schemas.microsoft.com/office/powerpoint/2010/main" val="318072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focus</a:t>
            </a:r>
          </a:p>
        </p:txBody>
      </p:sp>
      <p:sp>
        <p:nvSpPr>
          <p:cNvPr id="4" name="Date Placeholder 3"/>
          <p:cNvSpPr>
            <a:spLocks noGrp="1"/>
          </p:cNvSpPr>
          <p:nvPr>
            <p:ph type="dt" sz="half" idx="10"/>
          </p:nvPr>
        </p:nvSpPr>
        <p:spPr/>
        <p:txBody>
          <a:bodyPr/>
          <a:lstStyle/>
          <a:p>
            <a:r>
              <a:rPr lang="en-US"/>
              <a:t>5/17/2017</a:t>
            </a:r>
          </a:p>
        </p:txBody>
      </p:sp>
      <p:sp>
        <p:nvSpPr>
          <p:cNvPr id="5" name="Slide Number Placeholder 4"/>
          <p:cNvSpPr>
            <a:spLocks noGrp="1"/>
          </p:cNvSpPr>
          <p:nvPr>
            <p:ph type="sldNum" sz="quarter" idx="12"/>
          </p:nvPr>
        </p:nvSpPr>
        <p:spPr/>
        <p:txBody>
          <a:bodyPr/>
          <a:lstStyle/>
          <a:p>
            <a:fld id="{BF8285B4-10AE-42E3-92E7-AD57CD0C4AE8}" type="slidenum">
              <a:rPr lang="en-US" smtClean="0"/>
              <a:t>2</a:t>
            </a:fld>
            <a:endParaRPr lang="en-US"/>
          </a:p>
        </p:txBody>
      </p:sp>
      <mc:AlternateContent xmlns:mc="http://schemas.openxmlformats.org/markup-compatibility/2006">
        <mc:Choice xmlns:psuz="http://schemas.microsoft.com/office/powerpoint/2016/summaryzoom" Requires="psuz">
          <p:graphicFrame>
            <p:nvGraphicFramePr>
              <p:cNvPr id="7" name="Summary Zoom 6"/>
              <p:cNvGraphicFramePr>
                <a:graphicFrameLocks noChangeAspect="1"/>
              </p:cNvGraphicFramePr>
              <p:nvPr>
                <p:extLst>
                  <p:ext uri="{D42A27DB-BD31-4B8C-83A1-F6EECF244321}">
                    <p14:modId xmlns:p14="http://schemas.microsoft.com/office/powerpoint/2010/main" val="1006577446"/>
                  </p:ext>
                </p:extLst>
              </p:nvPr>
            </p:nvGraphicFramePr>
            <p:xfrm>
              <a:off x="838200" y="1825625"/>
              <a:ext cx="10515600" cy="4351338"/>
            </p:xfrm>
            <a:graphic>
              <a:graphicData uri="http://schemas.microsoft.com/office/powerpoint/2016/summaryzoom">
                <psuz:summaryZm>
                  <psuz:summaryZmObj sectionId="{AFE7EDA4-8364-47A2-A4A2-3BF25E54A389}">
                    <psuz:zmPr id="{8F469291-7E47-4E02-9E84-216DD4F29ADD}" transitionDur="1000">
                      <p166:blipFill xmlns:p166="http://schemas.microsoft.com/office/powerpoint/2016/6/main">
                        <a:blip r:embed="rId2"/>
                        <a:stretch>
                          <a:fillRect/>
                        </a:stretch>
                      </p166:blipFill>
                      <p166:spPr xmlns:p166="http://schemas.microsoft.com/office/powerpoint/2016/6/main">
                        <a:xfrm>
                          <a:off x="407479" y="342010"/>
                          <a:ext cx="3154680" cy="1774508"/>
                        </a:xfrm>
                        <a:prstGeom prst="rect">
                          <a:avLst/>
                        </a:prstGeom>
                        <a:ln w="3175">
                          <a:solidFill>
                            <a:prstClr val="ltGray"/>
                          </a:solidFill>
                        </a:ln>
                      </p166:spPr>
                    </psuz:zmPr>
                  </psuz:summaryZmObj>
                  <psuz:summaryZmObj sectionId="{04EAF78A-E22F-4BEC-A2F5-E4296D52A0D8}">
                    <psuz:zmPr id="{43A030E5-5C43-4EE8-9D18-6F3B40FA60B8}" transitionDur="1000">
                      <p166:blipFill xmlns:p166="http://schemas.microsoft.com/office/powerpoint/2016/6/main">
                        <a:blip r:embed="rId3"/>
                        <a:stretch>
                          <a:fillRect/>
                        </a:stretch>
                      </p166:blipFill>
                      <p166:spPr xmlns:p166="http://schemas.microsoft.com/office/powerpoint/2016/6/main">
                        <a:xfrm>
                          <a:off x="3680460" y="342010"/>
                          <a:ext cx="3154680" cy="1774508"/>
                        </a:xfrm>
                        <a:prstGeom prst="rect">
                          <a:avLst/>
                        </a:prstGeom>
                        <a:ln w="3175">
                          <a:solidFill>
                            <a:prstClr val="ltGray"/>
                          </a:solidFill>
                        </a:ln>
                      </p166:spPr>
                    </psuz:zmPr>
                  </psuz:summaryZmObj>
                  <psuz:summaryZmObj sectionId="{6E550CAF-5C03-47E6-90BC-80FD4A437133}">
                    <psuz:zmPr id="{4031418E-C09E-4FD9-977B-07053E650891}" transitionDur="1000">
                      <p166:blipFill xmlns:p166="http://schemas.microsoft.com/office/powerpoint/2016/6/main">
                        <a:blip r:embed="rId4"/>
                        <a:stretch>
                          <a:fillRect/>
                        </a:stretch>
                      </p166:blipFill>
                      <p166:spPr xmlns:p166="http://schemas.microsoft.com/office/powerpoint/2016/6/main">
                        <a:xfrm>
                          <a:off x="6953441" y="342010"/>
                          <a:ext cx="3154680" cy="1774508"/>
                        </a:xfrm>
                        <a:prstGeom prst="rect">
                          <a:avLst/>
                        </a:prstGeom>
                        <a:ln w="3175">
                          <a:solidFill>
                            <a:prstClr val="ltGray"/>
                          </a:solidFill>
                        </a:ln>
                      </p166:spPr>
                    </psuz:zmPr>
                  </psuz:summaryZmObj>
                  <psuz:summaryZmObj sectionId="{74D99810-EAF6-4339-ABE3-2A31CB01B5DA}">
                    <psuz:zmPr id="{23BA4BFD-24E9-4075-BC8A-F82B7929BCDC}" transitionDur="1000">
                      <p166:blipFill xmlns:p166="http://schemas.microsoft.com/office/powerpoint/2016/6/main">
                        <a:blip r:embed="rId5"/>
                        <a:stretch>
                          <a:fillRect/>
                        </a:stretch>
                      </p166:blipFill>
                      <p166:spPr xmlns:p166="http://schemas.microsoft.com/office/powerpoint/2016/6/main">
                        <a:xfrm>
                          <a:off x="407479" y="2234819"/>
                          <a:ext cx="3154680" cy="1774508"/>
                        </a:xfrm>
                        <a:prstGeom prst="rect">
                          <a:avLst/>
                        </a:prstGeom>
                        <a:ln w="3175">
                          <a:solidFill>
                            <a:prstClr val="ltGray"/>
                          </a:solidFill>
                        </a:ln>
                      </p166:spPr>
                    </psuz:zmPr>
                  </psuz:summaryZmObj>
                  <psuz:summaryZmObj sectionId="{DB7D74D3-C2CE-4DDC-A136-AE1A8A38CD20}">
                    <psuz:zmPr id="{EB21DF05-D515-4C36-BE0A-362D648793CF}" transitionDur="1000">
                      <p166:blipFill xmlns:p166="http://schemas.microsoft.com/office/powerpoint/2016/6/main">
                        <a:blip r:embed="rId6"/>
                        <a:stretch>
                          <a:fillRect/>
                        </a:stretch>
                      </p166:blipFill>
                      <p166:spPr xmlns:p166="http://schemas.microsoft.com/office/powerpoint/2016/6/main">
                        <a:xfrm>
                          <a:off x="3680460" y="2234819"/>
                          <a:ext cx="3154680" cy="1774508"/>
                        </a:xfrm>
                        <a:prstGeom prst="rect">
                          <a:avLst/>
                        </a:prstGeom>
                        <a:ln w="3175">
                          <a:solidFill>
                            <a:prstClr val="ltGray"/>
                          </a:solidFill>
                        </a:ln>
                      </p166:spPr>
                    </psuz:zmPr>
                  </psuz:summaryZmObj>
                  <psuz:gridLayout/>
                </psuz:summaryZm>
              </a:graphicData>
            </a:graphic>
          </p:graphicFrame>
        </mc:Choice>
        <mc:Fallback>
          <p:grpSp>
            <p:nvGrpSpPr>
              <p:cNvPr id="7" name="Summary Zoom 6"/>
              <p:cNvGrpSpPr>
                <a:grpSpLocks noGrp="1" noUngrp="1" noRot="1" noChangeAspect="1" noMove="1" noResize="1"/>
              </p:cNvGrpSpPr>
              <p:nvPr/>
            </p:nvGrpSpPr>
            <p:grpSpPr>
              <a:xfrm>
                <a:off x="838200" y="1825625"/>
                <a:ext cx="10515600" cy="4351338"/>
                <a:chOff x="838200" y="1825625"/>
                <a:chExt cx="10515600" cy="4351338"/>
              </a:xfrm>
            </p:grpSpPr>
            <p:pic>
              <p:nvPicPr>
                <p:cNvPr id="3" name="Picture 3">
                  <a:hlinkClick r:id="rId7"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1245679" y="2167635"/>
                  <a:ext cx="3154680" cy="1774508"/>
                </a:xfrm>
                <a:prstGeom prst="rect">
                  <a:avLst/>
                </a:prstGeom>
                <a:ln w="3175">
                  <a:solidFill>
                    <a:prstClr val="ltGray"/>
                  </a:solidFill>
                </a:ln>
              </p:spPr>
            </p:pic>
            <p:pic>
              <p:nvPicPr>
                <p:cNvPr id="6" name="Picture 6">
                  <a:hlinkClick r:id="rId8"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4518660" y="2167635"/>
                  <a:ext cx="3154680" cy="1774508"/>
                </a:xfrm>
                <a:prstGeom prst="rect">
                  <a:avLst/>
                </a:prstGeom>
                <a:ln w="3175">
                  <a:solidFill>
                    <a:prstClr val="ltGray"/>
                  </a:solidFill>
                </a:ln>
              </p:spPr>
            </p:pic>
            <p:pic>
              <p:nvPicPr>
                <p:cNvPr id="8" name="Picture 8">
                  <a:hlinkClick r:id="rId9"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7791641" y="2167635"/>
                  <a:ext cx="3154680" cy="1774508"/>
                </a:xfrm>
                <a:prstGeom prst="rect">
                  <a:avLst/>
                </a:prstGeom>
                <a:ln w="3175">
                  <a:solidFill>
                    <a:prstClr val="ltGray"/>
                  </a:solidFill>
                </a:ln>
              </p:spPr>
            </p:pic>
            <p:pic>
              <p:nvPicPr>
                <p:cNvPr id="9" name="Picture 9">
                  <a:hlinkClick r:id="rId10"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1245679" y="4060444"/>
                  <a:ext cx="3154680" cy="1774508"/>
                </a:xfrm>
                <a:prstGeom prst="rect">
                  <a:avLst/>
                </a:prstGeom>
                <a:ln w="3175">
                  <a:solidFill>
                    <a:prstClr val="ltGray"/>
                  </a:solidFill>
                </a:ln>
              </p:spPr>
            </p:pic>
            <p:pic>
              <p:nvPicPr>
                <p:cNvPr id="10" name="Picture 10">
                  <a:hlinkClick r:id="rId11"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4518660" y="4060444"/>
                  <a:ext cx="3154680" cy="1774508"/>
                </a:xfrm>
                <a:prstGeom prst="rect">
                  <a:avLst/>
                </a:prstGeom>
                <a:ln w="3175">
                  <a:solidFill>
                    <a:prstClr val="ltGray"/>
                  </a:solidFill>
                </a:ln>
              </p:spPr>
            </p:pic>
          </p:grpSp>
        </mc:Fallback>
      </mc:AlternateContent>
    </p:spTree>
    <p:extLst>
      <p:ext uri="{BB962C8B-B14F-4D97-AF65-F5344CB8AC3E}">
        <p14:creationId xmlns:p14="http://schemas.microsoft.com/office/powerpoint/2010/main" val="2339338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1" b="9180"/>
          <a:stretch/>
        </p:blipFill>
        <p:spPr>
          <a:xfrm>
            <a:off x="1872271" y="1747837"/>
            <a:ext cx="6794950" cy="3471333"/>
          </a:xfrm>
          <a:prstGeom prst="rect">
            <a:avLst/>
          </a:prstGeom>
        </p:spPr>
      </p:pic>
      <p:sp>
        <p:nvSpPr>
          <p:cNvPr id="4" name="TextBox 3"/>
          <p:cNvSpPr txBox="1"/>
          <p:nvPr/>
        </p:nvSpPr>
        <p:spPr>
          <a:xfrm>
            <a:off x="457200" y="381000"/>
            <a:ext cx="11083612" cy="923330"/>
          </a:xfrm>
          <a:prstGeom prst="rect">
            <a:avLst/>
          </a:prstGeom>
          <a:noFill/>
        </p:spPr>
        <p:txBody>
          <a:bodyPr wrap="none" rtlCol="0">
            <a:spAutoFit/>
          </a:bodyPr>
          <a:lstStyle/>
          <a:p>
            <a:r>
              <a:rPr lang="en-US" dirty="0"/>
              <a:t>Families can monitor the status of the EZ application.  It requires using the LAST 4 of the SSN or ID number entered.  </a:t>
            </a:r>
          </a:p>
          <a:p>
            <a:r>
              <a:rPr lang="en-US" dirty="0"/>
              <a:t>If you create a new ID number, it is your responsibility to update the family.  The family needs to remember the</a:t>
            </a:r>
          </a:p>
          <a:p>
            <a:r>
              <a:rPr lang="en-US" dirty="0"/>
              <a:t>birthdate and email addresses they enter.  All three items are required for access to the Application Status option.</a:t>
            </a:r>
          </a:p>
        </p:txBody>
      </p:sp>
      <p:sp>
        <p:nvSpPr>
          <p:cNvPr id="2" name="Date Placeholder 1"/>
          <p:cNvSpPr>
            <a:spLocks noGrp="1"/>
          </p:cNvSpPr>
          <p:nvPr>
            <p:ph type="dt" sz="half" idx="10"/>
          </p:nvPr>
        </p:nvSpPr>
        <p:spPr/>
        <p:txBody>
          <a:bodyPr/>
          <a:lstStyle/>
          <a:p>
            <a:r>
              <a:rPr lang="en-US"/>
              <a:t>5/17/2017</a:t>
            </a:r>
          </a:p>
        </p:txBody>
      </p:sp>
      <p:sp>
        <p:nvSpPr>
          <p:cNvPr id="5" name="Slide Number Placeholder 4"/>
          <p:cNvSpPr>
            <a:spLocks noGrp="1"/>
          </p:cNvSpPr>
          <p:nvPr>
            <p:ph type="sldNum" sz="quarter" idx="12"/>
          </p:nvPr>
        </p:nvSpPr>
        <p:spPr/>
        <p:txBody>
          <a:bodyPr/>
          <a:lstStyle/>
          <a:p>
            <a:fld id="{BF8285B4-10AE-42E3-92E7-AD57CD0C4AE8}" type="slidenum">
              <a:rPr lang="en-US" smtClean="0"/>
              <a:t>20</a:t>
            </a:fld>
            <a:endParaRPr lang="en-US"/>
          </a:p>
        </p:txBody>
      </p:sp>
    </p:spTree>
    <p:extLst>
      <p:ext uri="{BB962C8B-B14F-4D97-AF65-F5344CB8AC3E}">
        <p14:creationId xmlns:p14="http://schemas.microsoft.com/office/powerpoint/2010/main" val="1544911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73118" y="2054923"/>
            <a:ext cx="7505700" cy="4467225"/>
          </a:xfrm>
          <a:prstGeom prst="rect">
            <a:avLst/>
          </a:prstGeom>
        </p:spPr>
      </p:pic>
      <p:pic>
        <p:nvPicPr>
          <p:cNvPr id="3" name="Picture 2"/>
          <p:cNvPicPr>
            <a:picLocks noChangeAspect="1"/>
          </p:cNvPicPr>
          <p:nvPr/>
        </p:nvPicPr>
        <p:blipFill>
          <a:blip r:embed="rId3"/>
          <a:stretch>
            <a:fillRect/>
          </a:stretch>
        </p:blipFill>
        <p:spPr>
          <a:xfrm>
            <a:off x="336994" y="416814"/>
            <a:ext cx="3800475" cy="2476500"/>
          </a:xfrm>
          <a:prstGeom prst="rect">
            <a:avLst/>
          </a:prstGeom>
        </p:spPr>
      </p:pic>
      <p:sp>
        <p:nvSpPr>
          <p:cNvPr id="4" name="TextBox 3"/>
          <p:cNvSpPr txBox="1"/>
          <p:nvPr/>
        </p:nvSpPr>
        <p:spPr>
          <a:xfrm>
            <a:off x="4373118" y="932688"/>
            <a:ext cx="6567182" cy="369332"/>
          </a:xfrm>
          <a:prstGeom prst="rect">
            <a:avLst/>
          </a:prstGeom>
          <a:noFill/>
        </p:spPr>
        <p:txBody>
          <a:bodyPr wrap="none" rtlCol="0">
            <a:spAutoFit/>
          </a:bodyPr>
          <a:lstStyle/>
          <a:p>
            <a:r>
              <a:rPr lang="en-US" dirty="0"/>
              <a:t>How does the student check on the status of their EZ application(s)?</a:t>
            </a:r>
          </a:p>
        </p:txBody>
      </p:sp>
      <p:cxnSp>
        <p:nvCxnSpPr>
          <p:cNvPr id="6" name="Straight Arrow Connector 5"/>
          <p:cNvCxnSpPr/>
          <p:nvPr/>
        </p:nvCxnSpPr>
        <p:spPr>
          <a:xfrm flipH="1">
            <a:off x="2560320" y="1481328"/>
            <a:ext cx="4151376" cy="173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6629400" y="1117354"/>
            <a:ext cx="3024554" cy="23468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9724292" y="1117354"/>
            <a:ext cx="0" cy="25226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8757138" y="1302020"/>
            <a:ext cx="896816" cy="3393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36994" y="3851031"/>
            <a:ext cx="3097386" cy="923330"/>
          </a:xfrm>
          <a:prstGeom prst="rect">
            <a:avLst/>
          </a:prstGeom>
          <a:noFill/>
        </p:spPr>
        <p:txBody>
          <a:bodyPr wrap="none" rtlCol="0">
            <a:spAutoFit/>
          </a:bodyPr>
          <a:lstStyle/>
          <a:p>
            <a:r>
              <a:rPr lang="en-US" dirty="0"/>
              <a:t>The LAST 4 SSN, Birthdate and</a:t>
            </a:r>
          </a:p>
          <a:p>
            <a:r>
              <a:rPr lang="en-US" dirty="0"/>
              <a:t>Email address MUST match the</a:t>
            </a:r>
          </a:p>
          <a:p>
            <a:r>
              <a:rPr lang="en-US" dirty="0"/>
              <a:t>EZ Application exactly.</a:t>
            </a:r>
          </a:p>
        </p:txBody>
      </p:sp>
      <p:sp>
        <p:nvSpPr>
          <p:cNvPr id="14" name="Date Placeholder 13"/>
          <p:cNvSpPr>
            <a:spLocks noGrp="1"/>
          </p:cNvSpPr>
          <p:nvPr>
            <p:ph type="dt" sz="half" idx="10"/>
          </p:nvPr>
        </p:nvSpPr>
        <p:spPr/>
        <p:txBody>
          <a:bodyPr/>
          <a:lstStyle/>
          <a:p>
            <a:r>
              <a:rPr lang="en-US"/>
              <a:t>5/17/2017</a:t>
            </a:r>
          </a:p>
        </p:txBody>
      </p:sp>
      <p:sp>
        <p:nvSpPr>
          <p:cNvPr id="15" name="Slide Number Placeholder 14"/>
          <p:cNvSpPr>
            <a:spLocks noGrp="1"/>
          </p:cNvSpPr>
          <p:nvPr>
            <p:ph type="sldNum" sz="quarter" idx="12"/>
          </p:nvPr>
        </p:nvSpPr>
        <p:spPr/>
        <p:txBody>
          <a:bodyPr/>
          <a:lstStyle/>
          <a:p>
            <a:fld id="{BF8285B4-10AE-42E3-92E7-AD57CD0C4AE8}" type="slidenum">
              <a:rPr lang="en-US" smtClean="0"/>
              <a:t>21</a:t>
            </a:fld>
            <a:endParaRPr lang="en-US"/>
          </a:p>
        </p:txBody>
      </p:sp>
    </p:spTree>
    <p:extLst>
      <p:ext uri="{BB962C8B-B14F-4D97-AF65-F5344CB8AC3E}">
        <p14:creationId xmlns:p14="http://schemas.microsoft.com/office/powerpoint/2010/main" val="1903389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61712" y="1718442"/>
            <a:ext cx="7851421" cy="2695575"/>
          </a:xfrm>
          <a:prstGeom prst="rect">
            <a:avLst/>
          </a:prstGeom>
        </p:spPr>
      </p:pic>
      <p:sp>
        <p:nvSpPr>
          <p:cNvPr id="3" name="TextBox 2"/>
          <p:cNvSpPr txBox="1"/>
          <p:nvPr/>
        </p:nvSpPr>
        <p:spPr>
          <a:xfrm>
            <a:off x="457200" y="585216"/>
            <a:ext cx="8471358" cy="369332"/>
          </a:xfrm>
          <a:prstGeom prst="rect">
            <a:avLst/>
          </a:prstGeom>
          <a:noFill/>
        </p:spPr>
        <p:txBody>
          <a:bodyPr wrap="none" rtlCol="0">
            <a:spAutoFit/>
          </a:bodyPr>
          <a:lstStyle/>
          <a:p>
            <a:r>
              <a:rPr lang="en-US" dirty="0"/>
              <a:t>As the student’s application passes through the various stages review the Status updates.</a:t>
            </a:r>
          </a:p>
        </p:txBody>
      </p:sp>
      <p:cxnSp>
        <p:nvCxnSpPr>
          <p:cNvPr id="5" name="Straight Arrow Connector 4"/>
          <p:cNvCxnSpPr>
            <a:cxnSpLocks/>
          </p:cNvCxnSpPr>
          <p:nvPr/>
        </p:nvCxnSpPr>
        <p:spPr>
          <a:xfrm>
            <a:off x="8010144" y="987552"/>
            <a:ext cx="0" cy="1496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6981" y="5615796"/>
            <a:ext cx="5387437" cy="369332"/>
          </a:xfrm>
          <a:prstGeom prst="rect">
            <a:avLst/>
          </a:prstGeom>
          <a:noFill/>
        </p:spPr>
        <p:txBody>
          <a:bodyPr wrap="none" rtlCol="0">
            <a:spAutoFit/>
          </a:bodyPr>
          <a:lstStyle/>
          <a:p>
            <a:r>
              <a:rPr lang="en-US" dirty="0"/>
              <a:t>See next slide for all status options and their definitions</a:t>
            </a:r>
          </a:p>
        </p:txBody>
      </p:sp>
      <p:sp>
        <p:nvSpPr>
          <p:cNvPr id="9" name="Date Placeholder 8"/>
          <p:cNvSpPr>
            <a:spLocks noGrp="1"/>
          </p:cNvSpPr>
          <p:nvPr>
            <p:ph type="dt" sz="half" idx="10"/>
          </p:nvPr>
        </p:nvSpPr>
        <p:spPr/>
        <p:txBody>
          <a:bodyPr/>
          <a:lstStyle/>
          <a:p>
            <a:r>
              <a:rPr lang="en-US"/>
              <a:t>5/17/2017</a:t>
            </a:r>
          </a:p>
        </p:txBody>
      </p:sp>
      <p:sp>
        <p:nvSpPr>
          <p:cNvPr id="10" name="Slide Number Placeholder 9"/>
          <p:cNvSpPr>
            <a:spLocks noGrp="1"/>
          </p:cNvSpPr>
          <p:nvPr>
            <p:ph type="sldNum" sz="quarter" idx="12"/>
          </p:nvPr>
        </p:nvSpPr>
        <p:spPr/>
        <p:txBody>
          <a:bodyPr/>
          <a:lstStyle/>
          <a:p>
            <a:fld id="{BF8285B4-10AE-42E3-92E7-AD57CD0C4AE8}" type="slidenum">
              <a:rPr lang="en-US" smtClean="0"/>
              <a:t>22</a:t>
            </a:fld>
            <a:endParaRPr lang="en-US"/>
          </a:p>
        </p:txBody>
      </p:sp>
    </p:spTree>
    <p:extLst>
      <p:ext uri="{BB962C8B-B14F-4D97-AF65-F5344CB8AC3E}">
        <p14:creationId xmlns:p14="http://schemas.microsoft.com/office/powerpoint/2010/main" val="2491509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85216"/>
            <a:ext cx="5822107" cy="461665"/>
          </a:xfrm>
          <a:prstGeom prst="rect">
            <a:avLst/>
          </a:prstGeom>
          <a:noFill/>
        </p:spPr>
        <p:txBody>
          <a:bodyPr wrap="none" rtlCol="0">
            <a:spAutoFit/>
          </a:bodyPr>
          <a:lstStyle/>
          <a:p>
            <a:r>
              <a:rPr lang="en-US" sz="2400" b="1" dirty="0"/>
              <a:t>Student’s application status and its meaning</a:t>
            </a:r>
          </a:p>
        </p:txBody>
      </p:sp>
      <p:sp>
        <p:nvSpPr>
          <p:cNvPr id="6" name="Rectangle 5"/>
          <p:cNvSpPr/>
          <p:nvPr/>
        </p:nvSpPr>
        <p:spPr>
          <a:xfrm>
            <a:off x="457200" y="1229091"/>
            <a:ext cx="10788770" cy="4524315"/>
          </a:xfrm>
          <a:prstGeom prst="rect">
            <a:avLst/>
          </a:prstGeom>
        </p:spPr>
        <p:txBody>
          <a:bodyPr wrap="square">
            <a:spAutoFit/>
          </a:bodyPr>
          <a:lstStyle/>
          <a:p>
            <a:pPr marL="457200" marR="0">
              <a:spcBef>
                <a:spcPts val="0"/>
              </a:spcBef>
              <a:spcAft>
                <a:spcPts val="0"/>
              </a:spcAft>
            </a:pPr>
            <a:r>
              <a:rPr lang="en-US" b="1" dirty="0">
                <a:latin typeface="Calibri" panose="020F0502020204030204" pitchFamily="34" charset="0"/>
                <a:ea typeface="Calibri" panose="020F0502020204030204" pitchFamily="34" charset="0"/>
              </a:rPr>
              <a:t>Application Denied </a:t>
            </a:r>
            <a:r>
              <a:rPr lang="en-US" dirty="0">
                <a:latin typeface="Calibri" panose="020F0502020204030204" pitchFamily="34" charset="0"/>
                <a:ea typeface="Calibri" panose="020F0502020204030204" pitchFamily="34" charset="0"/>
              </a:rPr>
              <a:t>– the EXPORT school denied the initial EZ application certification</a:t>
            </a:r>
          </a:p>
          <a:p>
            <a:pPr marL="457200" marR="0">
              <a:spcBef>
                <a:spcPts val="0"/>
              </a:spcBef>
              <a:spcAft>
                <a:spcPts val="0"/>
              </a:spcAft>
            </a:pPr>
            <a:r>
              <a:rPr lang="en-US" b="1" dirty="0">
                <a:latin typeface="Calibri" panose="020F0502020204030204" pitchFamily="34" charset="0"/>
                <a:ea typeface="Calibri" panose="020F0502020204030204" pitchFamily="34" charset="0"/>
              </a:rPr>
              <a:t>Awaiting Export School Certification </a:t>
            </a:r>
            <a:r>
              <a:rPr lang="en-US" dirty="0">
                <a:latin typeface="Calibri" panose="020F0502020204030204" pitchFamily="34" charset="0"/>
                <a:ea typeface="Calibri" panose="020F0502020204030204" pitchFamily="34" charset="0"/>
              </a:rPr>
              <a:t>– the EXPORT school has not yet approved or deny the EZ application</a:t>
            </a:r>
          </a:p>
          <a:p>
            <a:pPr marL="457200"/>
            <a:r>
              <a:rPr lang="en-US" b="1" dirty="0">
                <a:latin typeface="Calibri" panose="020F0502020204030204" pitchFamily="34" charset="0"/>
                <a:ea typeface="Calibri" panose="020F0502020204030204" pitchFamily="34" charset="0"/>
              </a:rPr>
              <a:t>Withdrawn</a:t>
            </a:r>
            <a:r>
              <a:rPr lang="en-US" dirty="0">
                <a:latin typeface="Calibri" panose="020F0502020204030204" pitchFamily="34" charset="0"/>
                <a:ea typeface="Calibri" panose="020F0502020204030204" pitchFamily="34" charset="0"/>
              </a:rPr>
              <a:t> – the EXPORT school withdrew the students application.  This can occur when the employee is no longer eligible OR the family notifies the EXPORT school that the student is no longer interested in attending XYZ school</a:t>
            </a:r>
          </a:p>
          <a:p>
            <a:pPr marL="457200" marR="0">
              <a:spcBef>
                <a:spcPts val="0"/>
              </a:spcBef>
              <a:spcAft>
                <a:spcPts val="0"/>
              </a:spcAft>
            </a:pPr>
            <a:endParaRPr lang="en-US" dirty="0">
              <a:latin typeface="Calibri" panose="020F0502020204030204" pitchFamily="34" charset="0"/>
              <a:ea typeface="Calibri" panose="020F0502020204030204" pitchFamily="34" charset="0"/>
            </a:endParaRPr>
          </a:p>
          <a:p>
            <a:pPr marL="457200" marR="0">
              <a:spcBef>
                <a:spcPts val="0"/>
              </a:spcBef>
              <a:spcAft>
                <a:spcPts val="0"/>
              </a:spcAft>
            </a:pPr>
            <a:r>
              <a:rPr lang="en-US" b="1" dirty="0">
                <a:latin typeface="Calibri" panose="020F0502020204030204" pitchFamily="34" charset="0"/>
                <a:ea typeface="Calibri" panose="020F0502020204030204" pitchFamily="34" charset="0"/>
              </a:rPr>
              <a:t>Awaiting Import School Decision </a:t>
            </a:r>
            <a:r>
              <a:rPr lang="en-US" dirty="0">
                <a:latin typeface="Calibri" panose="020F0502020204030204" pitchFamily="34" charset="0"/>
                <a:ea typeface="Calibri" panose="020F0502020204030204" pitchFamily="34" charset="0"/>
              </a:rPr>
              <a:t>– the IMPORT school has not acted upon the students exchange award application</a:t>
            </a:r>
          </a:p>
          <a:p>
            <a:pPr marL="457200" marR="0">
              <a:spcBef>
                <a:spcPts val="0"/>
              </a:spcBef>
              <a:spcAft>
                <a:spcPts val="0"/>
              </a:spcAft>
            </a:pPr>
            <a:r>
              <a:rPr lang="en-US" b="1" dirty="0">
                <a:latin typeface="Calibri" panose="020F0502020204030204" pitchFamily="34" charset="0"/>
                <a:ea typeface="Calibri" panose="020F0502020204030204" pitchFamily="34" charset="0"/>
              </a:rPr>
              <a:t>Decision Pending </a:t>
            </a:r>
            <a:r>
              <a:rPr lang="en-US" dirty="0">
                <a:latin typeface="Calibri" panose="020F0502020204030204" pitchFamily="34" charset="0"/>
                <a:ea typeface="Calibri" panose="020F0502020204030204" pitchFamily="34" charset="0"/>
              </a:rPr>
              <a:t>– the IMPORT school is in the process of reviewing the students exchange application</a:t>
            </a:r>
          </a:p>
          <a:p>
            <a:pPr marL="457200" marR="0">
              <a:spcBef>
                <a:spcPts val="0"/>
              </a:spcBef>
              <a:spcAft>
                <a:spcPts val="0"/>
              </a:spcAft>
            </a:pPr>
            <a:r>
              <a:rPr lang="en-US" b="1" dirty="0">
                <a:latin typeface="Calibri" panose="020F0502020204030204" pitchFamily="34" charset="0"/>
                <a:ea typeface="Calibri" panose="020F0502020204030204" pitchFamily="34" charset="0"/>
              </a:rPr>
              <a:t>Approved</a:t>
            </a:r>
            <a:r>
              <a:rPr lang="en-US" dirty="0">
                <a:latin typeface="Calibri" panose="020F0502020204030204" pitchFamily="34" charset="0"/>
                <a:ea typeface="Calibri" panose="020F0502020204030204" pitchFamily="34" charset="0"/>
              </a:rPr>
              <a:t> – the students award will be funded at the IMPORT school</a:t>
            </a:r>
          </a:p>
          <a:p>
            <a:pPr marL="457200" marR="0">
              <a:spcBef>
                <a:spcPts val="0"/>
              </a:spcBef>
              <a:spcAft>
                <a:spcPts val="0"/>
              </a:spcAft>
            </a:pPr>
            <a:r>
              <a:rPr lang="en-US" b="1" dirty="0">
                <a:latin typeface="Calibri" panose="020F0502020204030204" pitchFamily="34" charset="0"/>
                <a:ea typeface="Calibri" panose="020F0502020204030204" pitchFamily="34" charset="0"/>
              </a:rPr>
              <a:t>Rejected</a:t>
            </a:r>
            <a:r>
              <a:rPr lang="en-US" dirty="0">
                <a:latin typeface="Calibri" panose="020F0502020204030204" pitchFamily="34" charset="0"/>
                <a:ea typeface="Calibri" panose="020F0502020204030204" pitchFamily="34" charset="0"/>
              </a:rPr>
              <a:t> – the student will not receive a funding at this IMPORT school</a:t>
            </a:r>
          </a:p>
          <a:p>
            <a:pPr marL="457200" marR="0">
              <a:spcBef>
                <a:spcPts val="0"/>
              </a:spcBef>
              <a:spcAft>
                <a:spcPts val="0"/>
              </a:spcAft>
            </a:pPr>
            <a:r>
              <a:rPr lang="en-US" b="1" dirty="0">
                <a:latin typeface="Calibri" panose="020F0502020204030204" pitchFamily="34" charset="0"/>
                <a:ea typeface="Calibri" panose="020F0502020204030204" pitchFamily="34" charset="0"/>
              </a:rPr>
              <a:t>Wait List </a:t>
            </a:r>
            <a:r>
              <a:rPr lang="en-US" dirty="0">
                <a:latin typeface="Calibri" panose="020F0502020204030204" pitchFamily="34" charset="0"/>
                <a:ea typeface="Calibri" panose="020F0502020204030204" pitchFamily="34" charset="0"/>
              </a:rPr>
              <a:t>– the IMPORT status reviewed the application and the student is being considered but typically the school is waiting for other students to accept or decline the award.  This status is often used as a consideration marker by the Import school but does not mean the student will receive an award.</a:t>
            </a:r>
          </a:p>
          <a:p>
            <a:pPr marL="457200" marR="0">
              <a:spcBef>
                <a:spcPts val="0"/>
              </a:spcBef>
              <a:spcAft>
                <a:spcPts val="0"/>
              </a:spcAft>
            </a:pPr>
            <a:endParaRPr lang="en-US" dirty="0">
              <a:latin typeface="Calibri" panose="020F0502020204030204" pitchFamily="34" charset="0"/>
              <a:ea typeface="Calibri" panose="020F0502020204030204" pitchFamily="34" charset="0"/>
            </a:endParaRPr>
          </a:p>
          <a:p>
            <a:pPr marL="457200" marR="0">
              <a:spcBef>
                <a:spcPts val="0"/>
              </a:spcBef>
              <a:spcAft>
                <a:spcPts val="0"/>
              </a:spcAft>
            </a:pPr>
            <a:r>
              <a:rPr lang="en-US" b="1" dirty="0">
                <a:latin typeface="Calibri" panose="020F0502020204030204" pitchFamily="34" charset="0"/>
                <a:ea typeface="Calibri" panose="020F0502020204030204" pitchFamily="34" charset="0"/>
              </a:rPr>
              <a:t>Currently Enrolled </a:t>
            </a:r>
            <a:r>
              <a:rPr lang="en-US" dirty="0">
                <a:latin typeface="Calibri" panose="020F0502020204030204" pitchFamily="34" charset="0"/>
                <a:ea typeface="Calibri" panose="020F0502020204030204" pitchFamily="34" charset="0"/>
              </a:rPr>
              <a:t>– this status applies to currently enrolled students only </a:t>
            </a:r>
          </a:p>
        </p:txBody>
      </p:sp>
      <p:sp>
        <p:nvSpPr>
          <p:cNvPr id="4" name="Date Placeholder 3"/>
          <p:cNvSpPr>
            <a:spLocks noGrp="1"/>
          </p:cNvSpPr>
          <p:nvPr>
            <p:ph type="dt" sz="half" idx="10"/>
          </p:nvPr>
        </p:nvSpPr>
        <p:spPr/>
        <p:txBody>
          <a:bodyPr/>
          <a:lstStyle/>
          <a:p>
            <a:r>
              <a:rPr lang="en-US"/>
              <a:t>5/17/2017</a:t>
            </a:r>
          </a:p>
        </p:txBody>
      </p:sp>
      <p:sp>
        <p:nvSpPr>
          <p:cNvPr id="7" name="Slide Number Placeholder 6"/>
          <p:cNvSpPr>
            <a:spLocks noGrp="1"/>
          </p:cNvSpPr>
          <p:nvPr>
            <p:ph type="sldNum" sz="quarter" idx="12"/>
          </p:nvPr>
        </p:nvSpPr>
        <p:spPr/>
        <p:txBody>
          <a:bodyPr/>
          <a:lstStyle/>
          <a:p>
            <a:fld id="{BF8285B4-10AE-42E3-92E7-AD57CD0C4AE8}" type="slidenum">
              <a:rPr lang="en-US" smtClean="0"/>
              <a:t>23</a:t>
            </a:fld>
            <a:endParaRPr lang="en-US"/>
          </a:p>
        </p:txBody>
      </p:sp>
    </p:spTree>
    <p:extLst>
      <p:ext uri="{BB962C8B-B14F-4D97-AF65-F5344CB8AC3E}">
        <p14:creationId xmlns:p14="http://schemas.microsoft.com/office/powerpoint/2010/main" val="1599310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838200" y="963877"/>
            <a:ext cx="3494362" cy="4930246"/>
          </a:xfrm>
        </p:spPr>
        <p:txBody>
          <a:bodyPr>
            <a:normAutofit/>
          </a:bodyPr>
          <a:lstStyle/>
          <a:p>
            <a:pPr algn="r"/>
            <a:r>
              <a:rPr lang="en-US">
                <a:solidFill>
                  <a:schemeClr val="accent1"/>
                </a:solidFill>
              </a:rPr>
              <a:t>Examples of Emails</a:t>
            </a:r>
          </a:p>
        </p:txBody>
      </p:sp>
      <p:sp>
        <p:nvSpPr>
          <p:cNvPr id="6" name="Content Placeholder 5"/>
          <p:cNvSpPr>
            <a:spLocks noGrp="1"/>
          </p:cNvSpPr>
          <p:nvPr>
            <p:ph idx="1"/>
          </p:nvPr>
        </p:nvSpPr>
        <p:spPr>
          <a:xfrm>
            <a:off x="4976031" y="963877"/>
            <a:ext cx="6377769" cy="4930246"/>
          </a:xfrm>
        </p:spPr>
        <p:txBody>
          <a:bodyPr anchor="ctr">
            <a:normAutofit/>
          </a:bodyPr>
          <a:lstStyle/>
          <a:p>
            <a:r>
              <a:rPr lang="en-US" sz="2400" dirty="0"/>
              <a:t>Family emails</a:t>
            </a:r>
          </a:p>
        </p:txBody>
      </p:sp>
      <p:sp>
        <p:nvSpPr>
          <p:cNvPr id="3" name="Date Placeholder 2"/>
          <p:cNvSpPr>
            <a:spLocks noGrp="1"/>
          </p:cNvSpPr>
          <p:nvPr>
            <p:ph type="dt" sz="half" idx="10"/>
          </p:nvPr>
        </p:nvSpPr>
        <p:spPr>
          <a:xfrm>
            <a:off x="838200" y="6033479"/>
            <a:ext cx="2743200" cy="365125"/>
          </a:xfrm>
        </p:spPr>
        <p:txBody>
          <a:bodyPr>
            <a:normAutofit/>
          </a:bodyPr>
          <a:lstStyle/>
          <a:p>
            <a:r>
              <a:rPr lang="en-US" sz="1050">
                <a:solidFill>
                  <a:schemeClr val="tx1">
                    <a:alpha val="80000"/>
                  </a:schemeClr>
                </a:solidFill>
              </a:rPr>
              <a:t>5/17/2017</a:t>
            </a:r>
          </a:p>
        </p:txBody>
      </p:sp>
      <p:sp>
        <p:nvSpPr>
          <p:cNvPr id="4" name="Slide Number Placeholder 3"/>
          <p:cNvSpPr>
            <a:spLocks noGrp="1"/>
          </p:cNvSpPr>
          <p:nvPr>
            <p:ph type="sldNum" sz="quarter" idx="12"/>
          </p:nvPr>
        </p:nvSpPr>
        <p:spPr>
          <a:xfrm>
            <a:off x="10571516" y="6033479"/>
            <a:ext cx="782283" cy="365125"/>
          </a:xfrm>
        </p:spPr>
        <p:txBody>
          <a:bodyPr>
            <a:normAutofit/>
          </a:bodyPr>
          <a:lstStyle/>
          <a:p>
            <a:fld id="{BF8285B4-10AE-42E3-92E7-AD57CD0C4AE8}" type="slidenum">
              <a:rPr lang="en-US" sz="1050">
                <a:solidFill>
                  <a:schemeClr val="tx1">
                    <a:alpha val="80000"/>
                  </a:schemeClr>
                </a:solidFill>
              </a:rPr>
              <a:pPr/>
              <a:t>24</a:t>
            </a:fld>
            <a:endParaRPr lang="en-US" sz="1050">
              <a:solidFill>
                <a:schemeClr val="tx1">
                  <a:alpha val="80000"/>
                </a:schemeClr>
              </a:solidFill>
            </a:endParaRPr>
          </a:p>
        </p:txBody>
      </p:sp>
    </p:spTree>
    <p:extLst>
      <p:ext uri="{BB962C8B-B14F-4D97-AF65-F5344CB8AC3E}">
        <p14:creationId xmlns:p14="http://schemas.microsoft.com/office/powerpoint/2010/main" val="270858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F60C51-DB60-4ECE-B4EC-DBFE462D0656}"/>
              </a:ext>
            </a:extLst>
          </p:cNvPr>
          <p:cNvSpPr>
            <a:spLocks noGrp="1"/>
          </p:cNvSpPr>
          <p:nvPr>
            <p:ph type="dt" sz="half" idx="10"/>
          </p:nvPr>
        </p:nvSpPr>
        <p:spPr/>
        <p:txBody>
          <a:bodyPr/>
          <a:lstStyle/>
          <a:p>
            <a:r>
              <a:rPr lang="en-US"/>
              <a:t>5/17/2017</a:t>
            </a:r>
          </a:p>
        </p:txBody>
      </p:sp>
      <p:sp>
        <p:nvSpPr>
          <p:cNvPr id="3" name="Slide Number Placeholder 2">
            <a:extLst>
              <a:ext uri="{FF2B5EF4-FFF2-40B4-BE49-F238E27FC236}">
                <a16:creationId xmlns:a16="http://schemas.microsoft.com/office/drawing/2014/main" id="{6DAFA7F9-20DC-4A41-848B-C1AE9EB6A077}"/>
              </a:ext>
            </a:extLst>
          </p:cNvPr>
          <p:cNvSpPr>
            <a:spLocks noGrp="1"/>
          </p:cNvSpPr>
          <p:nvPr>
            <p:ph type="sldNum" sz="quarter" idx="12"/>
          </p:nvPr>
        </p:nvSpPr>
        <p:spPr/>
        <p:txBody>
          <a:bodyPr/>
          <a:lstStyle/>
          <a:p>
            <a:fld id="{BF8285B4-10AE-42E3-92E7-AD57CD0C4AE8}" type="slidenum">
              <a:rPr lang="en-US" smtClean="0"/>
              <a:t>25</a:t>
            </a:fld>
            <a:endParaRPr lang="en-US"/>
          </a:p>
        </p:txBody>
      </p:sp>
      <p:graphicFrame>
        <p:nvGraphicFramePr>
          <p:cNvPr id="4" name="Table 3">
            <a:extLst>
              <a:ext uri="{FF2B5EF4-FFF2-40B4-BE49-F238E27FC236}">
                <a16:creationId xmlns:a16="http://schemas.microsoft.com/office/drawing/2014/main" id="{85C87405-C56E-494E-8DF9-CA2DAF658556}"/>
              </a:ext>
            </a:extLst>
          </p:cNvPr>
          <p:cNvGraphicFramePr>
            <a:graphicFrameLocks noGrp="1"/>
          </p:cNvGraphicFramePr>
          <p:nvPr>
            <p:extLst>
              <p:ext uri="{D42A27DB-BD31-4B8C-83A1-F6EECF244321}">
                <p14:modId xmlns:p14="http://schemas.microsoft.com/office/powerpoint/2010/main" val="2867411470"/>
              </p:ext>
            </p:extLst>
          </p:nvPr>
        </p:nvGraphicFramePr>
        <p:xfrm>
          <a:off x="2926292" y="2031347"/>
          <a:ext cx="5494028" cy="4422386"/>
        </p:xfrm>
        <a:graphic>
          <a:graphicData uri="http://schemas.openxmlformats.org/drawingml/2006/table">
            <a:tbl>
              <a:tblPr firstRow="1" firstCol="1" bandRow="1">
                <a:tableStyleId>{5C22544A-7EE6-4342-B048-85BDC9FD1C3A}</a:tableStyleId>
              </a:tblPr>
              <a:tblGrid>
                <a:gridCol w="5494028">
                  <a:extLst>
                    <a:ext uri="{9D8B030D-6E8A-4147-A177-3AD203B41FA5}">
                      <a16:colId xmlns:a16="http://schemas.microsoft.com/office/drawing/2014/main" val="823757772"/>
                    </a:ext>
                  </a:extLst>
                </a:gridCol>
              </a:tblGrid>
              <a:tr h="4233187">
                <a:tc>
                  <a:txBody>
                    <a:bodyPr/>
                    <a:lstStyle/>
                    <a:p>
                      <a:pPr marL="0" marR="0"/>
                      <a:r>
                        <a:rPr lang="en-US" sz="900" dirty="0">
                          <a:effectLst/>
                        </a:rPr>
                        <a:t>Dear Norman,</a:t>
                      </a:r>
                    </a:p>
                    <a:p>
                      <a:pPr marL="0" marR="0"/>
                      <a:r>
                        <a:rPr lang="en-US" sz="900" dirty="0">
                          <a:effectLst/>
                        </a:rPr>
                        <a:t>Your EZ application is now recorded and await your employer's approval. The next step is for your employer to review the EZ applications for eligibility. Your employer will approve or deny the EZ applications. You will receive email updates as action occurs regarding your EZ application throughout the process. If you have questions about the status of your dependent's applications, please use the Application Status option inside the Families tab. </a:t>
                      </a:r>
                      <a:br>
                        <a:rPr lang="en-US" sz="900" dirty="0">
                          <a:effectLst/>
                        </a:rPr>
                      </a:br>
                      <a:br>
                        <a:rPr lang="en-US" sz="900" dirty="0">
                          <a:effectLst/>
                        </a:rPr>
                      </a:br>
                      <a:r>
                        <a:rPr lang="en-US" sz="900" dirty="0">
                          <a:effectLst/>
                        </a:rPr>
                        <a:t>All approved EZ applications post with the school(s) listed on your student's EZ application. If you have questions regarding denied EZ application, email the first individual listed below . </a:t>
                      </a:r>
                      <a:br>
                        <a:rPr lang="en-US" sz="900" dirty="0">
                          <a:effectLst/>
                        </a:rPr>
                      </a:br>
                      <a:br>
                        <a:rPr lang="en-US" sz="900" dirty="0">
                          <a:effectLst/>
                        </a:rPr>
                      </a:br>
                      <a:r>
                        <a:rPr lang="en-US" sz="900" dirty="0">
                          <a:effectLst/>
                        </a:rPr>
                        <a:t>If you discover errors in your EZ application after submitting, send an email to the first individual listed below. Be sure to share your student's ID and full name, the error and the CORRECT information. If the error can be updated by your employer, the EZ application will be modified. If the error is not one that can be updated, you will be instructed to start again. If you want the EZ application sent to additional schools, that requires a NEW EZ application. </a:t>
                      </a:r>
                      <a:br>
                        <a:rPr lang="en-US" sz="900" dirty="0">
                          <a:effectLst/>
                        </a:rPr>
                      </a:br>
                      <a:br>
                        <a:rPr lang="en-US" sz="900" dirty="0">
                          <a:effectLst/>
                        </a:rPr>
                      </a:br>
                      <a:r>
                        <a:rPr lang="en-US" sz="900" dirty="0">
                          <a:effectLst/>
                        </a:rPr>
                        <a:t>The Search function on the website provides a host of useful information. Before contacting schools where your student is considering attending, review the website. The information is posted and maintained by the school. </a:t>
                      </a:r>
                      <a:br>
                        <a:rPr lang="en-US" sz="900" dirty="0">
                          <a:effectLst/>
                        </a:rPr>
                      </a:br>
                      <a:br>
                        <a:rPr lang="en-US" sz="900" dirty="0">
                          <a:effectLst/>
                        </a:rPr>
                      </a:br>
                      <a:r>
                        <a:rPr lang="en-US" sz="900" dirty="0">
                          <a:effectLst/>
                        </a:rPr>
                        <a:t>Thank you for using the EZ application process.</a:t>
                      </a:r>
                    </a:p>
                    <a:p>
                      <a:pPr marL="0" marR="0" algn="ctr"/>
                      <a:r>
                        <a:rPr lang="en-US" sz="900" dirty="0">
                          <a:effectLst/>
                        </a:rPr>
                        <a:t> </a:t>
                      </a:r>
                    </a:p>
                    <a:p>
                      <a:pPr marL="0" marR="0"/>
                      <a:r>
                        <a:rPr lang="en-US" sz="900" dirty="0">
                          <a:effectLst/>
                        </a:rPr>
                        <a:t>Liaison Officer</a:t>
                      </a:r>
                    </a:p>
                    <a:p>
                      <a:pPr marL="0" marR="0">
                        <a:spcBef>
                          <a:spcPts val="0"/>
                        </a:spcBef>
                        <a:spcAft>
                          <a:spcPts val="1200"/>
                        </a:spcAft>
                      </a:pPr>
                      <a:r>
                        <a:rPr lang="en-US" sz="900" dirty="0">
                          <a:effectLst/>
                        </a:rPr>
                        <a:t>Ms Janet Dodson</a:t>
                      </a:r>
                      <a:br>
                        <a:rPr lang="en-US" sz="900" dirty="0">
                          <a:effectLst/>
                        </a:rPr>
                      </a:br>
                      <a:r>
                        <a:rPr lang="en-US" sz="900" dirty="0">
                          <a:effectLst/>
                        </a:rPr>
                        <a:t>AIB College of Business - IA</a:t>
                      </a:r>
                      <a:br>
                        <a:rPr lang="en-US" sz="900" dirty="0">
                          <a:effectLst/>
                        </a:rPr>
                      </a:br>
                      <a:r>
                        <a:rPr lang="en-US" sz="900" dirty="0">
                          <a:effectLst/>
                        </a:rPr>
                        <a:t>2500 Fleur Drive</a:t>
                      </a:r>
                      <a:br>
                        <a:rPr lang="en-US" sz="900" dirty="0">
                          <a:effectLst/>
                        </a:rPr>
                      </a:br>
                      <a:r>
                        <a:rPr lang="en-US" sz="900" dirty="0">
                          <a:effectLst/>
                        </a:rPr>
                        <a:t>Des Moines, IA 50321 -1799 </a:t>
                      </a:r>
                      <a:br>
                        <a:rPr lang="en-US" sz="900" dirty="0">
                          <a:effectLst/>
                        </a:rPr>
                      </a:br>
                      <a:br>
                        <a:rPr lang="en-US" sz="900" dirty="0">
                          <a:effectLst/>
                        </a:rPr>
                      </a:br>
                      <a:r>
                        <a:rPr lang="en-US" sz="900" u="sng" dirty="0">
                          <a:effectLst/>
                          <a:hlinkClick r:id="rId2"/>
                        </a:rPr>
                        <a:t>jdodson@tuitionexchange.org</a:t>
                      </a:r>
                      <a:br>
                        <a:rPr lang="en-US" sz="900" dirty="0">
                          <a:effectLst/>
                        </a:rPr>
                      </a:br>
                      <a:endParaRPr lang="en-US" sz="1000" dirty="0">
                        <a:effectLst/>
                        <a:latin typeface="Calibri" panose="020F0502020204030204" pitchFamily="34" charset="0"/>
                        <a:ea typeface="Calibri" panose="020F0502020204030204" pitchFamily="34" charset="0"/>
                      </a:endParaRPr>
                    </a:p>
                  </a:txBody>
                  <a:tcPr marL="84394" marR="84394" marT="84394" marB="84394" anchor="ctr"/>
                </a:tc>
                <a:extLst>
                  <a:ext uri="{0D108BD9-81ED-4DB2-BD59-A6C34878D82A}">
                    <a16:rowId xmlns:a16="http://schemas.microsoft.com/office/drawing/2014/main" val="3811430851"/>
                  </a:ext>
                </a:extLst>
              </a:tr>
              <a:tr h="118151">
                <a:tc>
                  <a:txBody>
                    <a:bodyPr/>
                    <a:lstStyle/>
                    <a:p>
                      <a:pPr marL="0" marR="0" algn="ctr">
                        <a:spcBef>
                          <a:spcPts val="0"/>
                        </a:spcBef>
                        <a:spcAft>
                          <a:spcPts val="0"/>
                        </a:spcAft>
                      </a:pPr>
                      <a:r>
                        <a:rPr lang="en-US" sz="700" dirty="0">
                          <a:effectLst/>
                        </a:rPr>
                        <a:t>The Tuition Exchange   |   3 Bethesda Metro Center – Suite 700   |   Bethesda, MD 20814   |   301-941-1827   |   </a:t>
                      </a:r>
                      <a:r>
                        <a:rPr lang="en-US" sz="700" u="sng" dirty="0">
                          <a:effectLst/>
                          <a:hlinkClick r:id="rId3"/>
                        </a:rPr>
                        <a:t>info@tuitionexchange.org</a:t>
                      </a:r>
                      <a:r>
                        <a:rPr lang="en-US" sz="700" dirty="0">
                          <a:effectLst/>
                        </a:rPr>
                        <a:t> </a:t>
                      </a:r>
                      <a:endParaRPr lang="en-US" sz="1000" dirty="0">
                        <a:effectLst/>
                        <a:latin typeface="Calibri" panose="020F0502020204030204" pitchFamily="34" charset="0"/>
                        <a:ea typeface="Calibri" panose="020F0502020204030204" pitchFamily="34" charset="0"/>
                      </a:endParaRPr>
                    </a:p>
                  </a:txBody>
                  <a:tcPr marL="8439" marR="8439" marT="8439" marB="8439" anchor="ctr"/>
                </a:tc>
                <a:extLst>
                  <a:ext uri="{0D108BD9-81ED-4DB2-BD59-A6C34878D82A}">
                    <a16:rowId xmlns:a16="http://schemas.microsoft.com/office/drawing/2014/main" val="3350272215"/>
                  </a:ext>
                </a:extLst>
              </a:tr>
            </a:tbl>
          </a:graphicData>
        </a:graphic>
      </p:graphicFrame>
      <p:sp>
        <p:nvSpPr>
          <p:cNvPr id="5" name="TextBox 4">
            <a:extLst>
              <a:ext uri="{FF2B5EF4-FFF2-40B4-BE49-F238E27FC236}">
                <a16:creationId xmlns:a16="http://schemas.microsoft.com/office/drawing/2014/main" id="{0183DEEC-1E37-429C-8C6D-9B33A0CF659B}"/>
              </a:ext>
            </a:extLst>
          </p:cNvPr>
          <p:cNvSpPr txBox="1"/>
          <p:nvPr/>
        </p:nvSpPr>
        <p:spPr>
          <a:xfrm>
            <a:off x="577970" y="508958"/>
            <a:ext cx="11271419" cy="1477328"/>
          </a:xfrm>
          <a:prstGeom prst="rect">
            <a:avLst/>
          </a:prstGeom>
          <a:noFill/>
        </p:spPr>
        <p:txBody>
          <a:bodyPr wrap="none" rtlCol="0">
            <a:spAutoFit/>
          </a:bodyPr>
          <a:lstStyle/>
          <a:p>
            <a:r>
              <a:rPr lang="en-US" dirty="0"/>
              <a:t>This email is sent to the employee once EZ app is submitted.</a:t>
            </a:r>
          </a:p>
          <a:p>
            <a:r>
              <a:rPr lang="en-US" dirty="0"/>
              <a:t>A.  Additional language updates the family if errors are discovered after submission or if the family wants the EZ-app </a:t>
            </a:r>
          </a:p>
          <a:p>
            <a:r>
              <a:rPr lang="en-US" dirty="0"/>
              <a:t>sent to different schools.</a:t>
            </a:r>
          </a:p>
          <a:p>
            <a:r>
              <a:rPr lang="en-US" dirty="0"/>
              <a:t>B.  TELO’s report receiving emails from families asking for information readily available inside the search function.  This</a:t>
            </a:r>
          </a:p>
          <a:p>
            <a:r>
              <a:rPr lang="en-US" dirty="0"/>
              <a:t>email encourages families to research the website first.</a:t>
            </a:r>
          </a:p>
        </p:txBody>
      </p:sp>
      <p:sp>
        <p:nvSpPr>
          <p:cNvPr id="8" name="Arrow: Right 7">
            <a:extLst>
              <a:ext uri="{FF2B5EF4-FFF2-40B4-BE49-F238E27FC236}">
                <a16:creationId xmlns:a16="http://schemas.microsoft.com/office/drawing/2014/main" id="{37990123-017A-451E-B87A-F8E05224E8CB}"/>
              </a:ext>
            </a:extLst>
          </p:cNvPr>
          <p:cNvSpPr/>
          <p:nvPr/>
        </p:nvSpPr>
        <p:spPr>
          <a:xfrm>
            <a:off x="1849523" y="330811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9" name="Arrow: Right 8">
            <a:extLst>
              <a:ext uri="{FF2B5EF4-FFF2-40B4-BE49-F238E27FC236}">
                <a16:creationId xmlns:a16="http://schemas.microsoft.com/office/drawing/2014/main" id="{7EBDD7BA-32EB-4668-A058-6B7DCAC98C85}"/>
              </a:ext>
            </a:extLst>
          </p:cNvPr>
          <p:cNvSpPr/>
          <p:nvPr/>
        </p:nvSpPr>
        <p:spPr>
          <a:xfrm>
            <a:off x="1849523" y="413205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Tree>
    <p:extLst>
      <p:ext uri="{BB962C8B-B14F-4D97-AF65-F5344CB8AC3E}">
        <p14:creationId xmlns:p14="http://schemas.microsoft.com/office/powerpoint/2010/main" val="725573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5/17/2017</a:t>
            </a:r>
          </a:p>
        </p:txBody>
      </p:sp>
      <p:sp>
        <p:nvSpPr>
          <p:cNvPr id="3" name="Slide Number Placeholder 2"/>
          <p:cNvSpPr>
            <a:spLocks noGrp="1"/>
          </p:cNvSpPr>
          <p:nvPr>
            <p:ph type="sldNum" sz="quarter" idx="12"/>
          </p:nvPr>
        </p:nvSpPr>
        <p:spPr/>
        <p:txBody>
          <a:bodyPr/>
          <a:lstStyle/>
          <a:p>
            <a:fld id="{BF8285B4-10AE-42E3-92E7-AD57CD0C4AE8}" type="slidenum">
              <a:rPr lang="en-US" smtClean="0"/>
              <a:t>26</a:t>
            </a:fld>
            <a:endParaRPr lang="en-US"/>
          </a:p>
        </p:txBody>
      </p:sp>
      <p:pic>
        <p:nvPicPr>
          <p:cNvPr id="4" name="Picture 3"/>
          <p:cNvPicPr>
            <a:picLocks noChangeAspect="1"/>
          </p:cNvPicPr>
          <p:nvPr/>
        </p:nvPicPr>
        <p:blipFill>
          <a:blip r:embed="rId2"/>
          <a:stretch>
            <a:fillRect/>
          </a:stretch>
        </p:blipFill>
        <p:spPr>
          <a:xfrm>
            <a:off x="3722027" y="1890343"/>
            <a:ext cx="7343775" cy="3752850"/>
          </a:xfrm>
          <a:prstGeom prst="rect">
            <a:avLst/>
          </a:prstGeom>
        </p:spPr>
      </p:pic>
      <p:sp>
        <p:nvSpPr>
          <p:cNvPr id="5" name="Rectangle 4"/>
          <p:cNvSpPr/>
          <p:nvPr/>
        </p:nvSpPr>
        <p:spPr>
          <a:xfrm>
            <a:off x="408317" y="880220"/>
            <a:ext cx="9115246" cy="369332"/>
          </a:xfrm>
          <a:prstGeom prst="rect">
            <a:avLst/>
          </a:prstGeom>
        </p:spPr>
        <p:txBody>
          <a:bodyPr wrap="square">
            <a:spAutoFit/>
          </a:bodyPr>
          <a:lstStyle/>
          <a:p>
            <a:r>
              <a:rPr lang="en-US" dirty="0"/>
              <a:t>The APPROVAL message is sent to both employee and student when valid e-mails are provided</a:t>
            </a:r>
          </a:p>
        </p:txBody>
      </p:sp>
      <p:sp>
        <p:nvSpPr>
          <p:cNvPr id="6" name="Arrow: Down 5"/>
          <p:cNvSpPr/>
          <p:nvPr/>
        </p:nvSpPr>
        <p:spPr>
          <a:xfrm rot="18054190">
            <a:off x="2690329" y="1220959"/>
            <a:ext cx="484632" cy="9724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6890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7877" y="545123"/>
            <a:ext cx="1608774" cy="369332"/>
          </a:xfrm>
          <a:prstGeom prst="rect">
            <a:avLst/>
          </a:prstGeom>
          <a:noFill/>
        </p:spPr>
        <p:txBody>
          <a:bodyPr wrap="none" rtlCol="0">
            <a:spAutoFit/>
          </a:bodyPr>
          <a:lstStyle/>
          <a:p>
            <a:r>
              <a:rPr lang="en-US" dirty="0"/>
              <a:t>Email  verbiage</a:t>
            </a:r>
          </a:p>
        </p:txBody>
      </p:sp>
      <p:sp>
        <p:nvSpPr>
          <p:cNvPr id="7" name="Rectangle 6"/>
          <p:cNvSpPr/>
          <p:nvPr/>
        </p:nvSpPr>
        <p:spPr>
          <a:xfrm>
            <a:off x="3581400" y="792058"/>
            <a:ext cx="5029200" cy="369332"/>
          </a:xfrm>
          <a:prstGeom prst="rect">
            <a:avLst/>
          </a:prstGeom>
        </p:spPr>
        <p:txBody>
          <a:bodyPr wrap="square">
            <a:spAutoFit/>
          </a:bodyPr>
          <a:lstStyle/>
          <a:p>
            <a:r>
              <a:rPr lang="en-US" dirty="0"/>
              <a:t>The DENIAL message is sent to the Employee only.</a:t>
            </a:r>
          </a:p>
        </p:txBody>
      </p:sp>
      <p:sp>
        <p:nvSpPr>
          <p:cNvPr id="8" name="Arrow: Right 7"/>
          <p:cNvSpPr/>
          <p:nvPr/>
        </p:nvSpPr>
        <p:spPr>
          <a:xfrm rot="6358356">
            <a:off x="5315778" y="158694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8"/>
          <p:cNvSpPr>
            <a:spLocks noGrp="1"/>
          </p:cNvSpPr>
          <p:nvPr>
            <p:ph type="dt" sz="half" idx="10"/>
          </p:nvPr>
        </p:nvSpPr>
        <p:spPr/>
        <p:txBody>
          <a:bodyPr/>
          <a:lstStyle/>
          <a:p>
            <a:r>
              <a:rPr lang="en-US"/>
              <a:t>5/17/2017</a:t>
            </a:r>
          </a:p>
        </p:txBody>
      </p:sp>
      <p:sp>
        <p:nvSpPr>
          <p:cNvPr id="10" name="Slide Number Placeholder 9"/>
          <p:cNvSpPr>
            <a:spLocks noGrp="1"/>
          </p:cNvSpPr>
          <p:nvPr>
            <p:ph type="sldNum" sz="quarter" idx="12"/>
          </p:nvPr>
        </p:nvSpPr>
        <p:spPr/>
        <p:txBody>
          <a:bodyPr/>
          <a:lstStyle/>
          <a:p>
            <a:fld id="{BF8285B4-10AE-42E3-92E7-AD57CD0C4AE8}" type="slidenum">
              <a:rPr lang="en-US" smtClean="0"/>
              <a:t>27</a:t>
            </a:fld>
            <a:endParaRPr lang="en-US"/>
          </a:p>
        </p:txBody>
      </p:sp>
      <p:pic>
        <p:nvPicPr>
          <p:cNvPr id="11" name="Picture 10"/>
          <p:cNvPicPr>
            <a:picLocks noChangeAspect="1"/>
          </p:cNvPicPr>
          <p:nvPr/>
        </p:nvPicPr>
        <p:blipFill>
          <a:blip r:embed="rId2"/>
          <a:stretch>
            <a:fillRect/>
          </a:stretch>
        </p:blipFill>
        <p:spPr>
          <a:xfrm>
            <a:off x="1917719" y="2366257"/>
            <a:ext cx="7372350" cy="3867150"/>
          </a:xfrm>
          <a:prstGeom prst="rect">
            <a:avLst/>
          </a:prstGeom>
        </p:spPr>
      </p:pic>
    </p:spTree>
    <p:extLst>
      <p:ext uri="{BB962C8B-B14F-4D97-AF65-F5344CB8AC3E}">
        <p14:creationId xmlns:p14="http://schemas.microsoft.com/office/powerpoint/2010/main" val="783759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43" name="Rectangle 4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0"/>
          </p:nvPr>
        </p:nvSpPr>
        <p:spPr>
          <a:xfrm>
            <a:off x="838200" y="6522430"/>
            <a:ext cx="2743200" cy="347472"/>
          </a:xfrm>
        </p:spPr>
        <p:txBody>
          <a:bodyPr vert="horz" lIns="91440" tIns="45720" rIns="91440" bIns="45720" rtlCol="0" anchor="ctr">
            <a:normAutofit/>
          </a:bodyPr>
          <a:lstStyle/>
          <a:p>
            <a:r>
              <a:rPr lang="en-US"/>
              <a:t>5/17/2017</a:t>
            </a:r>
          </a:p>
        </p:txBody>
      </p:sp>
      <p:sp>
        <p:nvSpPr>
          <p:cNvPr id="7" name="Slide Number Placeholder 6"/>
          <p:cNvSpPr>
            <a:spLocks noGrp="1"/>
          </p:cNvSpPr>
          <p:nvPr>
            <p:ph type="sldNum" sz="quarter" idx="12"/>
          </p:nvPr>
        </p:nvSpPr>
        <p:spPr>
          <a:xfrm>
            <a:off x="8610600" y="6522430"/>
            <a:ext cx="2743200" cy="347472"/>
          </a:xfrm>
        </p:spPr>
        <p:txBody>
          <a:bodyPr vert="horz" lIns="91440" tIns="45720" rIns="91440" bIns="45720" rtlCol="0" anchor="ctr">
            <a:normAutofit/>
          </a:bodyPr>
          <a:lstStyle/>
          <a:p>
            <a:fld id="{BF8285B4-10AE-42E3-92E7-AD57CD0C4AE8}" type="slidenum">
              <a:rPr lang="en-US" smtClean="0"/>
              <a:t>28</a:t>
            </a:fld>
            <a:endParaRPr lang="en-US"/>
          </a:p>
        </p:txBody>
      </p:sp>
      <p:sp>
        <p:nvSpPr>
          <p:cNvPr id="2" name="TextBox 1"/>
          <p:cNvSpPr txBox="1"/>
          <p:nvPr/>
        </p:nvSpPr>
        <p:spPr>
          <a:xfrm>
            <a:off x="527538" y="4756638"/>
            <a:ext cx="11139854" cy="930447"/>
          </a:xfrm>
          <a:prstGeom prst="rect">
            <a:avLst/>
          </a:prstGeom>
        </p:spPr>
        <p:txBody>
          <a:bodyPr vert="horz" lIns="91440" tIns="45720" rIns="91440" bIns="45720" rtlCol="0" anchor="b">
            <a:normAutofit/>
          </a:bodyPr>
          <a:lstStyle/>
          <a:p>
            <a:pPr algn="ctr">
              <a:lnSpc>
                <a:spcPct val="90000"/>
              </a:lnSpc>
              <a:spcBef>
                <a:spcPct val="0"/>
              </a:spcBef>
            </a:pPr>
            <a:r>
              <a:rPr lang="en-US" sz="5400" dirty="0">
                <a:solidFill>
                  <a:schemeClr val="bg1"/>
                </a:solidFill>
                <a:latin typeface="+mj-lt"/>
                <a:ea typeface="+mj-ea"/>
                <a:cs typeface="+mj-cs"/>
              </a:rPr>
              <a:t>More emails</a:t>
            </a:r>
          </a:p>
        </p:txBody>
      </p:sp>
      <p:sp>
        <p:nvSpPr>
          <p:cNvPr id="8" name="TextBox 7"/>
          <p:cNvSpPr txBox="1"/>
          <p:nvPr/>
        </p:nvSpPr>
        <p:spPr>
          <a:xfrm>
            <a:off x="378068" y="477749"/>
            <a:ext cx="5408917" cy="646331"/>
          </a:xfrm>
          <a:prstGeom prst="rect">
            <a:avLst/>
          </a:prstGeom>
          <a:noFill/>
        </p:spPr>
        <p:txBody>
          <a:bodyPr wrap="none" rtlCol="0">
            <a:spAutoFit/>
          </a:bodyPr>
          <a:lstStyle/>
          <a:p>
            <a:r>
              <a:rPr lang="en-US" dirty="0"/>
              <a:t>All emails are sent from a </a:t>
            </a:r>
            <a:r>
              <a:rPr lang="en-US" dirty="0">
                <a:hlinkClick r:id="rId2"/>
              </a:rPr>
              <a:t>noreply@tuitionexchange.org</a:t>
            </a:r>
            <a:endParaRPr lang="en-US" dirty="0"/>
          </a:p>
          <a:p>
            <a:r>
              <a:rPr lang="en-US" dirty="0"/>
              <a:t>address.  This email box in NOT monitored.  </a:t>
            </a:r>
          </a:p>
        </p:txBody>
      </p:sp>
      <p:sp>
        <p:nvSpPr>
          <p:cNvPr id="10" name="TextBox 9"/>
          <p:cNvSpPr txBox="1"/>
          <p:nvPr/>
        </p:nvSpPr>
        <p:spPr>
          <a:xfrm>
            <a:off x="378068" y="1547446"/>
            <a:ext cx="5360250" cy="2308324"/>
          </a:xfrm>
          <a:prstGeom prst="rect">
            <a:avLst/>
          </a:prstGeom>
          <a:noFill/>
        </p:spPr>
        <p:txBody>
          <a:bodyPr wrap="none" rtlCol="0">
            <a:spAutoFit/>
          </a:bodyPr>
          <a:lstStyle/>
          <a:p>
            <a:r>
              <a:rPr lang="en-US" dirty="0"/>
              <a:t>Student/Parent application submission email</a:t>
            </a:r>
          </a:p>
          <a:p>
            <a:endParaRPr lang="en-US" dirty="0"/>
          </a:p>
          <a:p>
            <a:r>
              <a:rPr lang="en-US" dirty="0"/>
              <a:t>Name of student has submitted an EZ application. </a:t>
            </a:r>
          </a:p>
          <a:p>
            <a:r>
              <a:rPr lang="en-US" dirty="0"/>
              <a:t>Please review the application online at: </a:t>
            </a:r>
          </a:p>
          <a:p>
            <a:r>
              <a:rPr lang="en-US" dirty="0"/>
              <a:t> http://telo.Tuitionexchange.org/liaison   </a:t>
            </a:r>
          </a:p>
          <a:p>
            <a:r>
              <a:rPr lang="en-US" dirty="0"/>
              <a:t>If you have a problem accessing this application, please</a:t>
            </a:r>
          </a:p>
          <a:p>
            <a:r>
              <a:rPr lang="en-US" dirty="0"/>
              <a:t>Forward this email to </a:t>
            </a:r>
            <a:r>
              <a:rPr lang="en-US" dirty="0">
                <a:hlinkClick r:id="rId3"/>
              </a:rPr>
              <a:t>jdodson@tuitionexchange.org</a:t>
            </a:r>
            <a:endParaRPr lang="en-US" dirty="0"/>
          </a:p>
          <a:p>
            <a:r>
              <a:rPr lang="en-US" dirty="0"/>
              <a:t>Application ID  1234545</a:t>
            </a:r>
          </a:p>
        </p:txBody>
      </p:sp>
      <p:sp>
        <p:nvSpPr>
          <p:cNvPr id="14" name="TextBox 13"/>
          <p:cNvSpPr txBox="1"/>
          <p:nvPr/>
        </p:nvSpPr>
        <p:spPr>
          <a:xfrm>
            <a:off x="6316653" y="771221"/>
            <a:ext cx="5566332" cy="369332"/>
          </a:xfrm>
          <a:prstGeom prst="rect">
            <a:avLst/>
          </a:prstGeom>
          <a:noFill/>
        </p:spPr>
        <p:txBody>
          <a:bodyPr wrap="none" rtlCol="0">
            <a:spAutoFit/>
          </a:bodyPr>
          <a:lstStyle/>
          <a:p>
            <a:r>
              <a:rPr lang="en-US" dirty="0"/>
              <a:t>Application/Certification from NAME OF EXPORT SCHOOL</a:t>
            </a:r>
          </a:p>
        </p:txBody>
      </p:sp>
      <p:sp>
        <p:nvSpPr>
          <p:cNvPr id="22" name="TextBox 21"/>
          <p:cNvSpPr txBox="1"/>
          <p:nvPr/>
        </p:nvSpPr>
        <p:spPr>
          <a:xfrm>
            <a:off x="6316653" y="1547446"/>
            <a:ext cx="5889305" cy="1754326"/>
          </a:xfrm>
          <a:prstGeom prst="rect">
            <a:avLst/>
          </a:prstGeom>
          <a:noFill/>
        </p:spPr>
        <p:txBody>
          <a:bodyPr wrap="none" rtlCol="0">
            <a:spAutoFit/>
          </a:bodyPr>
          <a:lstStyle/>
          <a:p>
            <a:r>
              <a:rPr lang="en-US" dirty="0"/>
              <a:t>Name of school has submitted an application to your</a:t>
            </a:r>
          </a:p>
          <a:p>
            <a:r>
              <a:rPr lang="en-US" dirty="0"/>
              <a:t>school for NAME OF STUDENT.  Please review the</a:t>
            </a:r>
          </a:p>
          <a:p>
            <a:r>
              <a:rPr lang="en-US" dirty="0"/>
              <a:t>Application online at </a:t>
            </a:r>
            <a:r>
              <a:rPr lang="en-US" dirty="0">
                <a:hlinkClick r:id="rId4"/>
              </a:rPr>
              <a:t>http://telo.tuitionexchange.org/liaison/</a:t>
            </a:r>
            <a:endParaRPr lang="en-US" dirty="0"/>
          </a:p>
          <a:p>
            <a:r>
              <a:rPr lang="en-US" dirty="0"/>
              <a:t>If you have a problem accessing the application, please </a:t>
            </a:r>
          </a:p>
          <a:p>
            <a:r>
              <a:rPr lang="en-US" dirty="0"/>
              <a:t>Forward this email to </a:t>
            </a:r>
            <a:r>
              <a:rPr lang="en-US" dirty="0">
                <a:hlinkClick r:id="rId5"/>
              </a:rPr>
              <a:t>jdodson@tuitoinexchange.org</a:t>
            </a:r>
            <a:endParaRPr lang="en-US" dirty="0"/>
          </a:p>
          <a:p>
            <a:r>
              <a:rPr lang="en-US" dirty="0"/>
              <a:t>Application ID  1234545</a:t>
            </a:r>
          </a:p>
        </p:txBody>
      </p:sp>
      <p:sp>
        <p:nvSpPr>
          <p:cNvPr id="24" name="TextBox 23"/>
          <p:cNvSpPr txBox="1"/>
          <p:nvPr/>
        </p:nvSpPr>
        <p:spPr>
          <a:xfrm flipH="1">
            <a:off x="2661948" y="3955970"/>
            <a:ext cx="7857301" cy="646331"/>
          </a:xfrm>
          <a:prstGeom prst="rect">
            <a:avLst/>
          </a:prstGeom>
          <a:noFill/>
        </p:spPr>
        <p:txBody>
          <a:bodyPr wrap="square" rtlCol="0">
            <a:spAutoFit/>
          </a:bodyPr>
          <a:lstStyle/>
          <a:p>
            <a:r>
              <a:rPr lang="en-US" dirty="0"/>
              <a:t>Please note, you are not able to access the application directly from the web address.  You must log into your TE portal to access the application.</a:t>
            </a:r>
          </a:p>
        </p:txBody>
      </p:sp>
    </p:spTree>
    <p:extLst>
      <p:ext uri="{BB962C8B-B14F-4D97-AF65-F5344CB8AC3E}">
        <p14:creationId xmlns:p14="http://schemas.microsoft.com/office/powerpoint/2010/main" val="23574432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5/17/2017</a:t>
            </a:r>
          </a:p>
        </p:txBody>
      </p:sp>
      <p:sp>
        <p:nvSpPr>
          <p:cNvPr id="3" name="Slide Number Placeholder 2"/>
          <p:cNvSpPr>
            <a:spLocks noGrp="1"/>
          </p:cNvSpPr>
          <p:nvPr>
            <p:ph type="sldNum" sz="quarter" idx="12"/>
          </p:nvPr>
        </p:nvSpPr>
        <p:spPr/>
        <p:txBody>
          <a:bodyPr/>
          <a:lstStyle/>
          <a:p>
            <a:fld id="{BF8285B4-10AE-42E3-92E7-AD57CD0C4AE8}" type="slidenum">
              <a:rPr lang="en-US" smtClean="0"/>
              <a:t>29</a:t>
            </a:fld>
            <a:endParaRPr lang="en-US"/>
          </a:p>
        </p:txBody>
      </p:sp>
      <p:pic>
        <p:nvPicPr>
          <p:cNvPr id="4" name="Picture 3"/>
          <p:cNvPicPr>
            <a:picLocks noChangeAspect="1"/>
          </p:cNvPicPr>
          <p:nvPr/>
        </p:nvPicPr>
        <p:blipFill>
          <a:blip r:embed="rId2"/>
          <a:stretch>
            <a:fillRect/>
          </a:stretch>
        </p:blipFill>
        <p:spPr>
          <a:xfrm>
            <a:off x="2604554" y="678901"/>
            <a:ext cx="7053796" cy="4166449"/>
          </a:xfrm>
          <a:prstGeom prst="rect">
            <a:avLst/>
          </a:prstGeom>
        </p:spPr>
      </p:pic>
    </p:spTree>
    <p:extLst>
      <p:ext uri="{BB962C8B-B14F-4D97-AF65-F5344CB8AC3E}">
        <p14:creationId xmlns:p14="http://schemas.microsoft.com/office/powerpoint/2010/main" val="1743984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963877"/>
            <a:ext cx="3494362" cy="4930246"/>
          </a:xfrm>
        </p:spPr>
        <p:txBody>
          <a:bodyPr>
            <a:normAutofit/>
          </a:bodyPr>
          <a:lstStyle/>
          <a:p>
            <a:pPr algn="r"/>
            <a:r>
              <a:rPr lang="en-US">
                <a:solidFill>
                  <a:schemeClr val="accent1"/>
                </a:solidFill>
              </a:rPr>
              <a:t>The EZ Online Application – Family section</a:t>
            </a:r>
          </a:p>
        </p:txBody>
      </p:sp>
      <p:sp>
        <p:nvSpPr>
          <p:cNvPr id="3" name="Content Placeholder 2"/>
          <p:cNvSpPr>
            <a:spLocks noGrp="1"/>
          </p:cNvSpPr>
          <p:nvPr>
            <p:ph idx="1"/>
          </p:nvPr>
        </p:nvSpPr>
        <p:spPr>
          <a:xfrm>
            <a:off x="4976031" y="963877"/>
            <a:ext cx="6377769" cy="4930246"/>
          </a:xfrm>
        </p:spPr>
        <p:txBody>
          <a:bodyPr anchor="ctr">
            <a:normAutofit/>
          </a:bodyPr>
          <a:lstStyle/>
          <a:p>
            <a:r>
              <a:rPr lang="en-US" sz="2400"/>
              <a:t>What does the family see </a:t>
            </a:r>
          </a:p>
          <a:p>
            <a:r>
              <a:rPr lang="en-US" sz="2400"/>
              <a:t>What does the family need to know</a:t>
            </a:r>
          </a:p>
          <a:p>
            <a:r>
              <a:rPr lang="en-US" sz="2400"/>
              <a:t>What happens when the family completes the EZ application</a:t>
            </a:r>
          </a:p>
          <a:p>
            <a:pPr marL="0" indent="0">
              <a:buNone/>
            </a:pPr>
            <a:endParaRPr lang="en-US" sz="2400"/>
          </a:p>
        </p:txBody>
      </p:sp>
      <p:sp>
        <p:nvSpPr>
          <p:cNvPr id="4" name="Date Placeholder 3"/>
          <p:cNvSpPr>
            <a:spLocks noGrp="1"/>
          </p:cNvSpPr>
          <p:nvPr>
            <p:ph type="dt" sz="half" idx="10"/>
          </p:nvPr>
        </p:nvSpPr>
        <p:spPr>
          <a:xfrm>
            <a:off x="838200" y="6033479"/>
            <a:ext cx="2743200" cy="365125"/>
          </a:xfrm>
        </p:spPr>
        <p:txBody>
          <a:bodyPr>
            <a:normAutofit/>
          </a:bodyPr>
          <a:lstStyle/>
          <a:p>
            <a:r>
              <a:rPr lang="en-US" sz="1050">
                <a:solidFill>
                  <a:schemeClr val="tx1">
                    <a:alpha val="80000"/>
                  </a:schemeClr>
                </a:solidFill>
              </a:rPr>
              <a:t>5/17/2017</a:t>
            </a:r>
          </a:p>
        </p:txBody>
      </p:sp>
      <p:sp>
        <p:nvSpPr>
          <p:cNvPr id="5" name="Slide Number Placeholder 4"/>
          <p:cNvSpPr>
            <a:spLocks noGrp="1"/>
          </p:cNvSpPr>
          <p:nvPr>
            <p:ph type="sldNum" sz="quarter" idx="12"/>
          </p:nvPr>
        </p:nvSpPr>
        <p:spPr>
          <a:xfrm>
            <a:off x="10571516" y="6033479"/>
            <a:ext cx="782283" cy="365125"/>
          </a:xfrm>
        </p:spPr>
        <p:txBody>
          <a:bodyPr>
            <a:normAutofit/>
          </a:bodyPr>
          <a:lstStyle/>
          <a:p>
            <a:fld id="{BF8285B4-10AE-42E3-92E7-AD57CD0C4AE8}" type="slidenum">
              <a:rPr lang="en-US" sz="1050">
                <a:solidFill>
                  <a:schemeClr val="tx1">
                    <a:alpha val="80000"/>
                  </a:schemeClr>
                </a:solidFill>
              </a:rPr>
              <a:pPr/>
              <a:t>3</a:t>
            </a:fld>
            <a:endParaRPr lang="en-US" sz="1050">
              <a:solidFill>
                <a:schemeClr val="tx1">
                  <a:alpha val="80000"/>
                </a:schemeClr>
              </a:solidFill>
            </a:endParaRPr>
          </a:p>
        </p:txBody>
      </p:sp>
    </p:spTree>
    <p:extLst>
      <p:ext uri="{BB962C8B-B14F-4D97-AF65-F5344CB8AC3E}">
        <p14:creationId xmlns:p14="http://schemas.microsoft.com/office/powerpoint/2010/main" val="2785609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3105835"/>
            <a:ext cx="6096000" cy="923330"/>
          </a:xfrm>
          <a:prstGeom prst="rect">
            <a:avLst/>
          </a:prstGeom>
        </p:spPr>
        <p:txBody>
          <a:bodyPr>
            <a:spAutoFit/>
          </a:bodyPr>
          <a:lstStyle/>
          <a:p>
            <a:r>
              <a:rPr lang="en-US" dirty="0">
                <a:hlinkClick r:id="rId2"/>
              </a:rPr>
              <a:t>https://www.dropbox.com/s/0uf6lq2cm5w145w/Screenshot%202017-05-11%2009.09.58.png?dl=0</a:t>
            </a:r>
            <a:endParaRPr lang="en-US" dirty="0"/>
          </a:p>
          <a:p>
            <a:endParaRPr lang="en-US" dirty="0"/>
          </a:p>
        </p:txBody>
      </p:sp>
      <p:pic>
        <p:nvPicPr>
          <p:cNvPr id="5" name="Picture 4"/>
          <p:cNvPicPr>
            <a:picLocks noChangeAspect="1"/>
          </p:cNvPicPr>
          <p:nvPr/>
        </p:nvPicPr>
        <p:blipFill>
          <a:blip r:embed="rId3"/>
          <a:stretch>
            <a:fillRect/>
          </a:stretch>
        </p:blipFill>
        <p:spPr>
          <a:xfrm>
            <a:off x="1233578" y="983949"/>
            <a:ext cx="9906000" cy="5572125"/>
          </a:xfrm>
          <a:prstGeom prst="rect">
            <a:avLst/>
          </a:prstGeom>
        </p:spPr>
      </p:pic>
      <p:sp>
        <p:nvSpPr>
          <p:cNvPr id="6" name="TextBox 5"/>
          <p:cNvSpPr txBox="1"/>
          <p:nvPr/>
        </p:nvSpPr>
        <p:spPr>
          <a:xfrm>
            <a:off x="1104181" y="301925"/>
            <a:ext cx="3739293" cy="369332"/>
          </a:xfrm>
          <a:prstGeom prst="rect">
            <a:avLst/>
          </a:prstGeom>
          <a:noFill/>
        </p:spPr>
        <p:txBody>
          <a:bodyPr wrap="none" rtlCol="0">
            <a:spAutoFit/>
          </a:bodyPr>
          <a:lstStyle/>
          <a:p>
            <a:r>
              <a:rPr lang="en-US" dirty="0"/>
              <a:t>EZ application updates prior to launch</a:t>
            </a:r>
          </a:p>
        </p:txBody>
      </p:sp>
      <p:sp>
        <p:nvSpPr>
          <p:cNvPr id="2" name="Date Placeholder 1"/>
          <p:cNvSpPr>
            <a:spLocks noGrp="1"/>
          </p:cNvSpPr>
          <p:nvPr>
            <p:ph type="dt" sz="half" idx="10"/>
          </p:nvPr>
        </p:nvSpPr>
        <p:spPr/>
        <p:txBody>
          <a:bodyPr/>
          <a:lstStyle/>
          <a:p>
            <a:r>
              <a:rPr lang="en-US"/>
              <a:t>5/17/2017</a:t>
            </a:r>
          </a:p>
        </p:txBody>
      </p:sp>
      <p:sp>
        <p:nvSpPr>
          <p:cNvPr id="3" name="Slide Number Placeholder 2"/>
          <p:cNvSpPr>
            <a:spLocks noGrp="1"/>
          </p:cNvSpPr>
          <p:nvPr>
            <p:ph type="sldNum" sz="quarter" idx="12"/>
          </p:nvPr>
        </p:nvSpPr>
        <p:spPr/>
        <p:txBody>
          <a:bodyPr/>
          <a:lstStyle/>
          <a:p>
            <a:fld id="{BF8285B4-10AE-42E3-92E7-AD57CD0C4AE8}" type="slidenum">
              <a:rPr lang="en-US" smtClean="0"/>
              <a:t>4</a:t>
            </a:fld>
            <a:endParaRPr lang="en-US"/>
          </a:p>
        </p:txBody>
      </p:sp>
    </p:spTree>
    <p:extLst>
      <p:ext uri="{BB962C8B-B14F-4D97-AF65-F5344CB8AC3E}">
        <p14:creationId xmlns:p14="http://schemas.microsoft.com/office/powerpoint/2010/main" val="2677514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0669" y="1386299"/>
            <a:ext cx="8700319" cy="3139321"/>
          </a:xfrm>
          <a:prstGeom prst="rect">
            <a:avLst/>
          </a:prstGeom>
        </p:spPr>
        <p:txBody>
          <a:bodyPr wrap="square">
            <a:spAutoFit/>
          </a:bodyPr>
          <a:lstStyle/>
          <a:p>
            <a:r>
              <a:rPr lang="en-US" dirty="0"/>
              <a:t>Families have the option to complete the online application	</a:t>
            </a:r>
          </a:p>
          <a:p>
            <a:r>
              <a:rPr lang="en-US" dirty="0"/>
              <a:t>Step 1  - family completes the online application record submitting it to their employer.  Family can select up to a maximum of 10 import schools using the online application</a:t>
            </a:r>
          </a:p>
          <a:p>
            <a:r>
              <a:rPr lang="en-US" dirty="0"/>
              <a:t>Step 2 – the application record is pending until action is taken by the Export school</a:t>
            </a:r>
          </a:p>
          <a:p>
            <a:r>
              <a:rPr lang="en-US" dirty="0"/>
              <a:t>Step 3 -  once the application record is Approved or Denied by the Export school the application moves ahead or stops</a:t>
            </a:r>
          </a:p>
          <a:p>
            <a:r>
              <a:rPr lang="en-US" dirty="0"/>
              <a:t>Step 4 -  provided valid emails are in place, the parent and student receive a notice of Approval certification action taken by the Exporting liaison.  In the case of Application record denial only the employee receives the email and the application is not exported</a:t>
            </a:r>
          </a:p>
          <a:p>
            <a:r>
              <a:rPr lang="en-US" dirty="0"/>
              <a:t>Step 5 - once the Approval certification is completed, the Import liaison receives the notification email and the approval/deny process continues as it has been to date </a:t>
            </a:r>
          </a:p>
        </p:txBody>
      </p:sp>
      <p:sp>
        <p:nvSpPr>
          <p:cNvPr id="4" name="TextBox 3"/>
          <p:cNvSpPr txBox="1"/>
          <p:nvPr/>
        </p:nvSpPr>
        <p:spPr>
          <a:xfrm>
            <a:off x="859536" y="512064"/>
            <a:ext cx="1801134" cy="646331"/>
          </a:xfrm>
          <a:prstGeom prst="rect">
            <a:avLst/>
          </a:prstGeom>
          <a:noFill/>
        </p:spPr>
        <p:txBody>
          <a:bodyPr wrap="none" rtlCol="0">
            <a:spAutoFit/>
          </a:bodyPr>
          <a:lstStyle/>
          <a:p>
            <a:br>
              <a:rPr lang="en-US" dirty="0"/>
            </a:br>
            <a:r>
              <a:rPr lang="en-US" dirty="0"/>
              <a:t>Important details</a:t>
            </a:r>
          </a:p>
        </p:txBody>
      </p:sp>
      <p:sp>
        <p:nvSpPr>
          <p:cNvPr id="5" name="Date Placeholder 4"/>
          <p:cNvSpPr>
            <a:spLocks noGrp="1"/>
          </p:cNvSpPr>
          <p:nvPr>
            <p:ph type="dt" sz="half" idx="10"/>
          </p:nvPr>
        </p:nvSpPr>
        <p:spPr/>
        <p:txBody>
          <a:bodyPr/>
          <a:lstStyle/>
          <a:p>
            <a:r>
              <a:rPr lang="en-US"/>
              <a:t>5/17/2017</a:t>
            </a:r>
          </a:p>
        </p:txBody>
      </p:sp>
      <p:sp>
        <p:nvSpPr>
          <p:cNvPr id="6" name="Slide Number Placeholder 5"/>
          <p:cNvSpPr>
            <a:spLocks noGrp="1"/>
          </p:cNvSpPr>
          <p:nvPr>
            <p:ph type="sldNum" sz="quarter" idx="12"/>
          </p:nvPr>
        </p:nvSpPr>
        <p:spPr/>
        <p:txBody>
          <a:bodyPr/>
          <a:lstStyle/>
          <a:p>
            <a:fld id="{BF8285B4-10AE-42E3-92E7-AD57CD0C4AE8}" type="slidenum">
              <a:rPr lang="en-US" smtClean="0"/>
              <a:t>5</a:t>
            </a:fld>
            <a:endParaRPr lang="en-US"/>
          </a:p>
        </p:txBody>
      </p:sp>
    </p:spTree>
    <p:extLst>
      <p:ext uri="{BB962C8B-B14F-4D97-AF65-F5344CB8AC3E}">
        <p14:creationId xmlns:p14="http://schemas.microsoft.com/office/powerpoint/2010/main" val="4037626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creenshot&#10;&#10;Description generated with very high confidence"/>
          <p:cNvPicPr>
            <a:picLocks noChangeAspect="1"/>
          </p:cNvPicPr>
          <p:nvPr/>
        </p:nvPicPr>
        <p:blipFill>
          <a:blip r:embed="rId2"/>
          <a:stretch>
            <a:fillRect/>
          </a:stretch>
        </p:blipFill>
        <p:spPr>
          <a:xfrm>
            <a:off x="1143941" y="643467"/>
            <a:ext cx="9904118" cy="5571066"/>
          </a:xfrm>
          <a:prstGeom prst="rect">
            <a:avLst/>
          </a:prstGeom>
        </p:spPr>
      </p:pic>
      <p:sp>
        <p:nvSpPr>
          <p:cNvPr id="2" name="TextBox 1"/>
          <p:cNvSpPr txBox="1"/>
          <p:nvPr/>
        </p:nvSpPr>
        <p:spPr>
          <a:xfrm>
            <a:off x="733245" y="146649"/>
            <a:ext cx="6939849" cy="369332"/>
          </a:xfrm>
          <a:prstGeom prst="rect">
            <a:avLst/>
          </a:prstGeom>
          <a:noFill/>
        </p:spPr>
        <p:txBody>
          <a:bodyPr wrap="none" rtlCol="0">
            <a:spAutoFit/>
          </a:bodyPr>
          <a:lstStyle/>
          <a:p>
            <a:r>
              <a:rPr lang="en-US" dirty="0"/>
              <a:t>The system provides for a maximum of TEN applications per submission. </a:t>
            </a:r>
          </a:p>
        </p:txBody>
      </p:sp>
      <p:sp>
        <p:nvSpPr>
          <p:cNvPr id="4" name="Date Placeholder 3"/>
          <p:cNvSpPr>
            <a:spLocks noGrp="1"/>
          </p:cNvSpPr>
          <p:nvPr>
            <p:ph type="dt" sz="half" idx="10"/>
          </p:nvPr>
        </p:nvSpPr>
        <p:spPr/>
        <p:txBody>
          <a:bodyPr/>
          <a:lstStyle/>
          <a:p>
            <a:r>
              <a:rPr lang="en-US"/>
              <a:t>5/17/2017</a:t>
            </a:r>
          </a:p>
        </p:txBody>
      </p:sp>
      <p:sp>
        <p:nvSpPr>
          <p:cNvPr id="5" name="Slide Number Placeholder 4"/>
          <p:cNvSpPr>
            <a:spLocks noGrp="1"/>
          </p:cNvSpPr>
          <p:nvPr>
            <p:ph type="sldNum" sz="quarter" idx="12"/>
          </p:nvPr>
        </p:nvSpPr>
        <p:spPr/>
        <p:txBody>
          <a:bodyPr/>
          <a:lstStyle/>
          <a:p>
            <a:fld id="{BF8285B4-10AE-42E3-92E7-AD57CD0C4AE8}" type="slidenum">
              <a:rPr lang="en-US" smtClean="0"/>
              <a:t>6</a:t>
            </a:fld>
            <a:endParaRPr lang="en-US"/>
          </a:p>
        </p:txBody>
      </p:sp>
    </p:spTree>
    <p:extLst>
      <p:ext uri="{BB962C8B-B14F-4D97-AF65-F5344CB8AC3E}">
        <p14:creationId xmlns:p14="http://schemas.microsoft.com/office/powerpoint/2010/main" val="3584185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099785" y="489065"/>
            <a:ext cx="3676650" cy="1466850"/>
          </a:xfrm>
          <a:prstGeom prst="rect">
            <a:avLst/>
          </a:prstGeom>
        </p:spPr>
      </p:pic>
      <p:pic>
        <p:nvPicPr>
          <p:cNvPr id="4" name="Picture 3"/>
          <p:cNvPicPr>
            <a:picLocks noChangeAspect="1"/>
          </p:cNvPicPr>
          <p:nvPr/>
        </p:nvPicPr>
        <p:blipFill>
          <a:blip r:embed="rId3"/>
          <a:stretch>
            <a:fillRect/>
          </a:stretch>
        </p:blipFill>
        <p:spPr>
          <a:xfrm>
            <a:off x="703613" y="1222490"/>
            <a:ext cx="4229100" cy="1476375"/>
          </a:xfrm>
          <a:prstGeom prst="rect">
            <a:avLst/>
          </a:prstGeom>
        </p:spPr>
      </p:pic>
      <p:sp>
        <p:nvSpPr>
          <p:cNvPr id="5" name="Rectangle 4"/>
          <p:cNvSpPr/>
          <p:nvPr/>
        </p:nvSpPr>
        <p:spPr>
          <a:xfrm>
            <a:off x="703612" y="489065"/>
            <a:ext cx="7178515" cy="646331"/>
          </a:xfrm>
          <a:prstGeom prst="rect">
            <a:avLst/>
          </a:prstGeom>
        </p:spPr>
        <p:txBody>
          <a:bodyPr wrap="square">
            <a:spAutoFit/>
          </a:bodyPr>
          <a:lstStyle/>
          <a:p>
            <a:r>
              <a:rPr lang="en-US" dirty="0"/>
              <a:t>At the conclusion of the EZ applications instructions, the Apply Now button is displayed</a:t>
            </a:r>
          </a:p>
        </p:txBody>
      </p:sp>
      <p:cxnSp>
        <p:nvCxnSpPr>
          <p:cNvPr id="7" name="Straight Arrow Connector 6"/>
          <p:cNvCxnSpPr/>
          <p:nvPr/>
        </p:nvCxnSpPr>
        <p:spPr>
          <a:xfrm>
            <a:off x="5779008" y="914400"/>
            <a:ext cx="2871216" cy="3080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150371" y="1369313"/>
            <a:ext cx="2731008" cy="1477328"/>
          </a:xfrm>
          <a:prstGeom prst="rect">
            <a:avLst/>
          </a:prstGeom>
        </p:spPr>
        <p:txBody>
          <a:bodyPr wrap="square">
            <a:spAutoFit/>
          </a:bodyPr>
          <a:lstStyle/>
          <a:p>
            <a:r>
              <a:rPr lang="en-US" dirty="0"/>
              <a:t>If the applicant has</a:t>
            </a:r>
          </a:p>
          <a:p>
            <a:r>
              <a:rPr lang="en-US" dirty="0"/>
              <a:t>questions they can refer</a:t>
            </a:r>
          </a:p>
          <a:p>
            <a:r>
              <a:rPr lang="en-US" dirty="0"/>
              <a:t>back to the instructions while on the application page</a:t>
            </a:r>
          </a:p>
        </p:txBody>
      </p:sp>
      <p:sp>
        <p:nvSpPr>
          <p:cNvPr id="9" name="Rectangle 8"/>
          <p:cNvSpPr/>
          <p:nvPr/>
        </p:nvSpPr>
        <p:spPr>
          <a:xfrm>
            <a:off x="703612" y="3355047"/>
            <a:ext cx="6490818" cy="923330"/>
          </a:xfrm>
          <a:prstGeom prst="rect">
            <a:avLst/>
          </a:prstGeom>
        </p:spPr>
        <p:txBody>
          <a:bodyPr wrap="square">
            <a:spAutoFit/>
          </a:bodyPr>
          <a:lstStyle/>
          <a:p>
            <a:r>
              <a:rPr lang="en-US" dirty="0"/>
              <a:t>The application presented is for the NEXT two full academic years.  </a:t>
            </a:r>
          </a:p>
          <a:p>
            <a:r>
              <a:rPr lang="en-US" dirty="0"/>
              <a:t>So it is important that the family selected the correct academic</a:t>
            </a:r>
          </a:p>
          <a:p>
            <a:r>
              <a:rPr lang="en-US" dirty="0"/>
              <a:t>year for which the student is seeking award consideration </a:t>
            </a:r>
          </a:p>
        </p:txBody>
      </p:sp>
      <p:pic>
        <p:nvPicPr>
          <p:cNvPr id="10" name="Picture 9"/>
          <p:cNvPicPr>
            <a:picLocks noChangeAspect="1"/>
          </p:cNvPicPr>
          <p:nvPr/>
        </p:nvPicPr>
        <p:blipFill>
          <a:blip r:embed="rId4"/>
          <a:stretch>
            <a:fillRect/>
          </a:stretch>
        </p:blipFill>
        <p:spPr>
          <a:xfrm>
            <a:off x="4316678" y="4767857"/>
            <a:ext cx="3486150" cy="1343025"/>
          </a:xfrm>
          <a:prstGeom prst="rect">
            <a:avLst/>
          </a:prstGeom>
        </p:spPr>
      </p:pic>
      <p:cxnSp>
        <p:nvCxnSpPr>
          <p:cNvPr id="12" name="Straight Arrow Connector 11"/>
          <p:cNvCxnSpPr/>
          <p:nvPr/>
        </p:nvCxnSpPr>
        <p:spPr>
          <a:xfrm flipH="1">
            <a:off x="5598543" y="3640347"/>
            <a:ext cx="180465" cy="12163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0"/>
          </p:nvPr>
        </p:nvSpPr>
        <p:spPr/>
        <p:txBody>
          <a:bodyPr/>
          <a:lstStyle/>
          <a:p>
            <a:r>
              <a:rPr lang="en-US"/>
              <a:t>5/17/2017</a:t>
            </a:r>
          </a:p>
        </p:txBody>
      </p:sp>
      <p:sp>
        <p:nvSpPr>
          <p:cNvPr id="14" name="Slide Number Placeholder 13"/>
          <p:cNvSpPr>
            <a:spLocks noGrp="1"/>
          </p:cNvSpPr>
          <p:nvPr>
            <p:ph type="sldNum" sz="quarter" idx="12"/>
          </p:nvPr>
        </p:nvSpPr>
        <p:spPr/>
        <p:txBody>
          <a:bodyPr/>
          <a:lstStyle/>
          <a:p>
            <a:fld id="{BF8285B4-10AE-42E3-92E7-AD57CD0C4AE8}" type="slidenum">
              <a:rPr lang="en-US" smtClean="0"/>
              <a:t>7</a:t>
            </a:fld>
            <a:endParaRPr lang="en-US"/>
          </a:p>
        </p:txBody>
      </p:sp>
    </p:spTree>
    <p:extLst>
      <p:ext uri="{BB962C8B-B14F-4D97-AF65-F5344CB8AC3E}">
        <p14:creationId xmlns:p14="http://schemas.microsoft.com/office/powerpoint/2010/main" val="3266345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83266" y="1438275"/>
            <a:ext cx="9008533" cy="5067300"/>
          </a:xfrm>
          <a:prstGeom prst="rect">
            <a:avLst/>
          </a:prstGeom>
        </p:spPr>
      </p:pic>
      <p:pic>
        <p:nvPicPr>
          <p:cNvPr id="4" name="Picture 3"/>
          <p:cNvPicPr>
            <a:picLocks noChangeAspect="1"/>
          </p:cNvPicPr>
          <p:nvPr/>
        </p:nvPicPr>
        <p:blipFill>
          <a:blip r:embed="rId3"/>
          <a:stretch>
            <a:fillRect/>
          </a:stretch>
        </p:blipFill>
        <p:spPr>
          <a:xfrm>
            <a:off x="657225" y="110747"/>
            <a:ext cx="10686053" cy="1241804"/>
          </a:xfrm>
          <a:prstGeom prst="rect">
            <a:avLst/>
          </a:prstGeom>
        </p:spPr>
      </p:pic>
      <p:sp>
        <p:nvSpPr>
          <p:cNvPr id="2" name="Date Placeholder 1"/>
          <p:cNvSpPr>
            <a:spLocks noGrp="1"/>
          </p:cNvSpPr>
          <p:nvPr>
            <p:ph type="dt" sz="half" idx="10"/>
          </p:nvPr>
        </p:nvSpPr>
        <p:spPr/>
        <p:txBody>
          <a:bodyPr/>
          <a:lstStyle/>
          <a:p>
            <a:r>
              <a:rPr lang="en-US"/>
              <a:t>5/17/2017</a:t>
            </a:r>
          </a:p>
        </p:txBody>
      </p:sp>
      <p:sp>
        <p:nvSpPr>
          <p:cNvPr id="5" name="Slide Number Placeholder 4"/>
          <p:cNvSpPr>
            <a:spLocks noGrp="1"/>
          </p:cNvSpPr>
          <p:nvPr>
            <p:ph type="sldNum" sz="quarter" idx="12"/>
          </p:nvPr>
        </p:nvSpPr>
        <p:spPr/>
        <p:txBody>
          <a:bodyPr/>
          <a:lstStyle/>
          <a:p>
            <a:fld id="{BF8285B4-10AE-42E3-92E7-AD57CD0C4AE8}" type="slidenum">
              <a:rPr lang="en-US" smtClean="0"/>
              <a:t>8</a:t>
            </a:fld>
            <a:endParaRPr lang="en-US"/>
          </a:p>
        </p:txBody>
      </p:sp>
    </p:spTree>
    <p:extLst>
      <p:ext uri="{BB962C8B-B14F-4D97-AF65-F5344CB8AC3E}">
        <p14:creationId xmlns:p14="http://schemas.microsoft.com/office/powerpoint/2010/main" val="4045950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838200" y="963877"/>
            <a:ext cx="3494362" cy="4930246"/>
          </a:xfrm>
        </p:spPr>
        <p:txBody>
          <a:bodyPr>
            <a:normAutofit/>
          </a:bodyPr>
          <a:lstStyle/>
          <a:p>
            <a:pPr algn="r"/>
            <a:r>
              <a:rPr lang="en-US">
                <a:solidFill>
                  <a:schemeClr val="accent1"/>
                </a:solidFill>
              </a:rPr>
              <a:t>EZ Online Application – School </a:t>
            </a:r>
          </a:p>
        </p:txBody>
      </p:sp>
      <p:sp>
        <p:nvSpPr>
          <p:cNvPr id="5" name="Content Placeholder 4"/>
          <p:cNvSpPr>
            <a:spLocks noGrp="1"/>
          </p:cNvSpPr>
          <p:nvPr>
            <p:ph idx="1"/>
          </p:nvPr>
        </p:nvSpPr>
        <p:spPr>
          <a:xfrm>
            <a:off x="4976031" y="963877"/>
            <a:ext cx="6377769" cy="4930246"/>
          </a:xfrm>
        </p:spPr>
        <p:txBody>
          <a:bodyPr anchor="ctr">
            <a:normAutofit/>
          </a:bodyPr>
          <a:lstStyle/>
          <a:p>
            <a:r>
              <a:rPr lang="en-US" sz="2400"/>
              <a:t>EZ Online application school process</a:t>
            </a:r>
          </a:p>
          <a:p>
            <a:endParaRPr lang="en-US" sz="2400"/>
          </a:p>
        </p:txBody>
      </p:sp>
      <p:sp>
        <p:nvSpPr>
          <p:cNvPr id="2" name="Date Placeholder 1"/>
          <p:cNvSpPr>
            <a:spLocks noGrp="1"/>
          </p:cNvSpPr>
          <p:nvPr>
            <p:ph type="dt" sz="half" idx="10"/>
          </p:nvPr>
        </p:nvSpPr>
        <p:spPr>
          <a:xfrm>
            <a:off x="838200" y="6033479"/>
            <a:ext cx="2743200" cy="365125"/>
          </a:xfrm>
        </p:spPr>
        <p:txBody>
          <a:bodyPr>
            <a:normAutofit/>
          </a:bodyPr>
          <a:lstStyle/>
          <a:p>
            <a:r>
              <a:rPr lang="en-US" sz="1050">
                <a:solidFill>
                  <a:schemeClr val="tx1">
                    <a:alpha val="80000"/>
                  </a:schemeClr>
                </a:solidFill>
              </a:rPr>
              <a:t>5/17/2017</a:t>
            </a:r>
          </a:p>
        </p:txBody>
      </p:sp>
      <p:sp>
        <p:nvSpPr>
          <p:cNvPr id="3" name="Slide Number Placeholder 2"/>
          <p:cNvSpPr>
            <a:spLocks noGrp="1"/>
          </p:cNvSpPr>
          <p:nvPr>
            <p:ph type="sldNum" sz="quarter" idx="12"/>
          </p:nvPr>
        </p:nvSpPr>
        <p:spPr>
          <a:xfrm>
            <a:off x="10571516" y="6033479"/>
            <a:ext cx="782283" cy="365125"/>
          </a:xfrm>
        </p:spPr>
        <p:txBody>
          <a:bodyPr>
            <a:normAutofit/>
          </a:bodyPr>
          <a:lstStyle/>
          <a:p>
            <a:fld id="{BF8285B4-10AE-42E3-92E7-AD57CD0C4AE8}" type="slidenum">
              <a:rPr lang="en-US" sz="1050">
                <a:solidFill>
                  <a:schemeClr val="tx1">
                    <a:alpha val="80000"/>
                  </a:schemeClr>
                </a:solidFill>
              </a:rPr>
              <a:pPr/>
              <a:t>9</a:t>
            </a:fld>
            <a:endParaRPr lang="en-US" sz="1050">
              <a:solidFill>
                <a:schemeClr val="tx1">
                  <a:alpha val="80000"/>
                </a:schemeClr>
              </a:solidFill>
            </a:endParaRPr>
          </a:p>
        </p:txBody>
      </p:sp>
    </p:spTree>
    <p:extLst>
      <p:ext uri="{BB962C8B-B14F-4D97-AF65-F5344CB8AC3E}">
        <p14:creationId xmlns:p14="http://schemas.microsoft.com/office/powerpoint/2010/main" val="3271111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7670</TotalTime>
  <Words>1303</Words>
  <Application>Microsoft Office PowerPoint</Application>
  <PresentationFormat>Widescreen</PresentationFormat>
  <Paragraphs>170</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EZ Application – what’s it all about???</vt:lpstr>
      <vt:lpstr>Today’s focus</vt:lpstr>
      <vt:lpstr>The EZ Online Application – Family section</vt:lpstr>
      <vt:lpstr>PowerPoint Presentation</vt:lpstr>
      <vt:lpstr>PowerPoint Presentation</vt:lpstr>
      <vt:lpstr>PowerPoint Presentation</vt:lpstr>
      <vt:lpstr>PowerPoint Presentation</vt:lpstr>
      <vt:lpstr>PowerPoint Presentation</vt:lpstr>
      <vt:lpstr>EZ Online Application – School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Using the Application Status option</vt:lpstr>
      <vt:lpstr>PowerPoint Presentation</vt:lpstr>
      <vt:lpstr>PowerPoint Presentation</vt:lpstr>
      <vt:lpstr>PowerPoint Presentation</vt:lpstr>
      <vt:lpstr>PowerPoint Presentation</vt:lpstr>
      <vt:lpstr>Examples of Emails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Dodson</dc:creator>
  <cp:lastModifiedBy>Janet Dodson</cp:lastModifiedBy>
  <cp:revision>33</cp:revision>
  <cp:lastPrinted>2017-05-17T21:09:08Z</cp:lastPrinted>
  <dcterms:created xsi:type="dcterms:W3CDTF">2017-05-11T14:13:55Z</dcterms:created>
  <dcterms:modified xsi:type="dcterms:W3CDTF">2017-08-10T08:07:51Z</dcterms:modified>
</cp:coreProperties>
</file>