
<file path=[Content_Types].xml><?xml version="1.0" encoding="utf-8"?>
<Types xmlns="http://schemas.openxmlformats.org/package/2006/content-types">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1" r:id="rId1"/>
  </p:sldMasterIdLst>
  <p:notesMasterIdLst>
    <p:notesMasterId r:id="rId20"/>
  </p:notesMasterIdLst>
  <p:sldIdLst>
    <p:sldId id="258" r:id="rId2"/>
    <p:sldId id="259" r:id="rId3"/>
    <p:sldId id="266" r:id="rId4"/>
    <p:sldId id="260" r:id="rId5"/>
    <p:sldId id="265" r:id="rId6"/>
    <p:sldId id="267" r:id="rId7"/>
    <p:sldId id="261" r:id="rId8"/>
    <p:sldId id="262" r:id="rId9"/>
    <p:sldId id="263" r:id="rId10"/>
    <p:sldId id="268" r:id="rId11"/>
    <p:sldId id="282" r:id="rId12"/>
    <p:sldId id="272" r:id="rId13"/>
    <p:sldId id="273" r:id="rId14"/>
    <p:sldId id="276" r:id="rId15"/>
    <p:sldId id="277" r:id="rId16"/>
    <p:sldId id="279" r:id="rId17"/>
    <p:sldId id="280" r:id="rId18"/>
    <p:sldId id="281" r:id="rId19"/>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t Dodson" initials="JD" lastIdx="0" clrIdx="0">
    <p:extLst>
      <p:ext uri="{19B8F6BF-5375-455C-9EA6-DF929625EA0E}">
        <p15:presenceInfo xmlns:p15="http://schemas.microsoft.com/office/powerpoint/2012/main" userId="Janet Dod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1" autoAdjust="0"/>
    <p:restoredTop sz="85696" autoAdjust="0"/>
  </p:normalViewPr>
  <p:slideViewPr>
    <p:cSldViewPr snapToGrid="0">
      <p:cViewPr varScale="1">
        <p:scale>
          <a:sx n="87" d="100"/>
          <a:sy n="87" d="100"/>
        </p:scale>
        <p:origin x="114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A5C20BB3-3CCB-4FE5-991B-82F6BCB48AF3}" type="datetimeFigureOut">
              <a:rPr lang="en-US" smtClean="0"/>
              <a:t>5/31/2022</a:t>
            </a:fld>
            <a:endParaRPr lang="en-US" dirty="0"/>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E0746DE6-3336-457D-A091-FA20AC1C536E}" type="slidenum">
              <a:rPr lang="en-US" smtClean="0"/>
              <a:t>‹#›</a:t>
            </a:fld>
            <a:endParaRPr lang="en-US" dirty="0"/>
          </a:p>
        </p:txBody>
      </p:sp>
    </p:spTree>
    <p:extLst>
      <p:ext uri="{BB962C8B-B14F-4D97-AF65-F5344CB8AC3E}">
        <p14:creationId xmlns:p14="http://schemas.microsoft.com/office/powerpoint/2010/main" val="159600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a:t>
            </a:fld>
            <a:endParaRPr lang="en-US" dirty="0"/>
          </a:p>
        </p:txBody>
      </p:sp>
    </p:spTree>
    <p:extLst>
      <p:ext uri="{BB962C8B-B14F-4D97-AF65-F5344CB8AC3E}">
        <p14:creationId xmlns:p14="http://schemas.microsoft.com/office/powerpoint/2010/main" val="3646654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10</a:t>
            </a:fld>
            <a:endParaRPr lang="en-US" dirty="0"/>
          </a:p>
        </p:txBody>
      </p:sp>
    </p:spTree>
    <p:extLst>
      <p:ext uri="{BB962C8B-B14F-4D97-AF65-F5344CB8AC3E}">
        <p14:creationId xmlns:p14="http://schemas.microsoft.com/office/powerpoint/2010/main" val="1331780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12</a:t>
            </a:fld>
            <a:endParaRPr lang="en-US" dirty="0"/>
          </a:p>
        </p:txBody>
      </p:sp>
    </p:spTree>
    <p:extLst>
      <p:ext uri="{BB962C8B-B14F-4D97-AF65-F5344CB8AC3E}">
        <p14:creationId xmlns:p14="http://schemas.microsoft.com/office/powerpoint/2010/main" val="3148157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13</a:t>
            </a:fld>
            <a:endParaRPr lang="en-US" dirty="0"/>
          </a:p>
        </p:txBody>
      </p:sp>
    </p:spTree>
    <p:extLst>
      <p:ext uri="{BB962C8B-B14F-4D97-AF65-F5344CB8AC3E}">
        <p14:creationId xmlns:p14="http://schemas.microsoft.com/office/powerpoint/2010/main" val="201865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14</a:t>
            </a:fld>
            <a:endParaRPr lang="en-US" dirty="0"/>
          </a:p>
        </p:txBody>
      </p:sp>
    </p:spTree>
    <p:extLst>
      <p:ext uri="{BB962C8B-B14F-4D97-AF65-F5344CB8AC3E}">
        <p14:creationId xmlns:p14="http://schemas.microsoft.com/office/powerpoint/2010/main" val="2154489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15</a:t>
            </a:fld>
            <a:endParaRPr lang="en-US" dirty="0"/>
          </a:p>
        </p:txBody>
      </p:sp>
    </p:spTree>
    <p:extLst>
      <p:ext uri="{BB962C8B-B14F-4D97-AF65-F5344CB8AC3E}">
        <p14:creationId xmlns:p14="http://schemas.microsoft.com/office/powerpoint/2010/main" val="3572795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16</a:t>
            </a:fld>
            <a:endParaRPr lang="en-US" dirty="0"/>
          </a:p>
        </p:txBody>
      </p:sp>
    </p:spTree>
    <p:extLst>
      <p:ext uri="{BB962C8B-B14F-4D97-AF65-F5344CB8AC3E}">
        <p14:creationId xmlns:p14="http://schemas.microsoft.com/office/powerpoint/2010/main" val="2847019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17</a:t>
            </a:fld>
            <a:endParaRPr lang="en-US" dirty="0"/>
          </a:p>
        </p:txBody>
      </p:sp>
    </p:spTree>
    <p:extLst>
      <p:ext uri="{BB962C8B-B14F-4D97-AF65-F5344CB8AC3E}">
        <p14:creationId xmlns:p14="http://schemas.microsoft.com/office/powerpoint/2010/main" val="2428828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18</a:t>
            </a:fld>
            <a:endParaRPr lang="en-US" dirty="0"/>
          </a:p>
        </p:txBody>
      </p:sp>
    </p:spTree>
    <p:extLst>
      <p:ext uri="{BB962C8B-B14F-4D97-AF65-F5344CB8AC3E}">
        <p14:creationId xmlns:p14="http://schemas.microsoft.com/office/powerpoint/2010/main" val="852171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2</a:t>
            </a:fld>
            <a:endParaRPr lang="en-US" dirty="0"/>
          </a:p>
        </p:txBody>
      </p:sp>
    </p:spTree>
    <p:extLst>
      <p:ext uri="{BB962C8B-B14F-4D97-AF65-F5344CB8AC3E}">
        <p14:creationId xmlns:p14="http://schemas.microsoft.com/office/powerpoint/2010/main" val="3340323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3</a:t>
            </a:fld>
            <a:endParaRPr lang="en-US" dirty="0"/>
          </a:p>
        </p:txBody>
      </p:sp>
    </p:spTree>
    <p:extLst>
      <p:ext uri="{BB962C8B-B14F-4D97-AF65-F5344CB8AC3E}">
        <p14:creationId xmlns:p14="http://schemas.microsoft.com/office/powerpoint/2010/main" val="2257691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4</a:t>
            </a:fld>
            <a:endParaRPr lang="en-US" dirty="0"/>
          </a:p>
        </p:txBody>
      </p:sp>
    </p:spTree>
    <p:extLst>
      <p:ext uri="{BB962C8B-B14F-4D97-AF65-F5344CB8AC3E}">
        <p14:creationId xmlns:p14="http://schemas.microsoft.com/office/powerpoint/2010/main" val="342440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5</a:t>
            </a:fld>
            <a:endParaRPr lang="en-US" dirty="0"/>
          </a:p>
        </p:txBody>
      </p:sp>
    </p:spTree>
    <p:extLst>
      <p:ext uri="{BB962C8B-B14F-4D97-AF65-F5344CB8AC3E}">
        <p14:creationId xmlns:p14="http://schemas.microsoft.com/office/powerpoint/2010/main" val="2435626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6</a:t>
            </a:fld>
            <a:endParaRPr lang="en-US" dirty="0"/>
          </a:p>
        </p:txBody>
      </p:sp>
    </p:spTree>
    <p:extLst>
      <p:ext uri="{BB962C8B-B14F-4D97-AF65-F5344CB8AC3E}">
        <p14:creationId xmlns:p14="http://schemas.microsoft.com/office/powerpoint/2010/main" val="3750983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7</a:t>
            </a:fld>
            <a:endParaRPr lang="en-US" dirty="0"/>
          </a:p>
        </p:txBody>
      </p:sp>
    </p:spTree>
    <p:extLst>
      <p:ext uri="{BB962C8B-B14F-4D97-AF65-F5344CB8AC3E}">
        <p14:creationId xmlns:p14="http://schemas.microsoft.com/office/powerpoint/2010/main" val="26834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8</a:t>
            </a:fld>
            <a:endParaRPr lang="en-US" dirty="0"/>
          </a:p>
        </p:txBody>
      </p:sp>
    </p:spTree>
    <p:extLst>
      <p:ext uri="{BB962C8B-B14F-4D97-AF65-F5344CB8AC3E}">
        <p14:creationId xmlns:p14="http://schemas.microsoft.com/office/powerpoint/2010/main" val="3634052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9</a:t>
            </a:fld>
            <a:endParaRPr lang="en-US" dirty="0"/>
          </a:p>
        </p:txBody>
      </p:sp>
    </p:spTree>
    <p:extLst>
      <p:ext uri="{BB962C8B-B14F-4D97-AF65-F5344CB8AC3E}">
        <p14:creationId xmlns:p14="http://schemas.microsoft.com/office/powerpoint/2010/main" val="4272905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DC1F3B-AA80-440F-8E63-4CC881C4A5E7}" type="datetime1">
              <a:rPr lang="en-US" smtClean="0"/>
              <a:t>5/31/2022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3436442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49686F-E511-4864-8418-246F892C59EE}" type="datetime1">
              <a:rPr lang="en-US" smtClean="0"/>
              <a:t>5/31/2022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3785856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0C8140-3546-4325-9B65-EAB0DCA49E72}" type="datetime1">
              <a:rPr lang="en-US" smtClean="0"/>
              <a:t>5/31/2022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2322517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B0FBE3-4410-4A55-9915-8E6BA6A84421}" type="datetime1">
              <a:rPr lang="en-US" smtClean="0"/>
              <a:t>5/31/2022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3692948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9D9987-0B37-44DD-904E-808FDF6F7341}" type="datetime1">
              <a:rPr lang="en-US" smtClean="0"/>
              <a:t>5/31/2022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3667601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9023E0-2639-45CD-BBEB-17360F5DB124}" type="datetime1">
              <a:rPr lang="en-US" smtClean="0"/>
              <a:t>5/31/2022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407510988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7876FE-FC8A-460D-95A0-03315EBCEB8C}" type="datetime1">
              <a:rPr lang="en-US" smtClean="0"/>
              <a:t>5/31/2022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220295392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BDCBC4-E1E2-4F52-B6CD-BBA9C3A0AC4D}" type="datetime1">
              <a:rPr lang="en-US" smtClean="0"/>
              <a:t>5/31/2022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3815614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6A0A1C-E13C-4005-AD6B-40EB15D52A4B}" type="datetime1">
              <a:rPr lang="en-US" smtClean="0"/>
              <a:t>5/31/2022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1104074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EB20A5-BE0F-4A5D-8545-738E2ABB972B}" type="datetime1">
              <a:rPr lang="en-US" smtClean="0"/>
              <a:t>5/31/2022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26059152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FE69FB-10F9-4160-AFD1-74DF664FE8AC}" type="datetime1">
              <a:rPr lang="en-US" smtClean="0"/>
              <a:t>5/31/2022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52CBF5-17B8-4387-88A6-ABF9F8C64D5A}" type="slidenum">
              <a:rPr lang="en-US" smtClean="0"/>
              <a:t>‹#›</a:t>
            </a:fld>
            <a:endParaRPr lang="en-US" dirty="0"/>
          </a:p>
        </p:txBody>
      </p:sp>
    </p:spTree>
    <p:extLst>
      <p:ext uri="{BB962C8B-B14F-4D97-AF65-F5344CB8AC3E}">
        <p14:creationId xmlns:p14="http://schemas.microsoft.com/office/powerpoint/2010/main" val="3685322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BE615B-F2B1-42CC-9BF4-74644FD3D70C}" type="datetime1">
              <a:rPr lang="en-US" smtClean="0"/>
              <a:t>5/31/2022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2CBF5-17B8-4387-88A6-ABF9F8C64D5A}" type="slidenum">
              <a:rPr lang="en-US" smtClean="0"/>
              <a:t>‹#›</a:t>
            </a:fld>
            <a:endParaRPr lang="en-US" dirty="0"/>
          </a:p>
        </p:txBody>
      </p:sp>
    </p:spTree>
    <p:extLst>
      <p:ext uri="{BB962C8B-B14F-4D97-AF65-F5344CB8AC3E}">
        <p14:creationId xmlns:p14="http://schemas.microsoft.com/office/powerpoint/2010/main" val="3419298318"/>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tuitionexchange.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jdodson@tuitionexchange.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mailto:info@tuitionexchange.org" TargetMode="External"/><Relationship Id="rId4" Type="http://schemas.openxmlformats.org/officeDocument/2006/relationships/hyperlink" Target="mailto:klev@tuitionexchange.org;rshorb@tuitionexchange.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telo.tuitionexchange.org/fachexschools.cfm" TargetMode="External"/><Relationship Id="rId4" Type="http://schemas.openxmlformats.org/officeDocument/2006/relationships/hyperlink" Target="https://telo.tuitionexchange.org/schools.cf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telo.tuitionexchange.org/apply.cf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s://telo.tuitionexchange.org/schools.cf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telo.tuitionexchange.org/fachexschools.cf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www.ijoest.com/Academic-Journal-Author-Guidelines.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fafsa.ed.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attendee.gotowebinar.com/recording/1627927404990855683"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Video 5">
            <a:extLst>
              <a:ext uri="{FF2B5EF4-FFF2-40B4-BE49-F238E27FC236}">
                <a16:creationId xmlns:a16="http://schemas.microsoft.com/office/drawing/2014/main" id="{45086732-4113-463F-AF6D-0C0939D07F7B}"/>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t="284" r="1" b="1"/>
          <a:stretch/>
        </p:blipFill>
        <p:spPr>
          <a:xfrm>
            <a:off x="30480" y="10"/>
            <a:ext cx="12191999" cy="6857990"/>
          </a:xfrm>
          <a:prstGeom prst="rect">
            <a:avLst/>
          </a:prstGeom>
        </p:spPr>
      </p:pic>
      <p:sp>
        <p:nvSpPr>
          <p:cNvPr id="2" name="Title 1"/>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5200" dirty="0">
                <a:solidFill>
                  <a:srgbClr val="00B050"/>
                </a:solidFill>
              </a:rPr>
              <a:t>EZ – App How to…</a:t>
            </a:r>
            <a:br>
              <a:rPr lang="en-US" sz="5200" dirty="0">
                <a:solidFill>
                  <a:srgbClr val="00B050"/>
                </a:solidFill>
              </a:rPr>
            </a:br>
            <a:r>
              <a:rPr lang="en-US" sz="5200" dirty="0">
                <a:solidFill>
                  <a:srgbClr val="00B050"/>
                </a:solidFill>
              </a:rPr>
              <a:t>A guide for families</a:t>
            </a:r>
          </a:p>
        </p:txBody>
      </p:sp>
      <p:sp>
        <p:nvSpPr>
          <p:cNvPr id="3" name="Content Placeholder 2"/>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n-US" dirty="0">
                <a:solidFill>
                  <a:srgbClr val="00B050"/>
                </a:solidFill>
              </a:rPr>
              <a:t>Available for Tuition Exchange and FACHEX families</a:t>
            </a:r>
          </a:p>
        </p:txBody>
      </p:sp>
      <p:sp>
        <p:nvSpPr>
          <p:cNvPr id="4" name="Slide Number Placeholder 3">
            <a:extLst>
              <a:ext uri="{FF2B5EF4-FFF2-40B4-BE49-F238E27FC236}">
                <a16:creationId xmlns:a16="http://schemas.microsoft.com/office/drawing/2014/main" id="{831037EB-718F-4121-9934-3D40AA4D63D5}"/>
              </a:ext>
            </a:extLst>
          </p:cNvPr>
          <p:cNvSpPr>
            <a:spLocks noGrp="1"/>
          </p:cNvSpPr>
          <p:nvPr>
            <p:ph type="sldNum" sz="quarter" idx="12"/>
          </p:nvPr>
        </p:nvSpPr>
        <p:spPr/>
        <p:txBody>
          <a:bodyPr>
            <a:normAutofit/>
          </a:bodyPr>
          <a:lstStyle/>
          <a:p>
            <a:pPr>
              <a:spcAft>
                <a:spcPts val="600"/>
              </a:spcAft>
            </a:pPr>
            <a:fld id="{3352CBF5-17B8-4387-88A6-ABF9F8C64D5A}" type="slidenum">
              <a:rPr lang="en-US">
                <a:solidFill>
                  <a:srgbClr val="FFFFFF"/>
                </a:solidFill>
              </a:rPr>
              <a:pPr>
                <a:spcAft>
                  <a:spcPts val="600"/>
                </a:spcAft>
              </a:pPr>
              <a:t>1</a:t>
            </a:fld>
            <a:endParaRPr lang="en-US">
              <a:solidFill>
                <a:srgbClr val="FFFFFF"/>
              </a:solidFill>
            </a:endParaRPr>
          </a:p>
        </p:txBody>
      </p:sp>
    </p:spTree>
    <p:extLst>
      <p:ext uri="{BB962C8B-B14F-4D97-AF65-F5344CB8AC3E}">
        <p14:creationId xmlns:p14="http://schemas.microsoft.com/office/powerpoint/2010/main" val="191266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29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mute="1">
                <p:cTn id="12" repeatCount="indefinite" fill="hold" display="0">
                  <p:stCondLst>
                    <p:cond delay="indefinite"/>
                  </p:stCondLst>
                </p:cTn>
                <p:tgtEl>
                  <p:spTgt spid="6"/>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61200" y="2853373"/>
            <a:ext cx="4876799" cy="2211794"/>
          </a:xfrm>
        </p:spPr>
        <p:txBody>
          <a:bodyPr anchor="ctr">
            <a:normAutofit/>
          </a:bodyPr>
          <a:lstStyle/>
          <a:p>
            <a:r>
              <a:rPr lang="en-US" sz="1800" dirty="0"/>
              <a:t>The EZ-application is found at: </a:t>
            </a:r>
            <a:r>
              <a:rPr lang="en-US" sz="1800" dirty="0">
                <a:hlinkClick r:id="rId3"/>
              </a:rPr>
              <a:t>www.tuitionexchange.org</a:t>
            </a:r>
            <a:endParaRPr lang="en-US" sz="1800" dirty="0"/>
          </a:p>
          <a:p>
            <a:r>
              <a:rPr lang="en-US" sz="1800" dirty="0"/>
              <a:t>Select the Families option and click on the carrot to the right of the “s”; </a:t>
            </a:r>
          </a:p>
          <a:p>
            <a:r>
              <a:rPr lang="en-US" sz="1800" dirty="0"/>
              <a:t>Select Online application option.</a:t>
            </a:r>
          </a:p>
          <a:p>
            <a:endParaRPr sz="1800" dirty="0"/>
          </a:p>
        </p:txBody>
      </p:sp>
      <p:sp>
        <p:nvSpPr>
          <p:cNvPr id="7" name="Slide Number Placeholder 6">
            <a:extLst>
              <a:ext uri="{FF2B5EF4-FFF2-40B4-BE49-F238E27FC236}">
                <a16:creationId xmlns:a16="http://schemas.microsoft.com/office/drawing/2014/main" id="{7C134420-9088-4A15-9CCB-E829C5B16254}"/>
              </a:ext>
            </a:extLst>
          </p:cNvPr>
          <p:cNvSpPr>
            <a:spLocks noGrp="1"/>
          </p:cNvSpPr>
          <p:nvPr>
            <p:ph type="sldNum" sz="quarter" idx="12"/>
          </p:nvPr>
        </p:nvSpPr>
        <p:spPr/>
        <p:txBody>
          <a:bodyPr/>
          <a:lstStyle/>
          <a:p>
            <a:fld id="{3352CBF5-17B8-4387-88A6-ABF9F8C64D5A}" type="slidenum">
              <a:rPr lang="en-US" smtClean="0"/>
              <a:t>10</a:t>
            </a:fld>
            <a:endParaRPr lang="en-US" dirty="0"/>
          </a:p>
        </p:txBody>
      </p:sp>
      <p:sp>
        <p:nvSpPr>
          <p:cNvPr id="8" name="Rectangle 7">
            <a:extLst>
              <a:ext uri="{FF2B5EF4-FFF2-40B4-BE49-F238E27FC236}">
                <a16:creationId xmlns:a16="http://schemas.microsoft.com/office/drawing/2014/main" id="{31D7E787-F5E2-452D-97E1-B2B5126DA99C}"/>
              </a:ext>
            </a:extLst>
          </p:cNvPr>
          <p:cNvSpPr/>
          <p:nvPr/>
        </p:nvSpPr>
        <p:spPr>
          <a:xfrm>
            <a:off x="428307" y="5156021"/>
            <a:ext cx="6400756" cy="1477328"/>
          </a:xfrm>
          <a:prstGeom prst="rect">
            <a:avLst/>
          </a:prstGeom>
        </p:spPr>
        <p:txBody>
          <a:bodyPr wrap="square">
            <a:spAutoFit/>
          </a:bodyPr>
          <a:lstStyle/>
          <a:p>
            <a:r>
              <a:rPr lang="en-US" dirty="0">
                <a:solidFill>
                  <a:schemeClr val="bg1"/>
                </a:solidFill>
              </a:rPr>
              <a:t>Before jumping into the application – please take three minutes to review the instructions . </a:t>
            </a:r>
          </a:p>
          <a:p>
            <a:r>
              <a:rPr lang="en-US" dirty="0">
                <a:solidFill>
                  <a:schemeClr val="bg1"/>
                </a:solidFill>
              </a:rPr>
              <a:t>Answers to the most asked questions are detailed on the following slide.</a:t>
            </a:r>
          </a:p>
          <a:p>
            <a:r>
              <a:rPr lang="en-US" dirty="0">
                <a:solidFill>
                  <a:schemeClr val="bg1"/>
                </a:solidFill>
              </a:rPr>
              <a:t>Better yet, take nine minutes to listen to the podcast</a:t>
            </a:r>
          </a:p>
        </p:txBody>
      </p:sp>
      <p:sp>
        <p:nvSpPr>
          <p:cNvPr id="11" name="Star: 5 Points 10">
            <a:extLst>
              <a:ext uri="{FF2B5EF4-FFF2-40B4-BE49-F238E27FC236}">
                <a16:creationId xmlns:a16="http://schemas.microsoft.com/office/drawing/2014/main" id="{93C0F485-9524-4475-8BC1-58F6A492AF38}"/>
              </a:ext>
            </a:extLst>
          </p:cNvPr>
          <p:cNvSpPr/>
          <p:nvPr/>
        </p:nvSpPr>
        <p:spPr>
          <a:xfrm>
            <a:off x="3628685" y="3368844"/>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5E0DF3C-1A2A-4594-8DD9-BF9DFE2A6675}"/>
              </a:ext>
            </a:extLst>
          </p:cNvPr>
          <p:cNvPicPr>
            <a:picLocks noChangeAspect="1"/>
          </p:cNvPicPr>
          <p:nvPr/>
        </p:nvPicPr>
        <p:blipFill>
          <a:blip r:embed="rId4"/>
          <a:stretch>
            <a:fillRect/>
          </a:stretch>
        </p:blipFill>
        <p:spPr>
          <a:xfrm>
            <a:off x="1263827" y="1323561"/>
            <a:ext cx="4023709" cy="4365114"/>
          </a:xfrm>
          <a:prstGeom prst="rect">
            <a:avLst/>
          </a:prstGeom>
        </p:spPr>
      </p:pic>
    </p:spTree>
    <p:extLst>
      <p:ext uri="{BB962C8B-B14F-4D97-AF65-F5344CB8AC3E}">
        <p14:creationId xmlns:p14="http://schemas.microsoft.com/office/powerpoint/2010/main" val="3137078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BB27F-0D21-4CF8-A7EC-A3270449F95B}"/>
              </a:ext>
            </a:extLst>
          </p:cNvPr>
          <p:cNvSpPr>
            <a:spLocks noGrp="1"/>
          </p:cNvSpPr>
          <p:nvPr>
            <p:ph type="title"/>
          </p:nvPr>
        </p:nvSpPr>
        <p:spPr>
          <a:xfrm>
            <a:off x="841248" y="548640"/>
            <a:ext cx="3600860" cy="5431536"/>
          </a:xfrm>
        </p:spPr>
        <p:txBody>
          <a:bodyPr vert="horz" lIns="91440" tIns="45720" rIns="91440" bIns="45720" rtlCol="0" anchor="ctr">
            <a:normAutofit/>
          </a:bodyPr>
          <a:lstStyle/>
          <a:p>
            <a:r>
              <a:rPr lang="en-US" sz="5400" kern="1200">
                <a:solidFill>
                  <a:schemeClr val="tx1"/>
                </a:solidFill>
                <a:latin typeface="+mj-lt"/>
                <a:ea typeface="+mj-ea"/>
                <a:cs typeface="+mj-cs"/>
              </a:rPr>
              <a:t>Frequently Asked Questions</a:t>
            </a:r>
          </a:p>
        </p:txBody>
      </p:sp>
      <p:sp>
        <p:nvSpPr>
          <p:cNvPr id="3" name="Slide Number Placeholder 2">
            <a:extLst>
              <a:ext uri="{FF2B5EF4-FFF2-40B4-BE49-F238E27FC236}">
                <a16:creationId xmlns:a16="http://schemas.microsoft.com/office/drawing/2014/main" id="{43BE65E2-C24D-4558-896A-1B7B03E128D2}"/>
              </a:ext>
            </a:extLst>
          </p:cNvPr>
          <p:cNvSpPr>
            <a:spLocks noGrp="1"/>
          </p:cNvSpPr>
          <p:nvPr>
            <p:ph type="sldNum" sz="quarter" idx="12"/>
          </p:nvPr>
        </p:nvSpPr>
        <p:spPr/>
        <p:txBody>
          <a:bodyPr vert="horz" lIns="91440" tIns="45720" rIns="91440" bIns="45720" rtlCol="0" anchor="ctr">
            <a:normAutofit/>
          </a:bodyPr>
          <a:lstStyle/>
          <a:p>
            <a:pPr defTabSz="914400">
              <a:spcAft>
                <a:spcPts val="600"/>
              </a:spcAft>
            </a:pPr>
            <a:fld id="{3352CBF5-17B8-4387-88A6-ABF9F8C64D5A}" type="slidenum">
              <a:rPr lang="en-US" smtClean="0"/>
              <a:pPr defTabSz="914400">
                <a:spcAft>
                  <a:spcPts val="600"/>
                </a:spcAft>
              </a:pPr>
              <a:t>11</a:t>
            </a:fld>
            <a:endParaRPr lang="en-US"/>
          </a:p>
        </p:txBody>
      </p:sp>
      <p:sp>
        <p:nvSpPr>
          <p:cNvPr id="21" name="TextBox 3">
            <a:extLst>
              <a:ext uri="{FF2B5EF4-FFF2-40B4-BE49-F238E27FC236}">
                <a16:creationId xmlns:a16="http://schemas.microsoft.com/office/drawing/2014/main" id="{93E1959D-F2C6-4833-A4C0-8166715238DE}"/>
              </a:ext>
            </a:extLst>
          </p:cNvPr>
          <p:cNvSpPr txBox="1"/>
          <p:nvPr/>
        </p:nvSpPr>
        <p:spPr>
          <a:xfrm>
            <a:off x="5126418" y="552091"/>
            <a:ext cx="6224335" cy="5431536"/>
          </a:xfrm>
          <a:prstGeom prst="rect">
            <a:avLst/>
          </a:prstGeom>
        </p:spPr>
        <p:txBody>
          <a:bodyPr vert="horz" lIns="91440" tIns="45720" rIns="91440" bIns="45720" rtlCol="0" anchor="ctr">
            <a:normAutofit/>
          </a:bodyPr>
          <a:lstStyle/>
          <a:p>
            <a:pPr marL="342900" indent="-228600" defTabSz="914400">
              <a:lnSpc>
                <a:spcPct val="90000"/>
              </a:lnSpc>
              <a:spcAft>
                <a:spcPts val="600"/>
              </a:spcAft>
              <a:buFont typeface="Arial" panose="020B0604020202020204" pitchFamily="34" charset="0"/>
              <a:buChar char="•"/>
            </a:pPr>
            <a:r>
              <a:rPr lang="en-US" sz="1400"/>
              <a:t>What is the deadline to apply?  Depends – contact the Export school for their deadline to submit TE applications and make sure to ask the Import schools too.</a:t>
            </a:r>
          </a:p>
          <a:p>
            <a:pPr marL="342900" indent="-228600" defTabSz="914400">
              <a:lnSpc>
                <a:spcPct val="90000"/>
              </a:lnSpc>
              <a:spcAft>
                <a:spcPts val="600"/>
              </a:spcAft>
              <a:buFont typeface="Arial" panose="020B0604020202020204" pitchFamily="34" charset="0"/>
              <a:buChar char="•"/>
            </a:pPr>
            <a:r>
              <a:rPr lang="en-US" sz="1400"/>
              <a:t>I want to add more schools.  Then you start a new application listing only the NEW schools.</a:t>
            </a:r>
          </a:p>
          <a:p>
            <a:pPr marL="342900" indent="-228600" defTabSz="914400">
              <a:lnSpc>
                <a:spcPct val="90000"/>
              </a:lnSpc>
              <a:spcAft>
                <a:spcPts val="600"/>
              </a:spcAft>
              <a:buFont typeface="Arial" panose="020B0604020202020204" pitchFamily="34" charset="0"/>
              <a:buChar char="•"/>
            </a:pPr>
            <a:r>
              <a:rPr lang="en-US" sz="1400"/>
              <a:t>My student is no longer interested in a school listed.  Contact the EXPORT TELO asking the school be withdrawn.</a:t>
            </a:r>
          </a:p>
          <a:p>
            <a:pPr marL="342900" indent="-228600" defTabSz="914400">
              <a:lnSpc>
                <a:spcPct val="90000"/>
              </a:lnSpc>
              <a:spcAft>
                <a:spcPts val="600"/>
              </a:spcAft>
              <a:buFont typeface="Arial" panose="020B0604020202020204" pitchFamily="34" charset="0"/>
              <a:buChar char="•"/>
            </a:pPr>
            <a:r>
              <a:rPr lang="en-US" sz="1400"/>
              <a:t>What is the status of my dependent’s application?  Check the Application Status option online inside the Families Section of the Tuition Exchange website.</a:t>
            </a:r>
          </a:p>
          <a:p>
            <a:pPr marL="342900" indent="-228600" defTabSz="914400">
              <a:lnSpc>
                <a:spcPct val="90000"/>
              </a:lnSpc>
              <a:spcAft>
                <a:spcPts val="600"/>
              </a:spcAft>
              <a:buFont typeface="Arial" panose="020B0604020202020204" pitchFamily="34" charset="0"/>
              <a:buChar char="•"/>
            </a:pPr>
            <a:r>
              <a:rPr lang="en-US" sz="1400"/>
              <a:t>I am considering leaving my current position. What happens to the TE scholarship? When you leave your job, you are no longer an eligible employee.  The scholarship will be determined at the end of the current semester or most recently completed semester if you leave during a period of  non-enrollment.</a:t>
            </a:r>
          </a:p>
          <a:p>
            <a:pPr marL="342900" indent="-228600" defTabSz="914400">
              <a:lnSpc>
                <a:spcPct val="90000"/>
              </a:lnSpc>
              <a:spcAft>
                <a:spcPts val="600"/>
              </a:spcAft>
              <a:buFont typeface="Arial" panose="020B0604020202020204" pitchFamily="34" charset="0"/>
              <a:buChar char="•"/>
            </a:pPr>
            <a:r>
              <a:rPr lang="en-US" sz="1400"/>
              <a:t>My dependent plans to attend summer school.  Typically, schools do not provide institutional funding, i.e., TE scholarships for the summer.  If summer school is allowed, it counts as a full semester.</a:t>
            </a:r>
          </a:p>
          <a:p>
            <a:pPr marL="342900" indent="-228600" defTabSz="914400">
              <a:lnSpc>
                <a:spcPct val="90000"/>
              </a:lnSpc>
              <a:spcAft>
                <a:spcPts val="600"/>
              </a:spcAft>
              <a:buFont typeface="Arial" panose="020B0604020202020204" pitchFamily="34" charset="0"/>
              <a:buChar char="•"/>
            </a:pPr>
            <a:r>
              <a:rPr lang="en-US" sz="1400"/>
              <a:t>Both parents work at different colleges. We plan to submit double the TE scholarship applications to improve the chance of receiving a TE scholarship.  PLEASE DO NOT do this.  Double the applications from various employers does more harm than good.  Pick one parent and stick with that parent.</a:t>
            </a:r>
          </a:p>
          <a:p>
            <a:pPr marL="342900" indent="-228600" defTabSz="914400">
              <a:lnSpc>
                <a:spcPct val="90000"/>
              </a:lnSpc>
              <a:spcAft>
                <a:spcPts val="600"/>
              </a:spcAft>
              <a:buFont typeface="Arial" panose="020B0604020202020204" pitchFamily="34" charset="0"/>
              <a:buChar char="•"/>
            </a:pPr>
            <a:r>
              <a:rPr lang="en-US" sz="1400"/>
              <a:t>Why doesn’t the TE search option include majors?  Turn the search around – what schools offer my major? Then check out the TE school lists.  Is the school a member?  </a:t>
            </a:r>
          </a:p>
          <a:p>
            <a:pPr indent="-228600" defTabSz="914400">
              <a:lnSpc>
                <a:spcPct val="90000"/>
              </a:lnSpc>
              <a:spcAft>
                <a:spcPts val="600"/>
              </a:spcAft>
              <a:buFont typeface="Arial" panose="020B0604020202020204" pitchFamily="34" charset="0"/>
              <a:buChar char="•"/>
            </a:pPr>
            <a:endParaRPr lang="en-US" sz="1400"/>
          </a:p>
        </p:txBody>
      </p:sp>
      <p:sp>
        <p:nvSpPr>
          <p:cNvPr id="5" name="TextBox 4">
            <a:extLst>
              <a:ext uri="{FF2B5EF4-FFF2-40B4-BE49-F238E27FC236}">
                <a16:creationId xmlns:a16="http://schemas.microsoft.com/office/drawing/2014/main" id="{FA647DD0-051B-4516-AF0C-99B69838120A}"/>
              </a:ext>
            </a:extLst>
          </p:cNvPr>
          <p:cNvSpPr txBox="1"/>
          <p:nvPr/>
        </p:nvSpPr>
        <p:spPr>
          <a:xfrm>
            <a:off x="459218" y="4869455"/>
            <a:ext cx="4149395" cy="646331"/>
          </a:xfrm>
          <a:prstGeom prst="rect">
            <a:avLst/>
          </a:prstGeom>
          <a:noFill/>
        </p:spPr>
        <p:txBody>
          <a:bodyPr wrap="square" rtlCol="0">
            <a:spAutoFit/>
          </a:bodyPr>
          <a:lstStyle/>
          <a:p>
            <a:pPr>
              <a:spcAft>
                <a:spcPts val="600"/>
              </a:spcAft>
            </a:pPr>
            <a:r>
              <a:rPr lang="en-US" dirty="0"/>
              <a:t>Check out the Frequently Asked Questions found inside the Families NEWS section</a:t>
            </a:r>
          </a:p>
        </p:txBody>
      </p:sp>
    </p:spTree>
    <p:extLst>
      <p:ext uri="{BB962C8B-B14F-4D97-AF65-F5344CB8AC3E}">
        <p14:creationId xmlns:p14="http://schemas.microsoft.com/office/powerpoint/2010/main" val="895558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350" y="292262"/>
            <a:ext cx="6159139" cy="906419"/>
          </a:xfrm>
        </p:spPr>
        <p:txBody>
          <a:bodyPr>
            <a:normAutofit/>
          </a:bodyPr>
          <a:lstStyle/>
          <a:p>
            <a:r>
              <a:rPr lang="en-US" sz="3600" dirty="0">
                <a:solidFill>
                  <a:schemeClr val="bg1"/>
                </a:solidFill>
              </a:rPr>
              <a:t>Final step</a:t>
            </a:r>
          </a:p>
        </p:txBody>
      </p:sp>
      <p:sp>
        <p:nvSpPr>
          <p:cNvPr id="7" name="Slide Number Placeholder 6">
            <a:extLst>
              <a:ext uri="{FF2B5EF4-FFF2-40B4-BE49-F238E27FC236}">
                <a16:creationId xmlns:a16="http://schemas.microsoft.com/office/drawing/2014/main" id="{7C134420-9088-4A15-9CCB-E829C5B16254}"/>
              </a:ext>
            </a:extLst>
          </p:cNvPr>
          <p:cNvSpPr>
            <a:spLocks noGrp="1"/>
          </p:cNvSpPr>
          <p:nvPr>
            <p:ph type="sldNum" sz="quarter" idx="12"/>
          </p:nvPr>
        </p:nvSpPr>
        <p:spPr/>
        <p:txBody>
          <a:bodyPr/>
          <a:lstStyle/>
          <a:p>
            <a:fld id="{3352CBF5-17B8-4387-88A6-ABF9F8C64D5A}" type="slidenum">
              <a:rPr lang="en-US" smtClean="0"/>
              <a:t>12</a:t>
            </a:fld>
            <a:endParaRPr lang="en-US" dirty="0"/>
          </a:p>
        </p:txBody>
      </p:sp>
      <p:pic>
        <p:nvPicPr>
          <p:cNvPr id="4" name="Picture 3">
            <a:extLst>
              <a:ext uri="{FF2B5EF4-FFF2-40B4-BE49-F238E27FC236}">
                <a16:creationId xmlns:a16="http://schemas.microsoft.com/office/drawing/2014/main" id="{9FD50894-6A56-46E2-8B5D-48D992604E0B}"/>
              </a:ext>
            </a:extLst>
          </p:cNvPr>
          <p:cNvPicPr>
            <a:picLocks noChangeAspect="1"/>
          </p:cNvPicPr>
          <p:nvPr/>
        </p:nvPicPr>
        <p:blipFill>
          <a:blip r:embed="rId3"/>
          <a:stretch>
            <a:fillRect/>
          </a:stretch>
        </p:blipFill>
        <p:spPr>
          <a:xfrm>
            <a:off x="3134137" y="654186"/>
            <a:ext cx="6075236" cy="2247265"/>
          </a:xfrm>
          <a:prstGeom prst="rect">
            <a:avLst/>
          </a:prstGeom>
        </p:spPr>
      </p:pic>
      <p:sp>
        <p:nvSpPr>
          <p:cNvPr id="5" name="Rectangle 4">
            <a:extLst>
              <a:ext uri="{FF2B5EF4-FFF2-40B4-BE49-F238E27FC236}">
                <a16:creationId xmlns:a16="http://schemas.microsoft.com/office/drawing/2014/main" id="{D62F6A58-13BE-4BAE-8EA2-28E6315CB156}"/>
              </a:ext>
            </a:extLst>
          </p:cNvPr>
          <p:cNvSpPr/>
          <p:nvPr/>
        </p:nvSpPr>
        <p:spPr>
          <a:xfrm>
            <a:off x="3134137" y="4088281"/>
            <a:ext cx="6075236" cy="14970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information in this section is shared with your TELO/FACHEX Administrator and all schools selected</a:t>
            </a:r>
          </a:p>
        </p:txBody>
      </p:sp>
      <p:sp>
        <p:nvSpPr>
          <p:cNvPr id="6" name="Arrow: Down 5">
            <a:extLst>
              <a:ext uri="{FF2B5EF4-FFF2-40B4-BE49-F238E27FC236}">
                <a16:creationId xmlns:a16="http://schemas.microsoft.com/office/drawing/2014/main" id="{5F2C99EB-4F9A-430A-838F-6C84CC2A4B42}"/>
              </a:ext>
            </a:extLst>
          </p:cNvPr>
          <p:cNvSpPr/>
          <p:nvPr/>
        </p:nvSpPr>
        <p:spPr>
          <a:xfrm rot="10800000">
            <a:off x="5559318" y="2638707"/>
            <a:ext cx="654805" cy="10336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8DF6EE68-9EC2-4FC5-B58B-A4097F81636B}"/>
              </a:ext>
            </a:extLst>
          </p:cNvPr>
          <p:cNvSpPr txBox="1"/>
          <p:nvPr/>
        </p:nvSpPr>
        <p:spPr>
          <a:xfrm>
            <a:off x="5381450" y="3676680"/>
            <a:ext cx="4364433" cy="369332"/>
          </a:xfrm>
          <a:prstGeom prst="rect">
            <a:avLst/>
          </a:prstGeom>
          <a:noFill/>
        </p:spPr>
        <p:txBody>
          <a:bodyPr wrap="square" rtlCol="0">
            <a:spAutoFit/>
          </a:bodyPr>
          <a:lstStyle/>
          <a:p>
            <a:r>
              <a:rPr lang="en-US" dirty="0">
                <a:solidFill>
                  <a:schemeClr val="bg1"/>
                </a:solidFill>
              </a:rPr>
              <a:t>Don’t forget to click SUBMIT!</a:t>
            </a:r>
          </a:p>
        </p:txBody>
      </p:sp>
    </p:spTree>
    <p:extLst>
      <p:ext uri="{BB962C8B-B14F-4D97-AF65-F5344CB8AC3E}">
        <p14:creationId xmlns:p14="http://schemas.microsoft.com/office/powerpoint/2010/main" val="3685401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tx2"/>
                </a:solidFill>
              </a:rPr>
              <a:t>What’s next</a:t>
            </a:r>
          </a:p>
        </p:txBody>
      </p:sp>
      <p:sp>
        <p:nvSpPr>
          <p:cNvPr id="3" name="Content Placeholder 2"/>
          <p:cNvSpPr>
            <a:spLocks noGrp="1"/>
          </p:cNvSpPr>
          <p:nvPr>
            <p:ph idx="1"/>
          </p:nvPr>
        </p:nvSpPr>
        <p:spPr>
          <a:xfrm>
            <a:off x="838200" y="1549400"/>
            <a:ext cx="8534400" cy="4175567"/>
          </a:xfrm>
        </p:spPr>
        <p:txBody>
          <a:bodyPr>
            <a:normAutofit/>
          </a:bodyPr>
          <a:lstStyle/>
          <a:p>
            <a:pPr>
              <a:lnSpc>
                <a:spcPct val="90000"/>
              </a:lnSpc>
            </a:pPr>
            <a:r>
              <a:rPr lang="en-US" sz="1600" dirty="0">
                <a:solidFill>
                  <a:schemeClr val="tx1"/>
                </a:solidFill>
              </a:rPr>
              <a:t>Once the EZ application is submitted, the screen details the names of the schools the application is to be submitted.</a:t>
            </a:r>
          </a:p>
          <a:p>
            <a:pPr>
              <a:lnSpc>
                <a:spcPct val="90000"/>
              </a:lnSpc>
            </a:pPr>
            <a:r>
              <a:rPr lang="en-US" sz="1600" dirty="0">
                <a:solidFill>
                  <a:schemeClr val="tx1"/>
                </a:solidFill>
                <a:highlight>
                  <a:srgbClr val="FFFF00"/>
                </a:highlight>
              </a:rPr>
              <a:t>REVIEW the list confirming that your application includes each school your student is interested in attending.</a:t>
            </a:r>
          </a:p>
          <a:p>
            <a:pPr>
              <a:lnSpc>
                <a:spcPct val="90000"/>
              </a:lnSpc>
            </a:pPr>
            <a:r>
              <a:rPr lang="en-US" sz="1600" dirty="0">
                <a:solidFill>
                  <a:schemeClr val="tx1"/>
                </a:solidFill>
              </a:rPr>
              <a:t>The next step is for your employer to certify your EZ application.</a:t>
            </a:r>
          </a:p>
          <a:p>
            <a:pPr lvl="1">
              <a:lnSpc>
                <a:spcPct val="90000"/>
              </a:lnSpc>
            </a:pPr>
            <a:r>
              <a:rPr lang="en-US" sz="1600" dirty="0">
                <a:solidFill>
                  <a:schemeClr val="tx1"/>
                </a:solidFill>
              </a:rPr>
              <a:t>Approved means your student applications are shared with the school(s) your student selected as a potential IMPORT school.</a:t>
            </a:r>
          </a:p>
          <a:p>
            <a:pPr lvl="1">
              <a:lnSpc>
                <a:spcPct val="90000"/>
              </a:lnSpc>
            </a:pPr>
            <a:r>
              <a:rPr lang="en-US" sz="1600" dirty="0">
                <a:solidFill>
                  <a:schemeClr val="tx1"/>
                </a:solidFill>
              </a:rPr>
              <a:t>Deny means the employee does not meet your Employers’ eligibility guidelines.</a:t>
            </a:r>
          </a:p>
          <a:p>
            <a:pPr>
              <a:lnSpc>
                <a:spcPct val="90000"/>
              </a:lnSpc>
            </a:pPr>
            <a:r>
              <a:rPr lang="en-US" sz="1600" dirty="0">
                <a:solidFill>
                  <a:schemeClr val="tx1"/>
                </a:solidFill>
              </a:rPr>
              <a:t>Emails are sent to both the student and employee if the EZ application is approved for potential export.</a:t>
            </a:r>
          </a:p>
          <a:p>
            <a:pPr>
              <a:lnSpc>
                <a:spcPct val="90000"/>
              </a:lnSpc>
            </a:pPr>
            <a:r>
              <a:rPr lang="en-US" sz="1600" dirty="0">
                <a:solidFill>
                  <a:schemeClr val="tx1"/>
                </a:solidFill>
                <a:highlight>
                  <a:srgbClr val="FFFF00"/>
                </a:highlight>
              </a:rPr>
              <a:t>If you discover errors, contact your TE liaison officer – TE Central is unable to help you</a:t>
            </a:r>
            <a:r>
              <a:rPr lang="en-US" sz="1600" dirty="0">
                <a:solidFill>
                  <a:schemeClr val="tx1"/>
                </a:solidFill>
              </a:rPr>
              <a:t>.</a:t>
            </a:r>
          </a:p>
          <a:p>
            <a:pPr>
              <a:lnSpc>
                <a:spcPct val="90000"/>
              </a:lnSpc>
            </a:pPr>
            <a:r>
              <a:rPr lang="en-US" sz="1600" dirty="0">
                <a:solidFill>
                  <a:schemeClr val="tx1"/>
                </a:solidFill>
              </a:rPr>
              <a:t>In the case of denial – only the Employee receives an email</a:t>
            </a:r>
          </a:p>
          <a:p>
            <a:pPr lvl="1">
              <a:lnSpc>
                <a:spcPct val="90000"/>
              </a:lnSpc>
            </a:pPr>
            <a:r>
              <a:rPr lang="en-US" sz="1600" dirty="0">
                <a:solidFill>
                  <a:schemeClr val="tx1"/>
                </a:solidFill>
              </a:rPr>
              <a:t>Questions about why denied?  Contact your employer.  TE Central has no knowledge of why.</a:t>
            </a:r>
          </a:p>
        </p:txBody>
      </p:sp>
      <p:sp>
        <p:nvSpPr>
          <p:cNvPr id="7" name="Slide Number Placeholder 6">
            <a:extLst>
              <a:ext uri="{FF2B5EF4-FFF2-40B4-BE49-F238E27FC236}">
                <a16:creationId xmlns:a16="http://schemas.microsoft.com/office/drawing/2014/main" id="{7C134420-9088-4A15-9CCB-E829C5B16254}"/>
              </a:ext>
            </a:extLst>
          </p:cNvPr>
          <p:cNvSpPr>
            <a:spLocks noGrp="1"/>
          </p:cNvSpPr>
          <p:nvPr>
            <p:ph type="sldNum" sz="quarter" idx="12"/>
          </p:nvPr>
        </p:nvSpPr>
        <p:spPr/>
        <p:txBody>
          <a:bodyPr>
            <a:normAutofit/>
          </a:bodyPr>
          <a:lstStyle/>
          <a:p>
            <a:pPr>
              <a:spcAft>
                <a:spcPts val="600"/>
              </a:spcAft>
            </a:pPr>
            <a:fld id="{3352CBF5-17B8-4387-88A6-ABF9F8C64D5A}" type="slidenum">
              <a:rPr lang="en-US">
                <a:solidFill>
                  <a:srgbClr val="FFFFFF"/>
                </a:solidFill>
              </a:rPr>
              <a:pPr>
                <a:spcAft>
                  <a:spcPts val="600"/>
                </a:spcAft>
              </a:pPr>
              <a:t>13</a:t>
            </a:fld>
            <a:endParaRPr lang="en-US">
              <a:solidFill>
                <a:srgbClr val="FFFFFF"/>
              </a:solidFill>
            </a:endParaRPr>
          </a:p>
        </p:txBody>
      </p:sp>
    </p:spTree>
    <p:extLst>
      <p:ext uri="{BB962C8B-B14F-4D97-AF65-F5344CB8AC3E}">
        <p14:creationId xmlns:p14="http://schemas.microsoft.com/office/powerpoint/2010/main" val="3223638282"/>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936" y="2660904"/>
            <a:ext cx="4818888" cy="3547872"/>
          </a:xfrm>
        </p:spPr>
        <p:txBody>
          <a:bodyPr anchor="t">
            <a:normAutofit/>
          </a:bodyPr>
          <a:lstStyle/>
          <a:p>
            <a:pPr marL="0" indent="0">
              <a:buNone/>
            </a:pPr>
            <a:r>
              <a:rPr lang="en-US" sz="1700"/>
              <a:t>As your student’s TE or FACHEX application moves through the system, emails generate updating both the student and the employee of action taken.</a:t>
            </a:r>
          </a:p>
          <a:p>
            <a:pPr marL="0" indent="0">
              <a:buNone/>
            </a:pPr>
            <a:r>
              <a:rPr lang="en-US" sz="1700"/>
              <a:t>The system does not generate emails unless action occurs.</a:t>
            </a:r>
          </a:p>
          <a:p>
            <a:pPr marL="0" indent="0">
              <a:buNone/>
            </a:pPr>
            <a:r>
              <a:rPr lang="en-US" sz="1700"/>
              <a:t>If you have questions about the EXPORT process – contact your employer.</a:t>
            </a:r>
          </a:p>
          <a:p>
            <a:pPr marL="0" indent="0">
              <a:buNone/>
            </a:pPr>
            <a:r>
              <a:rPr lang="en-US" sz="1700"/>
              <a:t>If you have questions about the IMPORT process – contact the Admissions Office or TELO/FACHEX administrator at the IMPORT school.</a:t>
            </a:r>
          </a:p>
          <a:p>
            <a:pPr marL="0" indent="0">
              <a:buNone/>
            </a:pPr>
            <a:r>
              <a:rPr lang="en-US" sz="1700"/>
              <a:t>TE Central is unable to provide you any information about your student’s application.</a:t>
            </a:r>
          </a:p>
        </p:txBody>
      </p:sp>
      <p:sp>
        <p:nvSpPr>
          <p:cNvPr id="7" name="Slide Number Placeholder 6">
            <a:extLst>
              <a:ext uri="{FF2B5EF4-FFF2-40B4-BE49-F238E27FC236}">
                <a16:creationId xmlns:a16="http://schemas.microsoft.com/office/drawing/2014/main" id="{7C134420-9088-4A15-9CCB-E829C5B16254}"/>
              </a:ext>
            </a:extLst>
          </p:cNvPr>
          <p:cNvSpPr>
            <a:spLocks noGrp="1"/>
          </p:cNvSpPr>
          <p:nvPr>
            <p:ph type="sldNum" sz="quarter" idx="12"/>
          </p:nvPr>
        </p:nvSpPr>
        <p:spPr/>
        <p:txBody>
          <a:bodyPr>
            <a:normAutofit/>
          </a:bodyPr>
          <a:lstStyle/>
          <a:p>
            <a:pPr>
              <a:spcAft>
                <a:spcPts val="600"/>
              </a:spcAft>
            </a:pPr>
            <a:fld id="{3352CBF5-17B8-4387-88A6-ABF9F8C64D5A}" type="slidenum">
              <a:rPr lang="en-US"/>
              <a:pPr>
                <a:spcAft>
                  <a:spcPts val="600"/>
                </a:spcAft>
              </a:pPr>
              <a:t>14</a:t>
            </a:fld>
            <a:endParaRPr lang="en-US"/>
          </a:p>
        </p:txBody>
      </p:sp>
      <p:graphicFrame>
        <p:nvGraphicFramePr>
          <p:cNvPr id="4" name="Table 3">
            <a:extLst>
              <a:ext uri="{FF2B5EF4-FFF2-40B4-BE49-F238E27FC236}">
                <a16:creationId xmlns:a16="http://schemas.microsoft.com/office/drawing/2014/main" id="{A2741F90-38EF-4D5F-9C3E-0C5371075213}"/>
              </a:ext>
            </a:extLst>
          </p:cNvPr>
          <p:cNvGraphicFramePr>
            <a:graphicFrameLocks noGrp="1"/>
          </p:cNvGraphicFramePr>
          <p:nvPr>
            <p:extLst>
              <p:ext uri="{D42A27DB-BD31-4B8C-83A1-F6EECF244321}">
                <p14:modId xmlns:p14="http://schemas.microsoft.com/office/powerpoint/2010/main" val="4112922860"/>
              </p:ext>
            </p:extLst>
          </p:nvPr>
        </p:nvGraphicFramePr>
        <p:xfrm>
          <a:off x="6099048" y="922340"/>
          <a:ext cx="5458968" cy="5013320"/>
        </p:xfrm>
        <a:graphic>
          <a:graphicData uri="http://schemas.openxmlformats.org/drawingml/2006/table">
            <a:tbl>
              <a:tblPr firstRow="1" firstCol="1" bandRow="1">
                <a:solidFill>
                  <a:schemeClr val="bg1"/>
                </a:solidFill>
                <a:tableStyleId>{5C22544A-7EE6-4342-B048-85BDC9FD1C3A}</a:tableStyleId>
              </a:tblPr>
              <a:tblGrid>
                <a:gridCol w="5458968">
                  <a:extLst>
                    <a:ext uri="{9D8B030D-6E8A-4147-A177-3AD203B41FA5}">
                      <a16:colId xmlns:a16="http://schemas.microsoft.com/office/drawing/2014/main" val="2878418044"/>
                    </a:ext>
                  </a:extLst>
                </a:gridCol>
              </a:tblGrid>
              <a:tr h="4054191">
                <a:tc>
                  <a:txBody>
                    <a:bodyPr/>
                    <a:lstStyle/>
                    <a:p>
                      <a:pPr marL="0" marR="0" algn="r"/>
                      <a:r>
                        <a:rPr lang="en-US" sz="1600" b="0" cap="none" spc="0">
                          <a:solidFill>
                            <a:schemeClr val="bg1"/>
                          </a:solidFill>
                          <a:effectLst/>
                        </a:rPr>
                        <a:t>Dear Employee,</a:t>
                      </a:r>
                    </a:p>
                    <a:p>
                      <a:pPr marL="0" marR="0" algn="r"/>
                      <a:r>
                        <a:rPr lang="en-US" sz="1600" b="0" cap="none" spc="0">
                          <a:solidFill>
                            <a:schemeClr val="bg1"/>
                          </a:solidFill>
                          <a:effectLst/>
                        </a:rPr>
                        <a:t>Your applications are now recorded and await your employer's approval. The next step will be review and approval or denial by your employer. If you have questions about next steps, please contact your Liaison Officer. </a:t>
                      </a:r>
                    </a:p>
                    <a:p>
                      <a:pPr marL="0" marR="0" algn="r"/>
                      <a:r>
                        <a:rPr lang="en-US" sz="1600" b="0" cap="none" spc="0">
                          <a:solidFill>
                            <a:schemeClr val="bg1"/>
                          </a:solidFill>
                          <a:effectLst/>
                        </a:rPr>
                        <a:t> </a:t>
                      </a:r>
                    </a:p>
                    <a:p>
                      <a:pPr marL="0" marR="0" algn="r"/>
                      <a:r>
                        <a:rPr lang="en-US" sz="1600" b="0" cap="none" spc="0">
                          <a:solidFill>
                            <a:schemeClr val="bg1"/>
                          </a:solidFill>
                          <a:effectLst/>
                        </a:rPr>
                        <a:t>Liaison Officer</a:t>
                      </a:r>
                    </a:p>
                    <a:p>
                      <a:pPr marL="0" marR="0" algn="r">
                        <a:spcBef>
                          <a:spcPts val="0"/>
                        </a:spcBef>
                        <a:spcAft>
                          <a:spcPts val="1200"/>
                        </a:spcAft>
                      </a:pPr>
                      <a:r>
                        <a:rPr lang="en-US" sz="1600" b="0" cap="none" spc="0">
                          <a:solidFill>
                            <a:schemeClr val="bg1"/>
                          </a:solidFill>
                          <a:effectLst/>
                        </a:rPr>
                        <a:t>Mr. Robert Shorb</a:t>
                      </a:r>
                      <a:br>
                        <a:rPr lang="en-US" sz="1600" b="0" cap="none" spc="0">
                          <a:solidFill>
                            <a:schemeClr val="bg1"/>
                          </a:solidFill>
                          <a:effectLst/>
                        </a:rPr>
                      </a:br>
                      <a:r>
                        <a:rPr lang="en-US" sz="1600" b="0" cap="none" spc="0">
                          <a:solidFill>
                            <a:schemeClr val="bg1"/>
                          </a:solidFill>
                          <a:effectLst/>
                        </a:rPr>
                        <a:t>Tuition Exchange (The)</a:t>
                      </a:r>
                      <a:br>
                        <a:rPr lang="en-US" sz="1600" b="0" cap="none" spc="0">
                          <a:solidFill>
                            <a:schemeClr val="bg1"/>
                          </a:solidFill>
                          <a:effectLst/>
                        </a:rPr>
                      </a:br>
                      <a:r>
                        <a:rPr lang="en-US" sz="1600" b="0" cap="none" spc="0">
                          <a:solidFill>
                            <a:schemeClr val="bg1"/>
                          </a:solidFill>
                          <a:effectLst/>
                        </a:rPr>
                        <a:t>3 Bethesda Metro Center, Suite 700</a:t>
                      </a:r>
                      <a:br>
                        <a:rPr lang="en-US" sz="1600" b="0" cap="none" spc="0">
                          <a:solidFill>
                            <a:schemeClr val="bg1"/>
                          </a:solidFill>
                          <a:effectLst/>
                        </a:rPr>
                      </a:br>
                      <a:r>
                        <a:rPr lang="en-US" sz="1600" b="0" cap="none" spc="0">
                          <a:solidFill>
                            <a:schemeClr val="bg1"/>
                          </a:solidFill>
                          <a:effectLst/>
                        </a:rPr>
                        <a:t>Bethesda, MD 20814 </a:t>
                      </a:r>
                      <a:br>
                        <a:rPr lang="en-US" sz="1600" b="0" cap="none" spc="0">
                          <a:solidFill>
                            <a:schemeClr val="bg1"/>
                          </a:solidFill>
                          <a:effectLst/>
                        </a:rPr>
                      </a:br>
                      <a:br>
                        <a:rPr lang="en-US" sz="1600" b="0" cap="none" spc="0">
                          <a:solidFill>
                            <a:schemeClr val="bg1"/>
                          </a:solidFill>
                          <a:effectLst/>
                        </a:rPr>
                      </a:br>
                      <a:r>
                        <a:rPr lang="en-US" sz="1600" b="0" u="sng" cap="none" spc="0">
                          <a:solidFill>
                            <a:schemeClr val="bg1"/>
                          </a:solidFill>
                          <a:effectLst/>
                          <a:hlinkClick r:id="rId3">
                            <a:extLst>
                              <a:ext uri="{A12FA001-AC4F-418D-AE19-62706E023703}">
                                <ahyp:hlinkClr xmlns:ahyp="http://schemas.microsoft.com/office/drawing/2018/hyperlinkcolor" val="tx"/>
                              </a:ext>
                            </a:extLst>
                          </a:hlinkClick>
                        </a:rPr>
                        <a:t>jdodson@tuitionexchange.org</a:t>
                      </a:r>
                      <a:br>
                        <a:rPr lang="en-US" sz="1600" b="0" cap="none" spc="0">
                          <a:solidFill>
                            <a:schemeClr val="bg1"/>
                          </a:solidFill>
                          <a:effectLst/>
                        </a:rPr>
                      </a:br>
                      <a:r>
                        <a:rPr lang="en-US" sz="1600" b="0" u="sng" cap="none" spc="0">
                          <a:solidFill>
                            <a:schemeClr val="bg1"/>
                          </a:solidFill>
                          <a:effectLst/>
                          <a:hlinkClick r:id="rId4">
                            <a:extLst>
                              <a:ext uri="{A12FA001-AC4F-418D-AE19-62706E023703}">
                                <ahyp:hlinkClr xmlns:ahyp="http://schemas.microsoft.com/office/drawing/2018/hyperlinkcolor" val="tx"/>
                              </a:ext>
                            </a:extLst>
                          </a:hlinkClick>
                        </a:rPr>
                        <a:t>klev@tuitionexchange.org;rshorb@tuitionexchange.org</a:t>
                      </a:r>
                      <a:br>
                        <a:rPr lang="en-US" sz="1600" b="0" cap="none" spc="0">
                          <a:solidFill>
                            <a:schemeClr val="bg1"/>
                          </a:solidFill>
                          <a:effectLst/>
                        </a:rPr>
                      </a:br>
                      <a:endParaRPr lang="en-US" sz="1600" b="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2645" marR="264962" marT="102035" marB="102035"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extLst>
                  <a:ext uri="{0D108BD9-81ED-4DB2-BD59-A6C34878D82A}">
                    <a16:rowId xmlns:a16="http://schemas.microsoft.com/office/drawing/2014/main" val="814286779"/>
                  </a:ext>
                </a:extLst>
              </a:tr>
              <a:tr h="959129">
                <a:tc>
                  <a:txBody>
                    <a:bodyPr/>
                    <a:lstStyle/>
                    <a:p>
                      <a:pPr marL="0" marR="0" algn="r">
                        <a:spcBef>
                          <a:spcPts val="0"/>
                        </a:spcBef>
                        <a:spcAft>
                          <a:spcPts val="0"/>
                        </a:spcAft>
                      </a:pPr>
                      <a:r>
                        <a:rPr lang="en-US" sz="1600" b="1" cap="none" spc="0">
                          <a:solidFill>
                            <a:schemeClr val="bg1"/>
                          </a:solidFill>
                          <a:effectLst/>
                        </a:rPr>
                        <a:t>The Tuition Exchange   |   3 Bethesda Metro Center – Suite 700   |   Bethesda, MD 20814   |   301-941-1827   |   </a:t>
                      </a:r>
                      <a:r>
                        <a:rPr lang="en-US" sz="1600" b="1" u="sng" cap="none" spc="0">
                          <a:solidFill>
                            <a:schemeClr val="bg1"/>
                          </a:solidFill>
                          <a:effectLst/>
                          <a:hlinkClick r:id="rId5">
                            <a:extLst>
                              <a:ext uri="{A12FA001-AC4F-418D-AE19-62706E023703}">
                                <ahyp:hlinkClr xmlns:ahyp="http://schemas.microsoft.com/office/drawing/2018/hyperlinkcolor" val="tx"/>
                              </a:ext>
                            </a:extLst>
                          </a:hlinkClick>
                        </a:rPr>
                        <a:t>info@tuitionexchange.org</a:t>
                      </a:r>
                      <a:r>
                        <a:rPr lang="en-US" sz="1600" b="1" cap="none" spc="0">
                          <a:solidFill>
                            <a:schemeClr val="bg1"/>
                          </a:solidFill>
                          <a:effectLst/>
                        </a:rPr>
                        <a:t> </a:t>
                      </a:r>
                      <a:endParaRPr lang="en-US" sz="1600" b="1"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2645" marR="264962" marT="102035" marB="102035" anchor="ctr">
                    <a:lnL w="19050" cap="flat" cmpd="sng" algn="ctr">
                      <a:solidFill>
                        <a:schemeClr val="tx1"/>
                      </a:solidFill>
                      <a:prstDash val="solid"/>
                    </a:lnL>
                    <a:lnR w="19050" cap="flat" cmpd="sng" algn="ctr">
                      <a:solidFill>
                        <a:schemeClr val="tx1"/>
                      </a:solidFill>
                      <a:prstDash val="solid"/>
                    </a:lnR>
                    <a:lnT w="38100" cmpd="sng">
                      <a:noFill/>
                    </a:lnT>
                    <a:lnB w="19050" cap="flat" cmpd="sng" algn="ctr">
                      <a:solidFill>
                        <a:schemeClr val="tx1"/>
                      </a:solidFill>
                      <a:prstDash val="solid"/>
                    </a:lnB>
                    <a:noFill/>
                  </a:tcPr>
                </a:tc>
                <a:extLst>
                  <a:ext uri="{0D108BD9-81ED-4DB2-BD59-A6C34878D82A}">
                    <a16:rowId xmlns:a16="http://schemas.microsoft.com/office/drawing/2014/main" val="3829354140"/>
                  </a:ext>
                </a:extLst>
              </a:tr>
            </a:tbl>
          </a:graphicData>
        </a:graphic>
      </p:graphicFrame>
    </p:spTree>
    <p:extLst>
      <p:ext uri="{BB962C8B-B14F-4D97-AF65-F5344CB8AC3E}">
        <p14:creationId xmlns:p14="http://schemas.microsoft.com/office/powerpoint/2010/main" val="2740301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79" y="292262"/>
            <a:ext cx="5852034" cy="1499192"/>
          </a:xfrm>
        </p:spPr>
        <p:txBody>
          <a:bodyPr>
            <a:normAutofit/>
          </a:bodyPr>
          <a:lstStyle/>
          <a:p>
            <a:r>
              <a:rPr lang="en-US" sz="3600" dirty="0">
                <a:solidFill>
                  <a:srgbClr val="FF0000"/>
                </a:solidFill>
              </a:rPr>
              <a:t>Tracking my student’s EZ application</a:t>
            </a:r>
          </a:p>
        </p:txBody>
      </p:sp>
      <p:sp>
        <p:nvSpPr>
          <p:cNvPr id="3" name="Content Placeholder 2"/>
          <p:cNvSpPr>
            <a:spLocks noGrp="1"/>
          </p:cNvSpPr>
          <p:nvPr>
            <p:ph idx="1"/>
          </p:nvPr>
        </p:nvSpPr>
        <p:spPr>
          <a:xfrm>
            <a:off x="534800" y="1791455"/>
            <a:ext cx="5676637" cy="3893390"/>
          </a:xfrm>
        </p:spPr>
        <p:txBody>
          <a:bodyPr anchor="ctr">
            <a:normAutofit fontScale="92500" lnSpcReduction="20000"/>
          </a:bodyPr>
          <a:lstStyle/>
          <a:p>
            <a:pPr marL="0" indent="0">
              <a:buNone/>
            </a:pPr>
            <a:endParaRPr lang="en-US" sz="1800" dirty="0"/>
          </a:p>
          <a:p>
            <a:pPr marL="0" indent="0">
              <a:buNone/>
            </a:pPr>
            <a:endParaRPr lang="en-US" sz="1800" dirty="0"/>
          </a:p>
          <a:p>
            <a:pPr marL="0" indent="0">
              <a:buNone/>
            </a:pPr>
            <a:r>
              <a:rPr lang="en-US" sz="1800" dirty="0"/>
              <a:t>To track the EZ application is to use the Application Status option.</a:t>
            </a:r>
          </a:p>
          <a:p>
            <a:pPr marL="0" indent="0">
              <a:buNone/>
            </a:pPr>
            <a:r>
              <a:rPr lang="en-US" sz="1800" dirty="0"/>
              <a:t>Be sure to record EXACTLY what TE ID  you assigned, the student’s birthday entered, and the student EMAIL supplied. All three must match perfectly to access the account. </a:t>
            </a:r>
          </a:p>
          <a:p>
            <a:pPr marL="0" indent="0">
              <a:buNone/>
            </a:pPr>
            <a:r>
              <a:rPr lang="en-US" sz="1800" dirty="0"/>
              <a:t>Don’t remember, contact your TE Liaison Officer where the eligible employee works.  DO not call TE Central. Due to the nature of the information, TE Central cannot assist.</a:t>
            </a:r>
          </a:p>
          <a:p>
            <a:pPr marL="0" indent="0">
              <a:buNone/>
            </a:pPr>
            <a:r>
              <a:rPr lang="en-US" sz="1800" dirty="0"/>
              <a:t>Continuing Student renewals can be tracked inside the Continuing Student option. </a:t>
            </a:r>
          </a:p>
          <a:p>
            <a:pPr marL="0" indent="0">
              <a:buNone/>
            </a:pPr>
            <a:r>
              <a:rPr lang="en-US" sz="1800" dirty="0"/>
              <a:t>DO NOT complete a new TE application unless</a:t>
            </a:r>
          </a:p>
          <a:p>
            <a:pPr marL="0" indent="0">
              <a:buNone/>
            </a:pPr>
            <a:r>
              <a:rPr lang="en-US" sz="1800" dirty="0"/>
              <a:t>1. The student is planning to transfer, or</a:t>
            </a:r>
          </a:p>
          <a:p>
            <a:pPr marL="0" indent="0">
              <a:buNone/>
            </a:pPr>
            <a:r>
              <a:rPr lang="en-US" sz="1800" dirty="0"/>
              <a:t>2. The eligible employee has a new TE employer</a:t>
            </a:r>
          </a:p>
          <a:p>
            <a:pPr marL="0" indent="0">
              <a:buNone/>
            </a:pPr>
            <a:endParaRPr lang="en-US" sz="1800" dirty="0"/>
          </a:p>
          <a:p>
            <a:pPr marL="0" indent="0">
              <a:buNone/>
            </a:pPr>
            <a:endParaRPr lang="en-US" sz="1800" dirty="0"/>
          </a:p>
          <a:p>
            <a:pPr marL="0" indent="0">
              <a:buNone/>
            </a:pPr>
            <a:endParaRPr lang="en-US" sz="1800" dirty="0"/>
          </a:p>
        </p:txBody>
      </p:sp>
      <p:sp>
        <p:nvSpPr>
          <p:cNvPr id="7" name="Slide Number Placeholder 6">
            <a:extLst>
              <a:ext uri="{FF2B5EF4-FFF2-40B4-BE49-F238E27FC236}">
                <a16:creationId xmlns:a16="http://schemas.microsoft.com/office/drawing/2014/main" id="{7C134420-9088-4A15-9CCB-E829C5B16254}"/>
              </a:ext>
            </a:extLst>
          </p:cNvPr>
          <p:cNvSpPr>
            <a:spLocks noGrp="1"/>
          </p:cNvSpPr>
          <p:nvPr>
            <p:ph type="sldNum" sz="quarter" idx="12"/>
          </p:nvPr>
        </p:nvSpPr>
        <p:spPr/>
        <p:txBody>
          <a:bodyPr/>
          <a:lstStyle/>
          <a:p>
            <a:fld id="{3352CBF5-17B8-4387-88A6-ABF9F8C64D5A}" type="slidenum">
              <a:rPr lang="en-US" smtClean="0"/>
              <a:t>15</a:t>
            </a:fld>
            <a:endParaRPr lang="en-US" dirty="0"/>
          </a:p>
        </p:txBody>
      </p:sp>
      <p:cxnSp>
        <p:nvCxnSpPr>
          <p:cNvPr id="6" name="Straight Arrow Connector 5">
            <a:extLst>
              <a:ext uri="{FF2B5EF4-FFF2-40B4-BE49-F238E27FC236}">
                <a16:creationId xmlns:a16="http://schemas.microsoft.com/office/drawing/2014/main" id="{0C0B6D5E-A1E0-4F56-9E29-6D3229509425}"/>
              </a:ext>
            </a:extLst>
          </p:cNvPr>
          <p:cNvCxnSpPr>
            <a:cxnSpLocks/>
          </p:cNvCxnSpPr>
          <p:nvPr/>
        </p:nvCxnSpPr>
        <p:spPr>
          <a:xfrm>
            <a:off x="3260993" y="2930487"/>
            <a:ext cx="4996359" cy="2942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CC11925-173A-4E3E-81C0-06E7FEB0B172}"/>
              </a:ext>
            </a:extLst>
          </p:cNvPr>
          <p:cNvPicPr>
            <a:picLocks noChangeAspect="1"/>
          </p:cNvPicPr>
          <p:nvPr/>
        </p:nvPicPr>
        <p:blipFill>
          <a:blip r:embed="rId3"/>
          <a:stretch>
            <a:fillRect/>
          </a:stretch>
        </p:blipFill>
        <p:spPr>
          <a:xfrm>
            <a:off x="7597657" y="412703"/>
            <a:ext cx="3255246" cy="6032594"/>
          </a:xfrm>
          <a:prstGeom prst="rect">
            <a:avLst/>
          </a:prstGeom>
        </p:spPr>
      </p:pic>
    </p:spTree>
    <p:extLst>
      <p:ext uri="{BB962C8B-B14F-4D97-AF65-F5344CB8AC3E}">
        <p14:creationId xmlns:p14="http://schemas.microsoft.com/office/powerpoint/2010/main" val="3343326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C134420-9088-4A15-9CCB-E829C5B16254}"/>
              </a:ext>
            </a:extLst>
          </p:cNvPr>
          <p:cNvSpPr>
            <a:spLocks noGrp="1"/>
          </p:cNvSpPr>
          <p:nvPr>
            <p:ph type="sldNum" sz="quarter" idx="12"/>
          </p:nvPr>
        </p:nvSpPr>
        <p:spPr/>
        <p:txBody>
          <a:bodyPr/>
          <a:lstStyle/>
          <a:p>
            <a:fld id="{3352CBF5-17B8-4387-88A6-ABF9F8C64D5A}" type="slidenum">
              <a:rPr lang="en-US" smtClean="0"/>
              <a:t>16</a:t>
            </a:fld>
            <a:endParaRPr lang="en-US" dirty="0"/>
          </a:p>
        </p:txBody>
      </p:sp>
      <p:pic>
        <p:nvPicPr>
          <p:cNvPr id="4" name="Picture 3">
            <a:extLst>
              <a:ext uri="{FF2B5EF4-FFF2-40B4-BE49-F238E27FC236}">
                <a16:creationId xmlns:a16="http://schemas.microsoft.com/office/drawing/2014/main" id="{7E8FB603-2F4B-4D12-9ECE-BE5250278315}"/>
              </a:ext>
            </a:extLst>
          </p:cNvPr>
          <p:cNvPicPr>
            <a:picLocks noChangeAspect="1"/>
          </p:cNvPicPr>
          <p:nvPr/>
        </p:nvPicPr>
        <p:blipFill>
          <a:blip r:embed="rId3"/>
          <a:stretch>
            <a:fillRect/>
          </a:stretch>
        </p:blipFill>
        <p:spPr>
          <a:xfrm>
            <a:off x="357796" y="1248675"/>
            <a:ext cx="5912816" cy="3151609"/>
          </a:xfrm>
          <a:prstGeom prst="rect">
            <a:avLst/>
          </a:prstGeom>
        </p:spPr>
      </p:pic>
      <p:sp>
        <p:nvSpPr>
          <p:cNvPr id="5" name="TextBox 4">
            <a:extLst>
              <a:ext uri="{FF2B5EF4-FFF2-40B4-BE49-F238E27FC236}">
                <a16:creationId xmlns:a16="http://schemas.microsoft.com/office/drawing/2014/main" id="{C6BA1D2E-B251-4D5C-9EB3-F875CF476E7D}"/>
              </a:ext>
            </a:extLst>
          </p:cNvPr>
          <p:cNvSpPr txBox="1"/>
          <p:nvPr/>
        </p:nvSpPr>
        <p:spPr>
          <a:xfrm>
            <a:off x="276657" y="544135"/>
            <a:ext cx="6075095" cy="1200329"/>
          </a:xfrm>
          <a:prstGeom prst="rect">
            <a:avLst/>
          </a:prstGeom>
          <a:noFill/>
        </p:spPr>
        <p:txBody>
          <a:bodyPr wrap="square" rtlCol="0">
            <a:spAutoFit/>
          </a:bodyPr>
          <a:lstStyle/>
          <a:p>
            <a:r>
              <a:rPr lang="en-US" dirty="0"/>
              <a:t>Use the student id information entered on the student’s application to access your EZ app account.  </a:t>
            </a:r>
          </a:p>
          <a:p>
            <a:endParaRPr lang="en-US" dirty="0"/>
          </a:p>
          <a:p>
            <a:endParaRPr lang="en-US" dirty="0"/>
          </a:p>
        </p:txBody>
      </p:sp>
      <p:sp>
        <p:nvSpPr>
          <p:cNvPr id="3" name="Rectangle 2">
            <a:extLst>
              <a:ext uri="{FF2B5EF4-FFF2-40B4-BE49-F238E27FC236}">
                <a16:creationId xmlns:a16="http://schemas.microsoft.com/office/drawing/2014/main" id="{EA84BC3A-4405-4113-820E-19CE2B01DB88}"/>
              </a:ext>
            </a:extLst>
          </p:cNvPr>
          <p:cNvSpPr/>
          <p:nvPr/>
        </p:nvSpPr>
        <p:spPr>
          <a:xfrm>
            <a:off x="317156" y="5245607"/>
            <a:ext cx="6096000" cy="1200329"/>
          </a:xfrm>
          <a:prstGeom prst="rect">
            <a:avLst/>
          </a:prstGeom>
        </p:spPr>
        <p:txBody>
          <a:bodyPr>
            <a:spAutoFit/>
          </a:bodyPr>
          <a:lstStyle/>
          <a:p>
            <a:r>
              <a:rPr lang="en-US" dirty="0">
                <a:hlinkClick r:id="rId4"/>
              </a:rPr>
              <a:t>https://telo.tuitionexchange.org/schools.cfm</a:t>
            </a:r>
            <a:r>
              <a:rPr lang="en-US" dirty="0"/>
              <a:t>  - TE employee click on your employer’s link;</a:t>
            </a:r>
          </a:p>
          <a:p>
            <a:r>
              <a:rPr lang="en-US" dirty="0">
                <a:hlinkClick r:id="rId5"/>
              </a:rPr>
              <a:t>https://telo.tuitionexchange.org/fachexschools.cfm</a:t>
            </a:r>
            <a:r>
              <a:rPr lang="en-US" dirty="0"/>
              <a:t>  - FACHEX employee click on your employer’s link.</a:t>
            </a:r>
          </a:p>
        </p:txBody>
      </p:sp>
      <p:sp>
        <p:nvSpPr>
          <p:cNvPr id="6" name="Rectangle 5">
            <a:extLst>
              <a:ext uri="{FF2B5EF4-FFF2-40B4-BE49-F238E27FC236}">
                <a16:creationId xmlns:a16="http://schemas.microsoft.com/office/drawing/2014/main" id="{EAF76B1A-CB7B-4577-948E-38727E36F7EA}"/>
              </a:ext>
            </a:extLst>
          </p:cNvPr>
          <p:cNvSpPr/>
          <p:nvPr/>
        </p:nvSpPr>
        <p:spPr>
          <a:xfrm>
            <a:off x="317156" y="4456922"/>
            <a:ext cx="6096000" cy="923330"/>
          </a:xfrm>
          <a:prstGeom prst="rect">
            <a:avLst/>
          </a:prstGeom>
        </p:spPr>
        <p:txBody>
          <a:bodyPr>
            <a:spAutoFit/>
          </a:bodyPr>
          <a:lstStyle/>
          <a:p>
            <a:r>
              <a:rPr lang="en-US" dirty="0"/>
              <a:t>Should questions arise, contact the correct TELO or FACHEX Administrator.  </a:t>
            </a:r>
          </a:p>
          <a:p>
            <a:r>
              <a:rPr lang="en-US" dirty="0"/>
              <a:t>The link for administrator’s contact information is: </a:t>
            </a:r>
          </a:p>
        </p:txBody>
      </p:sp>
      <p:cxnSp>
        <p:nvCxnSpPr>
          <p:cNvPr id="14" name="Straight Arrow Connector 13">
            <a:extLst>
              <a:ext uri="{FF2B5EF4-FFF2-40B4-BE49-F238E27FC236}">
                <a16:creationId xmlns:a16="http://schemas.microsoft.com/office/drawing/2014/main" id="{168A40DC-A6AC-4162-8403-34A2C12F21CE}"/>
              </a:ext>
            </a:extLst>
          </p:cNvPr>
          <p:cNvCxnSpPr/>
          <p:nvPr/>
        </p:nvCxnSpPr>
        <p:spPr>
          <a:xfrm>
            <a:off x="2540000" y="802640"/>
            <a:ext cx="254000" cy="2021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140F3A6-767C-442F-BBBB-FA3A77727345}"/>
              </a:ext>
            </a:extLst>
          </p:cNvPr>
          <p:cNvCxnSpPr/>
          <p:nvPr/>
        </p:nvCxnSpPr>
        <p:spPr>
          <a:xfrm>
            <a:off x="2529840" y="843280"/>
            <a:ext cx="1544320" cy="187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44E8386-9E49-4869-8EA6-5C1F985A33F1}"/>
              </a:ext>
            </a:extLst>
          </p:cNvPr>
          <p:cNvCxnSpPr/>
          <p:nvPr/>
        </p:nvCxnSpPr>
        <p:spPr>
          <a:xfrm>
            <a:off x="2540000" y="883920"/>
            <a:ext cx="774204" cy="24560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9550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C134420-9088-4A15-9CCB-E829C5B16254}"/>
              </a:ext>
            </a:extLst>
          </p:cNvPr>
          <p:cNvSpPr>
            <a:spLocks noGrp="1"/>
          </p:cNvSpPr>
          <p:nvPr>
            <p:ph type="sldNum" sz="quarter" idx="12"/>
          </p:nvPr>
        </p:nvSpPr>
        <p:spPr/>
        <p:txBody>
          <a:bodyPr/>
          <a:lstStyle/>
          <a:p>
            <a:fld id="{3352CBF5-17B8-4387-88A6-ABF9F8C64D5A}" type="slidenum">
              <a:rPr lang="en-US" smtClean="0"/>
              <a:t>17</a:t>
            </a:fld>
            <a:endParaRPr lang="en-US" dirty="0"/>
          </a:p>
        </p:txBody>
      </p:sp>
      <p:pic>
        <p:nvPicPr>
          <p:cNvPr id="4" name="Picture 3">
            <a:extLst>
              <a:ext uri="{FF2B5EF4-FFF2-40B4-BE49-F238E27FC236}">
                <a16:creationId xmlns:a16="http://schemas.microsoft.com/office/drawing/2014/main" id="{3ED81481-A774-4642-A306-573DB8F2EC6F}"/>
              </a:ext>
            </a:extLst>
          </p:cNvPr>
          <p:cNvPicPr>
            <a:picLocks noChangeAspect="1"/>
          </p:cNvPicPr>
          <p:nvPr/>
        </p:nvPicPr>
        <p:blipFill>
          <a:blip r:embed="rId3"/>
          <a:stretch>
            <a:fillRect/>
          </a:stretch>
        </p:blipFill>
        <p:spPr>
          <a:xfrm>
            <a:off x="410804" y="1292953"/>
            <a:ext cx="5972175" cy="2085975"/>
          </a:xfrm>
          <a:prstGeom prst="rect">
            <a:avLst/>
          </a:prstGeom>
        </p:spPr>
      </p:pic>
      <p:sp>
        <p:nvSpPr>
          <p:cNvPr id="5" name="TextBox 4">
            <a:extLst>
              <a:ext uri="{FF2B5EF4-FFF2-40B4-BE49-F238E27FC236}">
                <a16:creationId xmlns:a16="http://schemas.microsoft.com/office/drawing/2014/main" id="{D984EC9E-9598-426C-A41C-A7A727D12842}"/>
              </a:ext>
            </a:extLst>
          </p:cNvPr>
          <p:cNvSpPr txBox="1"/>
          <p:nvPr/>
        </p:nvSpPr>
        <p:spPr>
          <a:xfrm>
            <a:off x="249081" y="4784586"/>
            <a:ext cx="6802375" cy="1200329"/>
          </a:xfrm>
          <a:prstGeom prst="rect">
            <a:avLst/>
          </a:prstGeom>
          <a:noFill/>
        </p:spPr>
        <p:txBody>
          <a:bodyPr wrap="none" rtlCol="0">
            <a:spAutoFit/>
          </a:bodyPr>
          <a:lstStyle/>
          <a:p>
            <a:endParaRPr lang="en-US" dirty="0"/>
          </a:p>
          <a:p>
            <a:r>
              <a:rPr lang="en-US" dirty="0"/>
              <a:t>HINT!  Both the EXPORT and ATTENDING school names are hyperlinks.</a:t>
            </a:r>
          </a:p>
          <a:p>
            <a:r>
              <a:rPr lang="en-US" dirty="0"/>
              <a:t>By clicking on the link, you are directed to the TE Overview page.</a:t>
            </a:r>
          </a:p>
          <a:p>
            <a:r>
              <a:rPr lang="en-US" dirty="0"/>
              <a:t> </a:t>
            </a:r>
          </a:p>
        </p:txBody>
      </p:sp>
      <p:sp>
        <p:nvSpPr>
          <p:cNvPr id="3" name="Rectangle 2">
            <a:extLst>
              <a:ext uri="{FF2B5EF4-FFF2-40B4-BE49-F238E27FC236}">
                <a16:creationId xmlns:a16="http://schemas.microsoft.com/office/drawing/2014/main" id="{A59381C6-FADF-47BB-9D89-2BA3462093F3}"/>
              </a:ext>
            </a:extLst>
          </p:cNvPr>
          <p:cNvSpPr/>
          <p:nvPr/>
        </p:nvSpPr>
        <p:spPr>
          <a:xfrm>
            <a:off x="301670" y="358239"/>
            <a:ext cx="6280822" cy="646331"/>
          </a:xfrm>
          <a:prstGeom prst="rect">
            <a:avLst/>
          </a:prstGeom>
        </p:spPr>
        <p:txBody>
          <a:bodyPr wrap="none">
            <a:spAutoFit/>
          </a:bodyPr>
          <a:lstStyle/>
          <a:p>
            <a:pPr lvl="0"/>
            <a:r>
              <a:rPr lang="en-US" dirty="0">
                <a:solidFill>
                  <a:prstClr val="black"/>
                </a:solidFill>
              </a:rPr>
              <a:t>Below is an example of what you might see inside your student’s </a:t>
            </a:r>
          </a:p>
          <a:p>
            <a:pPr lvl="0"/>
            <a:r>
              <a:rPr lang="en-US" dirty="0">
                <a:solidFill>
                  <a:prstClr val="black"/>
                </a:solidFill>
              </a:rPr>
              <a:t>EZ App status.</a:t>
            </a:r>
          </a:p>
        </p:txBody>
      </p:sp>
    </p:spTree>
    <p:extLst>
      <p:ext uri="{BB962C8B-B14F-4D97-AF65-F5344CB8AC3E}">
        <p14:creationId xmlns:p14="http://schemas.microsoft.com/office/powerpoint/2010/main" val="3644241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13">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5">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5198993" y="1412489"/>
            <a:ext cx="2926080" cy="4363844"/>
          </a:xfrm>
        </p:spPr>
        <p:txBody>
          <a:bodyPr vert="horz" lIns="91440" tIns="45720" rIns="91440" bIns="45720" rtlCol="0">
            <a:normAutofit/>
          </a:bodyPr>
          <a:lstStyle/>
          <a:p>
            <a:pPr marL="0"/>
            <a:r>
              <a:rPr lang="en-US" sz="2000"/>
              <a:t>Tuition Exchange is the proud host for the </a:t>
            </a:r>
            <a:r>
              <a:rPr lang="en-US" sz="2000" b="1" i="1"/>
              <a:t>FACHEX scholarship system</a:t>
            </a:r>
            <a:r>
              <a:rPr lang="en-US" sz="2000"/>
              <a:t>. If you are employed at a participating FACHEX school, the EZ application is available at both FACHEX schools and Tuition Exchange schools. If you have questions specific to the FACHEX Program, please contact your FACHEX Administrator directly. </a:t>
            </a:r>
          </a:p>
          <a:p>
            <a:pPr marL="0"/>
            <a:endParaRPr lang="en-US" sz="2000"/>
          </a:p>
        </p:txBody>
      </p:sp>
      <p:sp>
        <p:nvSpPr>
          <p:cNvPr id="2" name="TextBox 1">
            <a:extLst>
              <a:ext uri="{FF2B5EF4-FFF2-40B4-BE49-F238E27FC236}">
                <a16:creationId xmlns:a16="http://schemas.microsoft.com/office/drawing/2014/main" id="{AE99F863-5ABB-4AA3-BCAB-0AABFC30057B}"/>
              </a:ext>
            </a:extLst>
          </p:cNvPr>
          <p:cNvSpPr txBox="1"/>
          <p:nvPr/>
        </p:nvSpPr>
        <p:spPr>
          <a:xfrm>
            <a:off x="8451604" y="1412489"/>
            <a:ext cx="2926080" cy="4363844"/>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2000"/>
              <a:t>We hope you found the information shared valuable.</a:t>
            </a:r>
          </a:p>
          <a:p>
            <a:pPr indent="-228600" defTabSz="914400">
              <a:lnSpc>
                <a:spcPct val="90000"/>
              </a:lnSpc>
              <a:spcAft>
                <a:spcPts val="600"/>
              </a:spcAft>
              <a:buFont typeface="Arial" panose="020B0604020202020204" pitchFamily="34" charset="0"/>
              <a:buChar char="•"/>
            </a:pPr>
            <a:r>
              <a:rPr lang="en-US" sz="2000"/>
              <a:t>Again, if questions arise, contact your Tuition Exchange </a:t>
            </a:r>
          </a:p>
          <a:p>
            <a:pPr indent="-228600" defTabSz="914400">
              <a:lnSpc>
                <a:spcPct val="90000"/>
              </a:lnSpc>
              <a:spcAft>
                <a:spcPts val="600"/>
              </a:spcAft>
              <a:buFont typeface="Arial" panose="020B0604020202020204" pitchFamily="34" charset="0"/>
              <a:buChar char="•"/>
            </a:pPr>
            <a:r>
              <a:rPr lang="en-US" sz="2000"/>
              <a:t>Liaison Officer or FACHEX Administrator.</a:t>
            </a:r>
          </a:p>
        </p:txBody>
      </p:sp>
      <p:sp>
        <p:nvSpPr>
          <p:cNvPr id="7" name="Slide Number Placeholder 6">
            <a:extLst>
              <a:ext uri="{FF2B5EF4-FFF2-40B4-BE49-F238E27FC236}">
                <a16:creationId xmlns:a16="http://schemas.microsoft.com/office/drawing/2014/main" id="{7C134420-9088-4A15-9CCB-E829C5B16254}"/>
              </a:ext>
            </a:extLst>
          </p:cNvPr>
          <p:cNvSpPr>
            <a:spLocks noGrp="1"/>
          </p:cNvSpPr>
          <p:nvPr>
            <p:ph type="sldNum" sz="quarter" idx="12"/>
          </p:nvPr>
        </p:nvSpPr>
        <p:spPr>
          <a:xfrm>
            <a:off x="10969461" y="6080241"/>
            <a:ext cx="548640" cy="548640"/>
          </a:xfrm>
          <a:prstGeom prst="ellipse">
            <a:avLst/>
          </a:prstGeom>
          <a:solidFill>
            <a:srgbClr val="7F7F7F"/>
          </a:solidFill>
        </p:spPr>
        <p:txBody>
          <a:bodyPr vert="horz" lIns="91440" tIns="45720" rIns="91440" bIns="45720" rtlCol="0" anchor="ctr">
            <a:normAutofit/>
          </a:bodyPr>
          <a:lstStyle/>
          <a:p>
            <a:pPr algn="ctr" defTabSz="914400">
              <a:spcAft>
                <a:spcPts val="600"/>
              </a:spcAft>
            </a:pPr>
            <a:fld id="{3352CBF5-17B8-4387-88A6-ABF9F8C64D5A}" type="slidenum">
              <a:rPr lang="en-US">
                <a:solidFill>
                  <a:srgbClr val="FFFFFF"/>
                </a:solidFill>
              </a:rPr>
              <a:pPr algn="ctr" defTabSz="914400">
                <a:spcAft>
                  <a:spcPts val="600"/>
                </a:spcAft>
              </a:pPr>
              <a:t>18</a:t>
            </a:fld>
            <a:endParaRPr lang="en-US">
              <a:solidFill>
                <a:srgbClr val="FFFFFF"/>
              </a:solidFill>
            </a:endParaRPr>
          </a:p>
        </p:txBody>
      </p:sp>
    </p:spTree>
    <p:extLst>
      <p:ext uri="{BB962C8B-B14F-4D97-AF65-F5344CB8AC3E}">
        <p14:creationId xmlns:p14="http://schemas.microsoft.com/office/powerpoint/2010/main" val="420020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6059918-590F-475D-BB6C-B17711337520}"/>
              </a:ext>
            </a:extLst>
          </p:cNvPr>
          <p:cNvSpPr>
            <a:spLocks noGrp="1"/>
          </p:cNvSpPr>
          <p:nvPr>
            <p:ph type="title"/>
          </p:nvPr>
        </p:nvSpPr>
        <p:spPr/>
        <p:txBody>
          <a:bodyPr/>
          <a:lstStyle/>
          <a:p>
            <a:r>
              <a:rPr lang="en-US" dirty="0"/>
              <a:t>Today’s focus</a:t>
            </a:r>
          </a:p>
        </p:txBody>
      </p:sp>
      <p:sp>
        <p:nvSpPr>
          <p:cNvPr id="3" name="Content Placeholder 2"/>
          <p:cNvSpPr>
            <a:spLocks noGrp="1"/>
          </p:cNvSpPr>
          <p:nvPr>
            <p:ph idx="1"/>
          </p:nvPr>
        </p:nvSpPr>
        <p:spPr>
          <a:xfrm>
            <a:off x="419363" y="1730028"/>
            <a:ext cx="5676637" cy="2315244"/>
          </a:xfrm>
        </p:spPr>
        <p:txBody>
          <a:bodyPr anchor="ctr">
            <a:normAutofit/>
          </a:bodyPr>
          <a:lstStyle/>
          <a:p>
            <a:r>
              <a:rPr lang="en-US" sz="1800" dirty="0"/>
              <a:t>What you need to know before you begin</a:t>
            </a:r>
          </a:p>
          <a:p>
            <a:r>
              <a:rPr lang="en-US" sz="1800" dirty="0"/>
              <a:t>Completing the EZ application</a:t>
            </a:r>
          </a:p>
          <a:p>
            <a:r>
              <a:rPr lang="en-US" sz="1800" dirty="0"/>
              <a:t>What’s next</a:t>
            </a:r>
          </a:p>
          <a:p>
            <a:r>
              <a:rPr lang="en-US" sz="1800" dirty="0"/>
              <a:t>Tracking my student’s EZ application</a:t>
            </a:r>
          </a:p>
          <a:p>
            <a:pPr marL="0" indent="0">
              <a:buNone/>
            </a:pPr>
            <a:endParaRPr lang="en-US" sz="1800" dirty="0"/>
          </a:p>
        </p:txBody>
      </p:sp>
      <p:sp>
        <p:nvSpPr>
          <p:cNvPr id="4" name="Slide Number Placeholder 3">
            <a:extLst>
              <a:ext uri="{FF2B5EF4-FFF2-40B4-BE49-F238E27FC236}">
                <a16:creationId xmlns:a16="http://schemas.microsoft.com/office/drawing/2014/main" id="{5F97E0C2-8478-4191-B1F9-25412C21FB6C}"/>
              </a:ext>
            </a:extLst>
          </p:cNvPr>
          <p:cNvSpPr>
            <a:spLocks noGrp="1"/>
          </p:cNvSpPr>
          <p:nvPr>
            <p:ph type="sldNum" sz="quarter" idx="12"/>
          </p:nvPr>
        </p:nvSpPr>
        <p:spPr/>
        <p:txBody>
          <a:bodyPr/>
          <a:lstStyle/>
          <a:p>
            <a:fld id="{3352CBF5-17B8-4387-88A6-ABF9F8C64D5A}" type="slidenum">
              <a:rPr lang="en-US" smtClean="0"/>
              <a:t>2</a:t>
            </a:fld>
            <a:endParaRPr lang="en-US" dirty="0"/>
          </a:p>
        </p:txBody>
      </p:sp>
      <p:sp>
        <p:nvSpPr>
          <p:cNvPr id="5" name="TextBox 4">
            <a:extLst>
              <a:ext uri="{FF2B5EF4-FFF2-40B4-BE49-F238E27FC236}">
                <a16:creationId xmlns:a16="http://schemas.microsoft.com/office/drawing/2014/main" id="{DDD61E46-ABD0-47A8-808F-7DF187BC07CB}"/>
              </a:ext>
            </a:extLst>
          </p:cNvPr>
          <p:cNvSpPr txBox="1"/>
          <p:nvPr/>
        </p:nvSpPr>
        <p:spPr>
          <a:xfrm>
            <a:off x="419363" y="4436109"/>
            <a:ext cx="11152877" cy="1477328"/>
          </a:xfrm>
          <a:prstGeom prst="rect">
            <a:avLst/>
          </a:prstGeom>
          <a:solidFill>
            <a:schemeClr val="accent1"/>
          </a:solidFill>
        </p:spPr>
        <p:txBody>
          <a:bodyPr wrap="square" rtlCol="0">
            <a:spAutoFit/>
          </a:bodyPr>
          <a:lstStyle/>
          <a:p>
            <a:r>
              <a:rPr lang="en-US" dirty="0"/>
              <a:t>Tuition Exchange is the proud host for the </a:t>
            </a:r>
            <a:r>
              <a:rPr lang="en-US" b="1" i="1" dirty="0"/>
              <a:t>FACHEX scholarship system</a:t>
            </a:r>
            <a:r>
              <a:rPr lang="en-US" dirty="0"/>
              <a:t>. </a:t>
            </a:r>
          </a:p>
          <a:p>
            <a:r>
              <a:rPr lang="en-US" dirty="0"/>
              <a:t>If you are employed at a participating FACHEX school, the EZ application is available</a:t>
            </a:r>
          </a:p>
          <a:p>
            <a:r>
              <a:rPr lang="en-US" dirty="0"/>
              <a:t>at both FACHEX schools and Tuition Exchange schools.</a:t>
            </a:r>
          </a:p>
          <a:p>
            <a:r>
              <a:rPr lang="en-US" dirty="0"/>
              <a:t>If you have questions specific to the FACHEX Program, please contact </a:t>
            </a:r>
          </a:p>
          <a:p>
            <a:r>
              <a:rPr lang="en-US" dirty="0"/>
              <a:t>your FACHEX Administrator directly. </a:t>
            </a:r>
          </a:p>
        </p:txBody>
      </p:sp>
    </p:spTree>
    <p:extLst>
      <p:ext uri="{BB962C8B-B14F-4D97-AF65-F5344CB8AC3E}">
        <p14:creationId xmlns:p14="http://schemas.microsoft.com/office/powerpoint/2010/main" val="502795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825" y="292263"/>
            <a:ext cx="6272415" cy="1339434"/>
          </a:xfrm>
          <a:solidFill>
            <a:schemeClr val="accent1"/>
          </a:solidFill>
        </p:spPr>
        <p:txBody>
          <a:bodyPr>
            <a:normAutofit/>
          </a:bodyPr>
          <a:lstStyle/>
          <a:p>
            <a:r>
              <a:rPr lang="en-US" sz="3600" dirty="0"/>
              <a:t>What you need to know before you begin</a:t>
            </a:r>
          </a:p>
        </p:txBody>
      </p:sp>
      <p:sp>
        <p:nvSpPr>
          <p:cNvPr id="3" name="Content Placeholder 2"/>
          <p:cNvSpPr>
            <a:spLocks noGrp="1"/>
          </p:cNvSpPr>
          <p:nvPr>
            <p:ph idx="1"/>
          </p:nvPr>
        </p:nvSpPr>
        <p:spPr>
          <a:xfrm>
            <a:off x="473824" y="1921753"/>
            <a:ext cx="5676637" cy="2522058"/>
          </a:xfrm>
        </p:spPr>
        <p:txBody>
          <a:bodyPr anchor="ctr">
            <a:normAutofit/>
          </a:bodyPr>
          <a:lstStyle/>
          <a:p>
            <a:r>
              <a:rPr lang="en-US" sz="1800" dirty="0"/>
              <a:t>Does my employer participate?</a:t>
            </a:r>
          </a:p>
          <a:p>
            <a:r>
              <a:rPr lang="en-US" sz="1800" dirty="0"/>
              <a:t>Does my employer require any additional information?</a:t>
            </a:r>
          </a:p>
          <a:p>
            <a:r>
              <a:rPr lang="en-US" sz="1800" dirty="0"/>
              <a:t>What are my employer eligibility guidelines?</a:t>
            </a:r>
          </a:p>
          <a:p>
            <a:endParaRPr lang="en-US" sz="1800" dirty="0"/>
          </a:p>
          <a:p>
            <a:pPr marL="0" indent="0">
              <a:buNone/>
            </a:pPr>
            <a:endParaRPr lang="en-US" sz="1800" dirty="0"/>
          </a:p>
          <a:p>
            <a:pPr marL="0" indent="0">
              <a:lnSpc>
                <a:spcPct val="100000"/>
              </a:lnSpc>
              <a:spcBef>
                <a:spcPts val="0"/>
              </a:spcBef>
              <a:buNone/>
            </a:pPr>
            <a:endParaRPr sz="1800" dirty="0"/>
          </a:p>
        </p:txBody>
      </p:sp>
      <p:sp>
        <p:nvSpPr>
          <p:cNvPr id="4" name="Slide Number Placeholder 3">
            <a:extLst>
              <a:ext uri="{FF2B5EF4-FFF2-40B4-BE49-F238E27FC236}">
                <a16:creationId xmlns:a16="http://schemas.microsoft.com/office/drawing/2014/main" id="{1197BA28-4D79-4C7B-BDBE-84F533D4154A}"/>
              </a:ext>
            </a:extLst>
          </p:cNvPr>
          <p:cNvSpPr>
            <a:spLocks noGrp="1"/>
          </p:cNvSpPr>
          <p:nvPr>
            <p:ph type="sldNum" sz="quarter" idx="12"/>
          </p:nvPr>
        </p:nvSpPr>
        <p:spPr/>
        <p:txBody>
          <a:bodyPr/>
          <a:lstStyle/>
          <a:p>
            <a:fld id="{3352CBF5-17B8-4387-88A6-ABF9F8C64D5A}" type="slidenum">
              <a:rPr lang="en-US" smtClean="0"/>
              <a:t>3</a:t>
            </a:fld>
            <a:endParaRPr lang="en-US" dirty="0"/>
          </a:p>
        </p:txBody>
      </p:sp>
      <p:sp>
        <p:nvSpPr>
          <p:cNvPr id="5" name="TextBox 4">
            <a:extLst>
              <a:ext uri="{FF2B5EF4-FFF2-40B4-BE49-F238E27FC236}">
                <a16:creationId xmlns:a16="http://schemas.microsoft.com/office/drawing/2014/main" id="{8D4DB753-30C0-48CE-BFC6-C6AD56EE1192}"/>
              </a:ext>
            </a:extLst>
          </p:cNvPr>
          <p:cNvSpPr txBox="1"/>
          <p:nvPr/>
        </p:nvSpPr>
        <p:spPr>
          <a:xfrm>
            <a:off x="678990" y="3912654"/>
            <a:ext cx="8041625" cy="1200329"/>
          </a:xfrm>
          <a:prstGeom prst="rect">
            <a:avLst/>
          </a:prstGeom>
          <a:noFill/>
        </p:spPr>
        <p:txBody>
          <a:bodyPr wrap="none" rtlCol="0">
            <a:spAutoFit/>
          </a:bodyPr>
          <a:lstStyle/>
          <a:p>
            <a:pPr lvl="0"/>
            <a:r>
              <a:rPr lang="en-US" dirty="0">
                <a:solidFill>
                  <a:prstClr val="black"/>
                </a:solidFill>
              </a:rPr>
              <a:t>Tuition Exchange is the proud host for the </a:t>
            </a:r>
            <a:r>
              <a:rPr lang="en-US" b="1" i="1" dirty="0">
                <a:solidFill>
                  <a:prstClr val="black"/>
                </a:solidFill>
              </a:rPr>
              <a:t>FACHEX scholarship system</a:t>
            </a:r>
            <a:r>
              <a:rPr lang="en-US" dirty="0">
                <a:solidFill>
                  <a:prstClr val="black"/>
                </a:solidFill>
              </a:rPr>
              <a:t>. </a:t>
            </a:r>
          </a:p>
          <a:p>
            <a:pPr lvl="0"/>
            <a:r>
              <a:rPr lang="en-US" dirty="0">
                <a:solidFill>
                  <a:prstClr val="black"/>
                </a:solidFill>
              </a:rPr>
              <a:t>If you are employed at a participating FACHEX school, the EZ application is available </a:t>
            </a:r>
          </a:p>
          <a:p>
            <a:pPr lvl="0"/>
            <a:r>
              <a:rPr lang="en-US" dirty="0">
                <a:solidFill>
                  <a:prstClr val="black"/>
                </a:solidFill>
              </a:rPr>
              <a:t>at both FACHEX schools and Tuition Exchange schools. If you have questions specific</a:t>
            </a:r>
          </a:p>
          <a:p>
            <a:pPr lvl="0"/>
            <a:r>
              <a:rPr lang="en-US" dirty="0">
                <a:solidFill>
                  <a:prstClr val="black"/>
                </a:solidFill>
              </a:rPr>
              <a:t>to the FACHEX Program, please contact your FACHEX Administrator directly. </a:t>
            </a:r>
          </a:p>
        </p:txBody>
      </p:sp>
    </p:spTree>
    <p:extLst>
      <p:ext uri="{BB962C8B-B14F-4D97-AF65-F5344CB8AC3E}">
        <p14:creationId xmlns:p14="http://schemas.microsoft.com/office/powerpoint/2010/main" val="240942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169" y="166764"/>
            <a:ext cx="4441036" cy="3262236"/>
          </a:xfrm>
        </p:spPr>
        <p:txBody>
          <a:bodyPr anchor="ctr">
            <a:normAutofit/>
          </a:bodyPr>
          <a:lstStyle/>
          <a:p>
            <a:r>
              <a:rPr lang="en-US" sz="1800" dirty="0"/>
              <a:t>Does my employer participate in the EZ application process?</a:t>
            </a:r>
          </a:p>
          <a:p>
            <a:r>
              <a:rPr lang="en-US" sz="1800" dirty="0"/>
              <a:t>Not sure?  Check the application at:  </a:t>
            </a:r>
            <a:r>
              <a:rPr lang="en-US" sz="1800" dirty="0">
                <a:hlinkClick r:id="rId3"/>
              </a:rPr>
              <a:t>https://telo.tuitionexchange.org/apply.cfm</a:t>
            </a:r>
            <a:endParaRPr lang="en-US" sz="1800" dirty="0"/>
          </a:p>
          <a:p>
            <a:r>
              <a:rPr lang="en-US" sz="1800" dirty="0"/>
              <a:t>If your employer is listed – you are eligible to utilize the EZ application process.</a:t>
            </a:r>
            <a:endParaRPr sz="1800" dirty="0"/>
          </a:p>
        </p:txBody>
      </p:sp>
      <p:sp>
        <p:nvSpPr>
          <p:cNvPr id="8" name="Slide Number Placeholder 7">
            <a:extLst>
              <a:ext uri="{FF2B5EF4-FFF2-40B4-BE49-F238E27FC236}">
                <a16:creationId xmlns:a16="http://schemas.microsoft.com/office/drawing/2014/main" id="{BC64BEF4-0A19-4A79-A116-7D1A8EC27AE3}"/>
              </a:ext>
            </a:extLst>
          </p:cNvPr>
          <p:cNvSpPr>
            <a:spLocks noGrp="1"/>
          </p:cNvSpPr>
          <p:nvPr>
            <p:ph type="sldNum" sz="quarter" idx="12"/>
          </p:nvPr>
        </p:nvSpPr>
        <p:spPr/>
        <p:txBody>
          <a:bodyPr/>
          <a:lstStyle/>
          <a:p>
            <a:fld id="{3352CBF5-17B8-4387-88A6-ABF9F8C64D5A}" type="slidenum">
              <a:rPr lang="en-US" smtClean="0"/>
              <a:t>4</a:t>
            </a:fld>
            <a:endParaRPr lang="en-US" dirty="0"/>
          </a:p>
        </p:txBody>
      </p:sp>
      <p:pic>
        <p:nvPicPr>
          <p:cNvPr id="4" name="Picture 3">
            <a:extLst>
              <a:ext uri="{FF2B5EF4-FFF2-40B4-BE49-F238E27FC236}">
                <a16:creationId xmlns:a16="http://schemas.microsoft.com/office/drawing/2014/main" id="{6DA9CCD0-280B-46A0-880B-39AD976B2AD4}"/>
              </a:ext>
            </a:extLst>
          </p:cNvPr>
          <p:cNvPicPr>
            <a:picLocks noChangeAspect="1"/>
          </p:cNvPicPr>
          <p:nvPr/>
        </p:nvPicPr>
        <p:blipFill>
          <a:blip r:embed="rId4"/>
          <a:stretch>
            <a:fillRect/>
          </a:stretch>
        </p:blipFill>
        <p:spPr>
          <a:xfrm>
            <a:off x="3112864" y="3699582"/>
            <a:ext cx="5334635" cy="2110175"/>
          </a:xfrm>
          <a:prstGeom prst="rect">
            <a:avLst/>
          </a:prstGeom>
        </p:spPr>
      </p:pic>
      <p:sp>
        <p:nvSpPr>
          <p:cNvPr id="5" name="TextBox 4">
            <a:extLst>
              <a:ext uri="{FF2B5EF4-FFF2-40B4-BE49-F238E27FC236}">
                <a16:creationId xmlns:a16="http://schemas.microsoft.com/office/drawing/2014/main" id="{C47A8960-B90A-4CCF-BCDC-5836F8623046}"/>
              </a:ext>
            </a:extLst>
          </p:cNvPr>
          <p:cNvSpPr txBox="1"/>
          <p:nvPr/>
        </p:nvSpPr>
        <p:spPr>
          <a:xfrm>
            <a:off x="6529034" y="1238821"/>
            <a:ext cx="4846320" cy="1754326"/>
          </a:xfrm>
          <a:prstGeom prst="rect">
            <a:avLst/>
          </a:prstGeom>
          <a:solidFill>
            <a:schemeClr val="accent1"/>
          </a:solidFill>
        </p:spPr>
        <p:txBody>
          <a:bodyPr wrap="square" rtlCol="0">
            <a:spAutoFit/>
          </a:bodyPr>
          <a:lstStyle/>
          <a:p>
            <a:r>
              <a:rPr lang="en-US" dirty="0"/>
              <a:t>If your employer is</a:t>
            </a:r>
          </a:p>
          <a:p>
            <a:r>
              <a:rPr lang="en-US" dirty="0"/>
              <a:t>not listed – download</a:t>
            </a:r>
          </a:p>
          <a:p>
            <a:r>
              <a:rPr lang="en-US" dirty="0"/>
              <a:t>the off-line application, complete</a:t>
            </a:r>
          </a:p>
          <a:p>
            <a:r>
              <a:rPr lang="en-US" dirty="0"/>
              <a:t>the application, and forward it to your</a:t>
            </a:r>
          </a:p>
          <a:p>
            <a:r>
              <a:rPr lang="en-US" dirty="0"/>
              <a:t>Tuition Exchange Liaison Officer (TELO) or FACHEX Administrator.</a:t>
            </a:r>
          </a:p>
        </p:txBody>
      </p:sp>
      <p:cxnSp>
        <p:nvCxnSpPr>
          <p:cNvPr id="7" name="Straight Arrow Connector 6">
            <a:extLst>
              <a:ext uri="{FF2B5EF4-FFF2-40B4-BE49-F238E27FC236}">
                <a16:creationId xmlns:a16="http://schemas.microsoft.com/office/drawing/2014/main" id="{D34D4D87-E6BE-4C48-94F9-18BAEBDE4F01}"/>
              </a:ext>
            </a:extLst>
          </p:cNvPr>
          <p:cNvCxnSpPr>
            <a:cxnSpLocks/>
          </p:cNvCxnSpPr>
          <p:nvPr/>
        </p:nvCxnSpPr>
        <p:spPr>
          <a:xfrm flipH="1">
            <a:off x="5082315" y="2870522"/>
            <a:ext cx="1446719" cy="13258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077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896" y="401719"/>
            <a:ext cx="5696957" cy="2873999"/>
          </a:xfrm>
        </p:spPr>
        <p:txBody>
          <a:bodyPr anchor="ctr">
            <a:normAutofit/>
          </a:bodyPr>
          <a:lstStyle/>
          <a:p>
            <a:r>
              <a:rPr lang="en-US" sz="1800" dirty="0"/>
              <a:t>Does my employer require any additional information?</a:t>
            </a:r>
          </a:p>
          <a:p>
            <a:pPr lvl="1"/>
            <a:r>
              <a:rPr lang="en-US" sz="1400" dirty="0"/>
              <a:t>You need to ask this question of your TELO or FACHEX. Administrator.  Not sure who to email?  Check the Tuition Exchange website at:</a:t>
            </a:r>
          </a:p>
          <a:p>
            <a:r>
              <a:rPr lang="en-US" sz="1800" dirty="0">
                <a:hlinkClick r:id="rId3"/>
              </a:rPr>
              <a:t>https://telo.tuitionexchange.org/schools.cfm</a:t>
            </a:r>
            <a:r>
              <a:rPr lang="en-US" sz="1800" dirty="0"/>
              <a:t> - TE employee click on your employer’s link</a:t>
            </a:r>
          </a:p>
          <a:p>
            <a:r>
              <a:rPr lang="en-US" sz="1800" dirty="0">
                <a:hlinkClick r:id="rId4"/>
              </a:rPr>
              <a:t>https://telo.tuitionexchange.org/fachexschools.cfm</a:t>
            </a:r>
            <a:r>
              <a:rPr lang="en-US" sz="1800" dirty="0"/>
              <a:t> - FACHEX employee click on your employer’s link</a:t>
            </a:r>
          </a:p>
          <a:p>
            <a:pPr marL="0" indent="0">
              <a:buNone/>
            </a:pPr>
            <a:endParaRPr sz="1800" dirty="0"/>
          </a:p>
        </p:txBody>
      </p:sp>
      <p:sp>
        <p:nvSpPr>
          <p:cNvPr id="10" name="Slide Number Placeholder 9">
            <a:extLst>
              <a:ext uri="{FF2B5EF4-FFF2-40B4-BE49-F238E27FC236}">
                <a16:creationId xmlns:a16="http://schemas.microsoft.com/office/drawing/2014/main" id="{DE30C932-9CE3-49AC-B1D8-87D550EB811F}"/>
              </a:ext>
            </a:extLst>
          </p:cNvPr>
          <p:cNvSpPr>
            <a:spLocks noGrp="1"/>
          </p:cNvSpPr>
          <p:nvPr>
            <p:ph type="sldNum" sz="quarter" idx="12"/>
          </p:nvPr>
        </p:nvSpPr>
        <p:spPr/>
        <p:txBody>
          <a:bodyPr/>
          <a:lstStyle/>
          <a:p>
            <a:fld id="{3352CBF5-17B8-4387-88A6-ABF9F8C64D5A}" type="slidenum">
              <a:rPr lang="en-US" smtClean="0"/>
              <a:t>5</a:t>
            </a:fld>
            <a:endParaRPr lang="en-US" dirty="0"/>
          </a:p>
        </p:txBody>
      </p:sp>
      <p:cxnSp>
        <p:nvCxnSpPr>
          <p:cNvPr id="6" name="Straight Arrow Connector 5">
            <a:extLst>
              <a:ext uri="{FF2B5EF4-FFF2-40B4-BE49-F238E27FC236}">
                <a16:creationId xmlns:a16="http://schemas.microsoft.com/office/drawing/2014/main" id="{9813A0D2-08A6-448F-81A2-526F389AF8BF}"/>
              </a:ext>
            </a:extLst>
          </p:cNvPr>
          <p:cNvCxnSpPr>
            <a:cxnSpLocks/>
          </p:cNvCxnSpPr>
          <p:nvPr/>
        </p:nvCxnSpPr>
        <p:spPr>
          <a:xfrm>
            <a:off x="3218736" y="1138450"/>
            <a:ext cx="4039565" cy="14005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02E2F8C-C237-4CEA-9E6F-1102B312FE08}"/>
              </a:ext>
            </a:extLst>
          </p:cNvPr>
          <p:cNvSpPr txBox="1"/>
          <p:nvPr/>
        </p:nvSpPr>
        <p:spPr>
          <a:xfrm>
            <a:off x="531975" y="3887325"/>
            <a:ext cx="6615391" cy="1754326"/>
          </a:xfrm>
          <a:prstGeom prst="rect">
            <a:avLst/>
          </a:prstGeom>
          <a:solidFill>
            <a:schemeClr val="accent1"/>
          </a:solidFill>
        </p:spPr>
        <p:txBody>
          <a:bodyPr wrap="square" rtlCol="0">
            <a:spAutoFit/>
          </a:bodyPr>
          <a:lstStyle/>
          <a:p>
            <a:r>
              <a:rPr lang="en-US" dirty="0"/>
              <a:t>TE Central does not provide the phone number</a:t>
            </a:r>
          </a:p>
          <a:p>
            <a:r>
              <a:rPr lang="en-US" dirty="0"/>
              <a:t>of our TELO’s or FACHEX Administrators.  </a:t>
            </a:r>
          </a:p>
          <a:p>
            <a:r>
              <a:rPr lang="en-US" dirty="0"/>
              <a:t>Email is your best communication option!</a:t>
            </a:r>
          </a:p>
          <a:p>
            <a:r>
              <a:rPr lang="en-US" dirty="0"/>
              <a:t>Additional information may be available on </a:t>
            </a:r>
          </a:p>
          <a:p>
            <a:r>
              <a:rPr lang="en-US" dirty="0"/>
              <a:t>the search page.  Please take the time to read the entire</a:t>
            </a:r>
          </a:p>
          <a:p>
            <a:r>
              <a:rPr lang="en-US" dirty="0"/>
              <a:t>page!</a:t>
            </a:r>
          </a:p>
        </p:txBody>
      </p:sp>
      <p:pic>
        <p:nvPicPr>
          <p:cNvPr id="5" name="Picture 4">
            <a:extLst>
              <a:ext uri="{FF2B5EF4-FFF2-40B4-BE49-F238E27FC236}">
                <a16:creationId xmlns:a16="http://schemas.microsoft.com/office/drawing/2014/main" id="{25443987-D786-002C-B68F-B920777A13E3}"/>
              </a:ext>
            </a:extLst>
          </p:cNvPr>
          <p:cNvPicPr>
            <a:picLocks noChangeAspect="1"/>
          </p:cNvPicPr>
          <p:nvPr/>
        </p:nvPicPr>
        <p:blipFill>
          <a:blip r:embed="rId5"/>
          <a:stretch>
            <a:fillRect/>
          </a:stretch>
        </p:blipFill>
        <p:spPr>
          <a:xfrm>
            <a:off x="7616072" y="495859"/>
            <a:ext cx="3658111" cy="3486637"/>
          </a:xfrm>
          <a:prstGeom prst="rect">
            <a:avLst/>
          </a:prstGeom>
        </p:spPr>
      </p:pic>
    </p:spTree>
    <p:extLst>
      <p:ext uri="{BB962C8B-B14F-4D97-AF65-F5344CB8AC3E}">
        <p14:creationId xmlns:p14="http://schemas.microsoft.com/office/powerpoint/2010/main" val="2771841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Content Placeholder 2"/>
          <p:cNvSpPr>
            <a:spLocks noGrp="1"/>
          </p:cNvSpPr>
          <p:nvPr>
            <p:ph idx="1"/>
          </p:nvPr>
        </p:nvSpPr>
        <p:spPr>
          <a:xfrm>
            <a:off x="643469" y="1782981"/>
            <a:ext cx="4008384" cy="4393982"/>
          </a:xfrm>
        </p:spPr>
        <p:txBody>
          <a:bodyPr>
            <a:normAutofit/>
          </a:bodyPr>
          <a:lstStyle/>
          <a:p>
            <a:endParaRPr lang="en-US" sz="1100"/>
          </a:p>
          <a:p>
            <a:r>
              <a:rPr lang="en-US" sz="1100"/>
              <a:t>What is my employer’s eligibility guideline?</a:t>
            </a:r>
          </a:p>
          <a:p>
            <a:pPr lvl="1"/>
            <a:r>
              <a:rPr lang="en-US" sz="1100"/>
              <a:t>Contact your employer. </a:t>
            </a:r>
          </a:p>
          <a:p>
            <a:pPr lvl="1"/>
            <a:r>
              <a:rPr lang="en-US" sz="1100"/>
              <a:t>See previous slide for determining your TELO or FACHEX Administrator contact information.</a:t>
            </a:r>
          </a:p>
          <a:p>
            <a:r>
              <a:rPr lang="en-US" sz="1100"/>
              <a:t>Consider checking your Employee Handbook and search your campus Intranet –   key word search Tuition Exchange, FACHEX, or Tuition Reimbursement.</a:t>
            </a:r>
          </a:p>
          <a:p>
            <a:r>
              <a:rPr lang="en-US" sz="1100"/>
              <a:t>Many TELO’s or FACHEX Administrators offer Lunch and Learns or evening programs on your school’s Exchange programs.  Be sure to watch your email for information.</a:t>
            </a:r>
          </a:p>
          <a:p>
            <a:r>
              <a:rPr lang="en-US" sz="1100"/>
              <a:t>Many employers require a certain length of service to be considered eligible.</a:t>
            </a:r>
          </a:p>
          <a:p>
            <a:r>
              <a:rPr lang="en-US" sz="1100"/>
              <a:t>Tuition Exchange or FACHEX is not a guaranteed employee benefit.</a:t>
            </a:r>
          </a:p>
          <a:p>
            <a:r>
              <a:rPr lang="en-US" sz="1100"/>
              <a:t>There is no guarantee your student’s application will be selected for Export or Import consideration.  </a:t>
            </a:r>
          </a:p>
          <a:p>
            <a:r>
              <a:rPr lang="en-US" sz="1100"/>
              <a:t>Your student must be applying for admissions and be admitted before Tuition Exchange or FACHEX funds is considered and potentially extended to your student.</a:t>
            </a:r>
          </a:p>
          <a:p>
            <a:pPr marL="0" indent="0">
              <a:buNone/>
            </a:pPr>
            <a:endParaRPr lang="en-US" sz="1100"/>
          </a:p>
          <a:p>
            <a:pPr lvl="1"/>
            <a:endParaRPr lang="en-US" sz="1100"/>
          </a:p>
          <a:p>
            <a:pPr marL="0" indent="0">
              <a:buNone/>
            </a:pPr>
            <a:endParaRPr lang="en-US" sz="1100"/>
          </a:p>
        </p:txBody>
      </p:sp>
      <p:sp>
        <p:nvSpPr>
          <p:cNvPr id="4" name="Slide Number Placeholder 3">
            <a:extLst>
              <a:ext uri="{FF2B5EF4-FFF2-40B4-BE49-F238E27FC236}">
                <a16:creationId xmlns:a16="http://schemas.microsoft.com/office/drawing/2014/main" id="{1C1901E7-F132-4053-9887-7E0D75F3BD2C}"/>
              </a:ext>
            </a:extLst>
          </p:cNvPr>
          <p:cNvSpPr>
            <a:spLocks noGrp="1"/>
          </p:cNvSpPr>
          <p:nvPr>
            <p:ph type="sldNum" sz="quarter" idx="12"/>
          </p:nvPr>
        </p:nvSpPr>
        <p:spPr>
          <a:xfrm>
            <a:off x="8805333" y="6356350"/>
            <a:ext cx="2743200" cy="365125"/>
          </a:xfrm>
        </p:spPr>
        <p:txBody>
          <a:bodyPr>
            <a:normAutofit/>
          </a:bodyPr>
          <a:lstStyle/>
          <a:p>
            <a:pPr>
              <a:spcAft>
                <a:spcPts val="600"/>
              </a:spcAft>
            </a:pPr>
            <a:fld id="{3352CBF5-17B8-4387-88A6-ABF9F8C64D5A}" type="slidenum">
              <a:rPr lang="en-US"/>
              <a:pPr>
                <a:spcAft>
                  <a:spcPts val="600"/>
                </a:spcAft>
              </a:pPr>
              <a:t>6</a:t>
            </a:fld>
            <a:endParaRPr lang="en-US"/>
          </a:p>
        </p:txBody>
      </p:sp>
      <p:pic>
        <p:nvPicPr>
          <p:cNvPr id="5" name="Picture 4" descr="Graphical user interface, application&#10;&#10;Description automatically generated">
            <a:extLst>
              <a:ext uri="{FF2B5EF4-FFF2-40B4-BE49-F238E27FC236}">
                <a16:creationId xmlns:a16="http://schemas.microsoft.com/office/drawing/2014/main" id="{03E7CF06-DB0D-402F-8828-838F6DD5EC60}"/>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3286" b="1582"/>
          <a:stretch/>
        </p:blipFill>
        <p:spPr>
          <a:xfrm>
            <a:off x="5295320" y="2126256"/>
            <a:ext cx="6253212" cy="2789244"/>
          </a:xfrm>
          <a:prstGeom prst="rect">
            <a:avLst/>
          </a:prstGeom>
        </p:spPr>
      </p:pic>
      <p:sp>
        <p:nvSpPr>
          <p:cNvPr id="6" name="TextBox 5">
            <a:extLst>
              <a:ext uri="{FF2B5EF4-FFF2-40B4-BE49-F238E27FC236}">
                <a16:creationId xmlns:a16="http://schemas.microsoft.com/office/drawing/2014/main" id="{41FA3D37-F0C7-4869-BBAF-01AA25B3B5BC}"/>
              </a:ext>
            </a:extLst>
          </p:cNvPr>
          <p:cNvSpPr txBox="1"/>
          <p:nvPr/>
        </p:nvSpPr>
        <p:spPr>
          <a:xfrm>
            <a:off x="9361716" y="4715444"/>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ijoest.com/Academic-Journal-Author-Guidelines.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3887859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3467" y="321734"/>
            <a:ext cx="10905066" cy="1135737"/>
          </a:xfrm>
        </p:spPr>
        <p:txBody>
          <a:bodyPr>
            <a:normAutofit/>
          </a:bodyPr>
          <a:lstStyle/>
          <a:p>
            <a:r>
              <a:rPr lang="en-US" sz="3600"/>
              <a:t>Completing the EZ-application</a:t>
            </a:r>
          </a:p>
        </p:txBody>
      </p:sp>
      <p:sp>
        <p:nvSpPr>
          <p:cNvPr id="3" name="Content Placeholder 2"/>
          <p:cNvSpPr>
            <a:spLocks noGrp="1"/>
          </p:cNvSpPr>
          <p:nvPr>
            <p:ph idx="1"/>
          </p:nvPr>
        </p:nvSpPr>
        <p:spPr>
          <a:xfrm>
            <a:off x="643469" y="1782981"/>
            <a:ext cx="4008384" cy="4393982"/>
          </a:xfrm>
        </p:spPr>
        <p:txBody>
          <a:bodyPr>
            <a:normAutofit/>
          </a:bodyPr>
          <a:lstStyle/>
          <a:p>
            <a:r>
              <a:rPr lang="en-US" sz="1600" dirty="0"/>
              <a:t>The EZ-application requires employee and applicant information:</a:t>
            </a:r>
          </a:p>
          <a:p>
            <a:pPr lvl="1"/>
            <a:r>
              <a:rPr lang="en-US" sz="1600" dirty="0"/>
              <a:t>Student’s complete email address;</a:t>
            </a:r>
          </a:p>
          <a:p>
            <a:pPr lvl="1"/>
            <a:r>
              <a:rPr lang="en-US" sz="1600" dirty="0"/>
              <a:t>Last 4 digits of the student’s SSN;</a:t>
            </a:r>
          </a:p>
          <a:p>
            <a:pPr lvl="1"/>
            <a:r>
              <a:rPr lang="en-US" sz="1600" dirty="0"/>
              <a:t>Employee’s complete email address;</a:t>
            </a:r>
          </a:p>
          <a:p>
            <a:pPr lvl="1"/>
            <a:r>
              <a:rPr lang="en-US" sz="1600" dirty="0"/>
              <a:t>Employee’s years of employment;</a:t>
            </a:r>
          </a:p>
          <a:p>
            <a:pPr lvl="1"/>
            <a:r>
              <a:rPr lang="en-US" sz="1600" dirty="0"/>
              <a:t>Will the student complete the Free Application for Federal Student Aid?  (</a:t>
            </a:r>
            <a:r>
              <a:rPr lang="en-US" sz="1600" dirty="0">
                <a:hlinkClick r:id="rId3"/>
              </a:rPr>
              <a:t>www.fafsa.ed.gov</a:t>
            </a:r>
            <a:r>
              <a:rPr lang="en-US" sz="1600" dirty="0"/>
              <a:t>); and,</a:t>
            </a:r>
          </a:p>
          <a:p>
            <a:pPr lvl="1"/>
            <a:r>
              <a:rPr lang="en-US" sz="1600" dirty="0"/>
              <a:t>What schools is the student considering:</a:t>
            </a:r>
          </a:p>
          <a:p>
            <a:pPr lvl="2"/>
            <a:r>
              <a:rPr lang="en-US" sz="1600" dirty="0"/>
              <a:t>Students can select a maximum of 10; </a:t>
            </a:r>
          </a:p>
          <a:p>
            <a:pPr lvl="2"/>
            <a:r>
              <a:rPr lang="en-US" sz="1600" dirty="0"/>
              <a:t>Student must be applying for admission or be admitted for TE/FACHEX consideration.</a:t>
            </a:r>
          </a:p>
          <a:p>
            <a:pPr lvl="1"/>
            <a:endParaRPr lang="en-US" sz="1600" dirty="0"/>
          </a:p>
        </p:txBody>
      </p:sp>
      <p:sp>
        <p:nvSpPr>
          <p:cNvPr id="4" name="Slide Number Placeholder 3">
            <a:extLst>
              <a:ext uri="{FF2B5EF4-FFF2-40B4-BE49-F238E27FC236}">
                <a16:creationId xmlns:a16="http://schemas.microsoft.com/office/drawing/2014/main" id="{4DB6FEFF-797F-4ACE-B3F8-8447CC6256EE}"/>
              </a:ext>
            </a:extLst>
          </p:cNvPr>
          <p:cNvSpPr>
            <a:spLocks noGrp="1"/>
          </p:cNvSpPr>
          <p:nvPr>
            <p:ph type="sldNum" sz="quarter" idx="12"/>
          </p:nvPr>
        </p:nvSpPr>
        <p:spPr>
          <a:xfrm>
            <a:off x="8805333" y="6356350"/>
            <a:ext cx="2743200" cy="365125"/>
          </a:xfrm>
        </p:spPr>
        <p:txBody>
          <a:bodyPr>
            <a:normAutofit/>
          </a:bodyPr>
          <a:lstStyle/>
          <a:p>
            <a:pPr>
              <a:spcAft>
                <a:spcPts val="600"/>
              </a:spcAft>
            </a:pPr>
            <a:fld id="{3352CBF5-17B8-4387-88A6-ABF9F8C64D5A}" type="slidenum">
              <a:rPr lang="en-US"/>
              <a:pPr>
                <a:spcAft>
                  <a:spcPts val="600"/>
                </a:spcAft>
              </a:pPr>
              <a:t>7</a:t>
            </a:fld>
            <a:endParaRPr lang="en-US"/>
          </a:p>
        </p:txBody>
      </p:sp>
      <p:pic>
        <p:nvPicPr>
          <p:cNvPr id="6" name="Picture 5">
            <a:extLst>
              <a:ext uri="{FF2B5EF4-FFF2-40B4-BE49-F238E27FC236}">
                <a16:creationId xmlns:a16="http://schemas.microsoft.com/office/drawing/2014/main" id="{2E90A09F-E9B8-411F-B2FC-F84C9B75A4D8}"/>
              </a:ext>
            </a:extLst>
          </p:cNvPr>
          <p:cNvPicPr>
            <a:picLocks noChangeAspect="1"/>
          </p:cNvPicPr>
          <p:nvPr/>
        </p:nvPicPr>
        <p:blipFill>
          <a:blip r:embed="rId4"/>
          <a:stretch>
            <a:fillRect/>
          </a:stretch>
        </p:blipFill>
        <p:spPr>
          <a:xfrm>
            <a:off x="5295320" y="2001982"/>
            <a:ext cx="6253212" cy="3923890"/>
          </a:xfrm>
          <a:prstGeom prst="rect">
            <a:avLst/>
          </a:prstGeom>
        </p:spPr>
      </p:pic>
    </p:spTree>
    <p:extLst>
      <p:ext uri="{BB962C8B-B14F-4D97-AF65-F5344CB8AC3E}">
        <p14:creationId xmlns:p14="http://schemas.microsoft.com/office/powerpoint/2010/main" val="3488302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4462" y="630936"/>
            <a:ext cx="7074409" cy="1463040"/>
          </a:xfrm>
        </p:spPr>
        <p:txBody>
          <a:bodyPr vert="horz" lIns="91440" tIns="45720" rIns="91440" bIns="45720" rtlCol="0" anchor="ctr">
            <a:normAutofit/>
          </a:bodyPr>
          <a:lstStyle/>
          <a:p>
            <a:r>
              <a:rPr lang="en-US" sz="1500">
                <a:solidFill>
                  <a:srgbClr val="FFFFFF"/>
                </a:solidFill>
              </a:rPr>
              <a:t>Tuition Exchange is the proud host for the </a:t>
            </a:r>
            <a:r>
              <a:rPr lang="en-US" sz="1500" b="1" i="1">
                <a:solidFill>
                  <a:srgbClr val="FFFFFF"/>
                </a:solidFill>
              </a:rPr>
              <a:t>FACHEX scholarship system</a:t>
            </a:r>
            <a:r>
              <a:rPr lang="en-US" sz="1500">
                <a:solidFill>
                  <a:srgbClr val="FFFFFF"/>
                </a:solidFill>
              </a:rPr>
              <a:t>. </a:t>
            </a:r>
          </a:p>
          <a:p>
            <a:r>
              <a:rPr lang="en-US" sz="1500">
                <a:solidFill>
                  <a:srgbClr val="FFFFFF"/>
                </a:solidFill>
              </a:rPr>
              <a:t>If you are employed at a participating FACHEX school, the EZ application is available at both FACHEX schools and Tuition Exchange schools. </a:t>
            </a:r>
          </a:p>
          <a:p>
            <a:r>
              <a:rPr lang="en-US" sz="1500">
                <a:solidFill>
                  <a:srgbClr val="FFFFFF"/>
                </a:solidFill>
              </a:rPr>
              <a:t>If you have questions specific to the FACHEX Program, please contact your FACHEX Administrator directly. </a:t>
            </a:r>
          </a:p>
        </p:txBody>
      </p:sp>
      <p:sp>
        <p:nvSpPr>
          <p:cNvPr id="4" name="Slide Number Placeholder 3">
            <a:extLst>
              <a:ext uri="{FF2B5EF4-FFF2-40B4-BE49-F238E27FC236}">
                <a16:creationId xmlns:a16="http://schemas.microsoft.com/office/drawing/2014/main" id="{983713B2-1050-453C-9D6D-A739443F092F}"/>
              </a:ext>
            </a:extLst>
          </p:cNvPr>
          <p:cNvSpPr>
            <a:spLocks noGrp="1"/>
          </p:cNvSpPr>
          <p:nvPr>
            <p:ph type="sldNum" sz="quarter" idx="12"/>
          </p:nvPr>
        </p:nvSpPr>
        <p:spPr/>
        <p:txBody>
          <a:bodyPr vert="horz" lIns="91440" tIns="45720" rIns="91440" bIns="45720" rtlCol="0">
            <a:normAutofit/>
          </a:bodyPr>
          <a:lstStyle/>
          <a:p>
            <a:pPr defTabSz="914400">
              <a:spcAft>
                <a:spcPts val="600"/>
              </a:spcAft>
            </a:pPr>
            <a:fld id="{3352CBF5-17B8-4387-88A6-ABF9F8C64D5A}" type="slidenum">
              <a:rPr lang="en-US" smtClean="0"/>
              <a:pPr defTabSz="914400">
                <a:spcAft>
                  <a:spcPts val="600"/>
                </a:spcAft>
              </a:pPr>
              <a:t>8</a:t>
            </a:fld>
            <a:endParaRPr lang="en-US"/>
          </a:p>
        </p:txBody>
      </p:sp>
      <p:pic>
        <p:nvPicPr>
          <p:cNvPr id="7" name="Picture 6">
            <a:extLst>
              <a:ext uri="{FF2B5EF4-FFF2-40B4-BE49-F238E27FC236}">
                <a16:creationId xmlns:a16="http://schemas.microsoft.com/office/drawing/2014/main" id="{E4BF6E86-B728-43E0-9423-A3AA4F51A8FA}"/>
              </a:ext>
            </a:extLst>
          </p:cNvPr>
          <p:cNvPicPr>
            <a:picLocks noChangeAspect="1"/>
          </p:cNvPicPr>
          <p:nvPr/>
        </p:nvPicPr>
        <p:blipFill>
          <a:blip r:embed="rId3"/>
          <a:stretch>
            <a:fillRect/>
          </a:stretch>
        </p:blipFill>
        <p:spPr>
          <a:xfrm>
            <a:off x="630936" y="3137122"/>
            <a:ext cx="10917936" cy="2947843"/>
          </a:xfrm>
          <a:prstGeom prst="rect">
            <a:avLst/>
          </a:prstGeom>
        </p:spPr>
      </p:pic>
      <p:sp>
        <p:nvSpPr>
          <p:cNvPr id="5" name="TextBox 4">
            <a:extLst>
              <a:ext uri="{FF2B5EF4-FFF2-40B4-BE49-F238E27FC236}">
                <a16:creationId xmlns:a16="http://schemas.microsoft.com/office/drawing/2014/main" id="{73EED993-82F8-4186-91E8-EAD8CB1F559D}"/>
              </a:ext>
            </a:extLst>
          </p:cNvPr>
          <p:cNvSpPr txBox="1"/>
          <p:nvPr/>
        </p:nvSpPr>
        <p:spPr>
          <a:xfrm>
            <a:off x="7532710" y="620722"/>
            <a:ext cx="3518748" cy="1142462"/>
          </a:xfrm>
          <a:prstGeom prst="rect">
            <a:avLst/>
          </a:prstGeom>
        </p:spPr>
        <p:txBody>
          <a:bodyPr vert="horz" lIns="91440" tIns="45720" rIns="91440" bIns="45720" rtlCol="0" anchor="b">
            <a:normAutofit/>
          </a:bodyPr>
          <a:lstStyle/>
          <a:p>
            <a:pPr>
              <a:spcBef>
                <a:spcPct val="0"/>
              </a:spcBef>
              <a:spcAft>
                <a:spcPts val="600"/>
              </a:spcAft>
            </a:pPr>
            <a:endParaRPr lang="en-US" sz="2800" cap="all" dirty="0">
              <a:ln w="3175" cmpd="sng">
                <a:noFill/>
              </a:ln>
              <a:latin typeface="+mj-lt"/>
              <a:ea typeface="+mj-ea"/>
              <a:cs typeface="+mj-cs"/>
            </a:endParaRPr>
          </a:p>
        </p:txBody>
      </p:sp>
      <p:sp>
        <p:nvSpPr>
          <p:cNvPr id="8" name="TextBox 7">
            <a:extLst>
              <a:ext uri="{FF2B5EF4-FFF2-40B4-BE49-F238E27FC236}">
                <a16:creationId xmlns:a16="http://schemas.microsoft.com/office/drawing/2014/main" id="{6F88F633-EC75-4E48-BF76-81DDAF995F17}"/>
              </a:ext>
            </a:extLst>
          </p:cNvPr>
          <p:cNvSpPr txBox="1"/>
          <p:nvPr/>
        </p:nvSpPr>
        <p:spPr>
          <a:xfrm>
            <a:off x="209320" y="363557"/>
            <a:ext cx="3767729" cy="1200329"/>
          </a:xfrm>
          <a:prstGeom prst="rect">
            <a:avLst/>
          </a:prstGeom>
          <a:noFill/>
        </p:spPr>
        <p:txBody>
          <a:bodyPr wrap="square" rtlCol="0">
            <a:spAutoFit/>
          </a:bodyPr>
          <a:lstStyle/>
          <a:p>
            <a:r>
              <a:rPr lang="en-US" dirty="0"/>
              <a:t>FACHEX School Applicants</a:t>
            </a:r>
          </a:p>
          <a:p>
            <a:r>
              <a:rPr lang="en-US" dirty="0"/>
              <a:t>Use the same application – be sure to select FACHEX schools without the state code for best results</a:t>
            </a:r>
          </a:p>
        </p:txBody>
      </p:sp>
    </p:spTree>
    <p:extLst>
      <p:ext uri="{BB962C8B-B14F-4D97-AF65-F5344CB8AC3E}">
        <p14:creationId xmlns:p14="http://schemas.microsoft.com/office/powerpoint/2010/main" val="1733272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3467" y="321734"/>
            <a:ext cx="10905066" cy="1135737"/>
          </a:xfrm>
        </p:spPr>
        <p:txBody>
          <a:bodyPr vert="horz" lIns="91440" tIns="45720" rIns="91440" bIns="45720" rtlCol="0">
            <a:normAutofit/>
          </a:bodyPr>
          <a:lstStyle/>
          <a:p>
            <a:r>
              <a:rPr lang="en-US" sz="3600"/>
              <a:t>Completing the EZ-application podcast </a:t>
            </a:r>
          </a:p>
        </p:txBody>
      </p:sp>
      <p:sp>
        <p:nvSpPr>
          <p:cNvPr id="26" name="Content Placeholder 8">
            <a:extLst>
              <a:ext uri="{FF2B5EF4-FFF2-40B4-BE49-F238E27FC236}">
                <a16:creationId xmlns:a16="http://schemas.microsoft.com/office/drawing/2014/main" id="{9816EA7B-583C-4EBA-9AF4-E755242A40B3}"/>
              </a:ext>
            </a:extLst>
          </p:cNvPr>
          <p:cNvSpPr>
            <a:spLocks noGrp="1"/>
          </p:cNvSpPr>
          <p:nvPr>
            <p:ph idx="1"/>
          </p:nvPr>
        </p:nvSpPr>
        <p:spPr>
          <a:xfrm>
            <a:off x="643469" y="1782981"/>
            <a:ext cx="4008384" cy="4393982"/>
          </a:xfrm>
        </p:spPr>
        <p:txBody>
          <a:bodyPr vert="horz" lIns="91440" tIns="45720" rIns="91440" bIns="45720" rtlCol="0">
            <a:normAutofit/>
          </a:bodyPr>
          <a:lstStyle/>
          <a:p>
            <a:pPr marL="0" indent="0">
              <a:buNone/>
            </a:pPr>
            <a:r>
              <a:rPr lang="en-US" sz="2000" dirty="0"/>
              <a:t>Home page – </a:t>
            </a:r>
            <a:r>
              <a:rPr lang="en-US" sz="2000" dirty="0">
                <a:hlinkClick r:id="rId3"/>
              </a:rPr>
              <a:t>www.Tuitionexchange.org</a:t>
            </a:r>
          </a:p>
          <a:p>
            <a:pPr marL="0" indent="0">
              <a:buNone/>
            </a:pPr>
            <a:r>
              <a:rPr lang="en-US" sz="2000" dirty="0"/>
              <a:t>Select Families</a:t>
            </a:r>
            <a:endParaRPr lang="en-US" sz="2000" dirty="0">
              <a:hlinkClick r:id="rId3"/>
            </a:endParaRPr>
          </a:p>
          <a:p>
            <a:pPr marL="0" indent="0">
              <a:buNone/>
            </a:pPr>
            <a:endParaRPr lang="en-US" sz="2000" dirty="0">
              <a:hlinkClick r:id="rId3"/>
            </a:endParaRPr>
          </a:p>
          <a:p>
            <a:pPr marL="0" indent="0">
              <a:buNone/>
            </a:pPr>
            <a:r>
              <a:rPr lang="en-US" sz="2000" dirty="0"/>
              <a:t>Click here to start the </a:t>
            </a:r>
            <a:r>
              <a:rPr lang="en-US" sz="2000" dirty="0">
                <a:hlinkClick r:id="rId3"/>
              </a:rPr>
              <a:t>nine minute podcast</a:t>
            </a:r>
            <a:r>
              <a:rPr lang="en-US" sz="2000" dirty="0"/>
              <a:t> </a:t>
            </a:r>
          </a:p>
          <a:p>
            <a:pPr marL="0" indent="0">
              <a:buNone/>
            </a:pPr>
            <a:endParaRPr lang="en-US" sz="2000" dirty="0"/>
          </a:p>
        </p:txBody>
      </p:sp>
      <p:sp>
        <p:nvSpPr>
          <p:cNvPr id="5" name="Slide Number Placeholder 4">
            <a:extLst>
              <a:ext uri="{FF2B5EF4-FFF2-40B4-BE49-F238E27FC236}">
                <a16:creationId xmlns:a16="http://schemas.microsoft.com/office/drawing/2014/main" id="{C63526A7-0E20-48D4-80C7-8358A25EEF1A}"/>
              </a:ext>
            </a:extLst>
          </p:cNvPr>
          <p:cNvSpPr>
            <a:spLocks noGrp="1"/>
          </p:cNvSpPr>
          <p:nvPr>
            <p:ph type="sldNum" sz="quarter" idx="12"/>
          </p:nvPr>
        </p:nvSpPr>
        <p:spPr>
          <a:xfrm>
            <a:off x="8805333" y="6356350"/>
            <a:ext cx="2743200" cy="365125"/>
          </a:xfrm>
        </p:spPr>
        <p:txBody>
          <a:bodyPr vert="horz" lIns="91440" tIns="45720" rIns="91440" bIns="45720" rtlCol="0">
            <a:normAutofit/>
          </a:bodyPr>
          <a:lstStyle/>
          <a:p>
            <a:pPr>
              <a:spcAft>
                <a:spcPts val="600"/>
              </a:spcAft>
            </a:pPr>
            <a:fld id="{3352CBF5-17B8-4387-88A6-ABF9F8C64D5A}" type="slidenum">
              <a:rPr lang="en-US"/>
              <a:pPr>
                <a:spcAft>
                  <a:spcPts val="600"/>
                </a:spcAft>
              </a:pPr>
              <a:t>9</a:t>
            </a:fld>
            <a:endParaRPr lang="en-US"/>
          </a:p>
        </p:txBody>
      </p:sp>
      <p:pic>
        <p:nvPicPr>
          <p:cNvPr id="8" name="Picture 7" descr="Graphical user interface, text, application, Word&#10;&#10;Description automatically generated">
            <a:extLst>
              <a:ext uri="{FF2B5EF4-FFF2-40B4-BE49-F238E27FC236}">
                <a16:creationId xmlns:a16="http://schemas.microsoft.com/office/drawing/2014/main" id="{F76B945D-96C5-407C-92DD-F59B6D123122}"/>
              </a:ext>
            </a:extLst>
          </p:cNvPr>
          <p:cNvPicPr>
            <a:picLocks noChangeAspect="1"/>
          </p:cNvPicPr>
          <p:nvPr/>
        </p:nvPicPr>
        <p:blipFill>
          <a:blip r:embed="rId4"/>
          <a:stretch>
            <a:fillRect/>
          </a:stretch>
        </p:blipFill>
        <p:spPr>
          <a:xfrm>
            <a:off x="6410003" y="1782981"/>
            <a:ext cx="4023845" cy="4361892"/>
          </a:xfrm>
          <a:prstGeom prst="rect">
            <a:avLst/>
          </a:prstGeom>
        </p:spPr>
      </p:pic>
      <p:cxnSp>
        <p:nvCxnSpPr>
          <p:cNvPr id="10" name="Straight Arrow Connector 9">
            <a:extLst>
              <a:ext uri="{FF2B5EF4-FFF2-40B4-BE49-F238E27FC236}">
                <a16:creationId xmlns:a16="http://schemas.microsoft.com/office/drawing/2014/main" id="{E3EA7998-14F8-41D0-AC5E-19B3973B099E}"/>
              </a:ext>
            </a:extLst>
          </p:cNvPr>
          <p:cNvCxnSpPr>
            <a:cxnSpLocks/>
          </p:cNvCxnSpPr>
          <p:nvPr/>
        </p:nvCxnSpPr>
        <p:spPr>
          <a:xfrm>
            <a:off x="1657529" y="3050072"/>
            <a:ext cx="6032244" cy="200719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3" name="Straight Arrow Connector 12">
            <a:extLst>
              <a:ext uri="{FF2B5EF4-FFF2-40B4-BE49-F238E27FC236}">
                <a16:creationId xmlns:a16="http://schemas.microsoft.com/office/drawing/2014/main" id="{8C6DF727-95AF-4554-A8D1-759F61C0C91B}"/>
              </a:ext>
            </a:extLst>
          </p:cNvPr>
          <p:cNvCxnSpPr>
            <a:cxnSpLocks/>
          </p:cNvCxnSpPr>
          <p:nvPr/>
        </p:nvCxnSpPr>
        <p:spPr>
          <a:xfrm flipV="1">
            <a:off x="2395018" y="2390660"/>
            <a:ext cx="5217637" cy="21729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9359443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188</TotalTime>
  <Words>1796</Words>
  <Application>Microsoft Office PowerPoint</Application>
  <PresentationFormat>Widescreen</PresentationFormat>
  <Paragraphs>172</Paragraphs>
  <Slides>18</Slides>
  <Notes>17</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EZ – App How to… A guide for families</vt:lpstr>
      <vt:lpstr>Today’s focus</vt:lpstr>
      <vt:lpstr>What you need to know before you begin</vt:lpstr>
      <vt:lpstr>PowerPoint Presentation</vt:lpstr>
      <vt:lpstr>PowerPoint Presentation</vt:lpstr>
      <vt:lpstr>PowerPoint Presentation</vt:lpstr>
      <vt:lpstr>Completing the EZ-application</vt:lpstr>
      <vt:lpstr>PowerPoint Presentation</vt:lpstr>
      <vt:lpstr>Completing the EZ-application podcast </vt:lpstr>
      <vt:lpstr>PowerPoint Presentation</vt:lpstr>
      <vt:lpstr>Frequently Asked Questions</vt:lpstr>
      <vt:lpstr>Final step</vt:lpstr>
      <vt:lpstr>What’s next</vt:lpstr>
      <vt:lpstr>PowerPoint Presentation</vt:lpstr>
      <vt:lpstr>Tracking my student’s EZ application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EZ – App How to… A guide for families</dc:title>
  <dc:creator>Janet Dodson</dc:creator>
  <cp:lastModifiedBy>Janet Hanson</cp:lastModifiedBy>
  <cp:revision>7</cp:revision>
  <dcterms:created xsi:type="dcterms:W3CDTF">2019-10-08T02:28:22Z</dcterms:created>
  <dcterms:modified xsi:type="dcterms:W3CDTF">2022-05-31T20:01:56Z</dcterms:modified>
</cp:coreProperties>
</file>