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74" r:id="rId4"/>
    <p:sldId id="275" r:id="rId5"/>
    <p:sldId id="276" r:id="rId6"/>
    <p:sldId id="277" r:id="rId7"/>
    <p:sldId id="281" r:id="rId8"/>
    <p:sldId id="282" r:id="rId9"/>
    <p:sldId id="283" r:id="rId10"/>
    <p:sldId id="285" r:id="rId11"/>
    <p:sldId id="286" r:id="rId12"/>
    <p:sldId id="287" r:id="rId13"/>
    <p:sldId id="288" r:id="rId14"/>
    <p:sldId id="270" r:id="rId15"/>
    <p:sldId id="258" r:id="rId16"/>
    <p:sldId id="260" r:id="rId17"/>
    <p:sldId id="263" r:id="rId18"/>
    <p:sldId id="284" r:id="rId19"/>
    <p:sldId id="259" r:id="rId20"/>
    <p:sldId id="264" r:id="rId21"/>
    <p:sldId id="265" r:id="rId22"/>
    <p:sldId id="266" r:id="rId23"/>
    <p:sldId id="267" r:id="rId24"/>
    <p:sldId id="269" r:id="rId25"/>
    <p:sldId id="278" r:id="rId26"/>
    <p:sldId id="279" r:id="rId27"/>
    <p:sldId id="280" r:id="rId28"/>
    <p:sldId id="271" r:id="rId29"/>
    <p:sldId id="272" r:id="rId30"/>
  </p:sldIdLst>
  <p:sldSz cx="9144000" cy="6858000" type="screen4x3"/>
  <p:notesSz cx="70770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73" autoAdjust="0"/>
  </p:normalViewPr>
  <p:slideViewPr>
    <p:cSldViewPr>
      <p:cViewPr>
        <p:scale>
          <a:sx n="150" d="100"/>
          <a:sy n="150" d="100"/>
        </p:scale>
        <p:origin x="396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6733" cy="4684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1"/>
            <a:ext cx="3066733" cy="4684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D2794-9209-4D07-AB8E-42878EFBA31A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9330"/>
            <a:ext cx="3066733" cy="4684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30"/>
            <a:ext cx="3066733" cy="4684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7B3F2-EC78-4E96-9E33-4945814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60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66733" cy="4684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1"/>
            <a:ext cx="3066733" cy="4684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C942A-D022-4A1F-8CD9-1558EA29FA9A}" type="datetimeFigureOut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31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9330"/>
            <a:ext cx="3066733" cy="4684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9330"/>
            <a:ext cx="3066733" cy="4684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B7331-E6BD-44ED-95A8-DF0B693C7F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32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07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89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241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192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876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42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2253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306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5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724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25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248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3352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6075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572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4777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217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78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32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22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688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514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Fills – Skidmore model.  Different kids in the seat…  Set</a:t>
            </a:r>
            <a:r>
              <a:rPr lang="en-US" baseline="0" dirty="0" smtClean="0"/>
              <a:t> rate issue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79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78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B7331-E6BD-44ED-95A8-DF0B693C7F3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7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54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5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2348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336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7862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733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360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77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71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84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3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860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8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82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00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049FDA-E613-43D5-98A0-F5BD4D26B6B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85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itionexchange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itionexchange.org/liaison/app1.cfm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uitionexchange.org/liaison/applist3.cfm" TargetMode="External"/><Relationship Id="rId5" Type="http://schemas.openxmlformats.org/officeDocument/2006/relationships/hyperlink" Target="http://www.tuitionexchange.org/liaison/annrept.cfm" TargetMode="External"/><Relationship Id="rId4" Type="http://schemas.openxmlformats.org/officeDocument/2006/relationships/hyperlink" Target="http://www.tuitionexchange.org/liaison/applist.cfm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jdodson@tuitionexchange.org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uitionexchange.org/" TargetMode="External"/><Relationship Id="rId4" Type="http://schemas.openxmlformats.org/officeDocument/2006/relationships/hyperlink" Target="mailto:info@tuitionexchange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41192" y="1163359"/>
            <a:ext cx="4255008" cy="2819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Understanding Institutional Capacity &amp; TE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4820959"/>
            <a:ext cx="4267200" cy="838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February, 2016 Monthly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TE webinar series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presented by:  Janet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Dodson and Bob Shorb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4" name="Picture 3" descr="TE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609600"/>
            <a:ext cx="2667000" cy="2990075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pPr algn="r"/>
            <a:r>
              <a:rPr lang="en-US" dirty="0" smtClean="0"/>
              <a:t>Let’s look at a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270000"/>
            <a:ext cx="6347714" cy="3880773"/>
          </a:xfrm>
        </p:spPr>
        <p:txBody>
          <a:bodyPr/>
          <a:lstStyle/>
          <a:p>
            <a:r>
              <a:rPr lang="en-US" dirty="0" smtClean="0"/>
              <a:t>Today imports and exports are balanced</a:t>
            </a:r>
          </a:p>
          <a:p>
            <a:r>
              <a:rPr lang="en-US" dirty="0" smtClean="0"/>
              <a:t>Today school limits the export opportunity to 20 annually</a:t>
            </a:r>
          </a:p>
          <a:p>
            <a:r>
              <a:rPr lang="en-US" dirty="0" smtClean="0"/>
              <a:t>Today school has 50 import applications for TE</a:t>
            </a:r>
          </a:p>
          <a:p>
            <a:r>
              <a:rPr lang="en-US" dirty="0" smtClean="0"/>
              <a:t>School offers 5 imports and 3 accept</a:t>
            </a:r>
          </a:p>
          <a:p>
            <a:r>
              <a:rPr lang="en-US" dirty="0" smtClean="0"/>
              <a:t>This school could accept more imports which in turn allows for many more exports.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956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Let’s look at another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95400"/>
            <a:ext cx="6347714" cy="4745963"/>
          </a:xfrm>
        </p:spPr>
        <p:txBody>
          <a:bodyPr/>
          <a:lstStyle/>
          <a:p>
            <a:r>
              <a:rPr lang="en-US" dirty="0" smtClean="0"/>
              <a:t>Today balance sheet is unbalanced</a:t>
            </a:r>
          </a:p>
          <a:p>
            <a:r>
              <a:rPr lang="en-US" dirty="0" smtClean="0"/>
              <a:t>School is approving all exports</a:t>
            </a:r>
          </a:p>
          <a:p>
            <a:r>
              <a:rPr lang="en-US" dirty="0" smtClean="0"/>
              <a:t>School is limiting imports and they have the applicant pool</a:t>
            </a:r>
          </a:p>
          <a:p>
            <a:r>
              <a:rPr lang="en-US" dirty="0" smtClean="0"/>
              <a:t>This school needs to increase its import offerings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463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Let’s look at another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6347714" cy="3880773"/>
          </a:xfrm>
        </p:spPr>
        <p:txBody>
          <a:bodyPr/>
          <a:lstStyle/>
          <a:p>
            <a:r>
              <a:rPr lang="en-US" dirty="0" smtClean="0"/>
              <a:t>Today maintains balance by not being bold</a:t>
            </a:r>
          </a:p>
          <a:p>
            <a:r>
              <a:rPr lang="en-US" dirty="0" smtClean="0"/>
              <a:t>School receives numerous export requests</a:t>
            </a:r>
          </a:p>
          <a:p>
            <a:r>
              <a:rPr lang="en-US" dirty="0" smtClean="0"/>
              <a:t>School receives numerous import requests</a:t>
            </a:r>
          </a:p>
          <a:p>
            <a:r>
              <a:rPr lang="en-US" dirty="0" smtClean="0"/>
              <a:t>School accept two for import and two for export</a:t>
            </a:r>
          </a:p>
          <a:p>
            <a:r>
              <a:rPr lang="en-US" dirty="0" smtClean="0"/>
              <a:t>This is a school with empty seats.  Why???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04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Let’s look at another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6347714" cy="3880773"/>
          </a:xfrm>
        </p:spPr>
        <p:txBody>
          <a:bodyPr/>
          <a:lstStyle/>
          <a:p>
            <a:r>
              <a:rPr lang="en-US" dirty="0" smtClean="0"/>
              <a:t>A E/I 3 school should be bold in their import acceptance so that they can be bold with their exports.</a:t>
            </a:r>
          </a:p>
          <a:p>
            <a:r>
              <a:rPr lang="en-US" dirty="0" smtClean="0"/>
              <a:t>The typical E/I 3 school should logically have an export and import rate in the 60% and higher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554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990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Communication and Documentation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0104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Possible communication strategies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Host a community program focused 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Admissions, Financial Aid, and tuition benefits/exchange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options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Create and distribute a TE application form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On the back share the policies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Add a TE section to the Employee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Handbook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Add a TE section to the College catalogue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Create and share a TE calendar with eligible employees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Develop and share a TE booklet complete with calendar and application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Request a TE page on your website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Share your TELO contact information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Make sure Admissions, Financial Aid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Human Resources all know your TELO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contact information</a:t>
            </a:r>
          </a:p>
          <a:p>
            <a:pPr lvl="1"/>
            <a:endParaRPr lang="en-US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Best Practice Hint! Request a TE specific email address 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	Think:  TE@myschool.edu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28599" y="5029200"/>
            <a:ext cx="762000" cy="838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17652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Tuition Exchange Officer Duties and Responsibilities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Creating and maintaining TE policies and procedures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Explaining and sharing the TE client process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Creating and sharing application details</a:t>
            </a:r>
          </a:p>
          <a:p>
            <a:pPr lvl="4"/>
            <a:r>
              <a:rPr lang="en-US" dirty="0" smtClean="0">
                <a:latin typeface="Arial" pitchFamily="34" charset="0"/>
                <a:cs typeface="Arial" pitchFamily="34" charset="0"/>
              </a:rPr>
              <a:t>Communicate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Determining deadlines</a:t>
            </a:r>
          </a:p>
          <a:p>
            <a:pPr lvl="4"/>
            <a:r>
              <a:rPr lang="en-US" dirty="0" smtClean="0">
                <a:latin typeface="Arial" pitchFamily="34" charset="0"/>
                <a:cs typeface="Arial" pitchFamily="34" charset="0"/>
              </a:rPr>
              <a:t>Communicate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Determining the recipients and alternates</a:t>
            </a:r>
          </a:p>
          <a:p>
            <a:pPr lvl="4"/>
            <a:r>
              <a:rPr lang="en-US" dirty="0" smtClean="0">
                <a:latin typeface="Arial" pitchFamily="34" charset="0"/>
                <a:cs typeface="Arial" pitchFamily="34" charset="0"/>
              </a:rPr>
              <a:t>Communicate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Providing a knowledgeable school contact</a:t>
            </a:r>
          </a:p>
          <a:p>
            <a:pPr lvl="4"/>
            <a:r>
              <a:rPr lang="en-US" dirty="0" smtClean="0">
                <a:latin typeface="Arial" pitchFamily="34" charset="0"/>
                <a:cs typeface="Arial" pitchFamily="34" charset="0"/>
              </a:rPr>
              <a:t>Communicate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Submitting to TE Central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Membership dues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Annual Report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Pay participation fees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Keep TE website up-to-date</a:t>
            </a:r>
          </a:p>
          <a:p>
            <a:pPr lvl="3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347713" cy="12192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Tuition Exchange Officer Duties and Responsibilities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Eligibility issues to consider: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Students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New students or any full-time student?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Undergraduates only or any full-time student (think graduate or professional students)?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Free Application for Federal Student  Aid (FAFSA)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Required?</a:t>
            </a:r>
          </a:p>
          <a:p>
            <a:pPr lvl="4"/>
            <a:r>
              <a:rPr lang="en-US" dirty="0" smtClean="0">
                <a:latin typeface="Arial" pitchFamily="34" charset="0"/>
                <a:cs typeface="Arial" pitchFamily="34" charset="0"/>
              </a:rPr>
              <a:t>Annually or just once?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Treatment of other financial aid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Federal grants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State grants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Institutional scholarships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Outside scholarships</a:t>
            </a: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Best Practice Hint!  Families need reminding to complete the FAFSA and share the consequences if required! 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81000" y="4495800"/>
            <a:ext cx="6858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6347713" cy="12192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Tuition Exchange Officer Duties and Responsibilities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Tuition Exchange website	www.tuitionexchange.org</a:t>
            </a:r>
          </a:p>
          <a:p>
            <a:pPr lvl="1"/>
            <a:r>
              <a:rPr lang="en-US" sz="2800" dirty="0" smtClean="0">
                <a:latin typeface="Arial" pitchFamily="34" charset="0"/>
                <a:cs typeface="Arial" pitchFamily="34" charset="0"/>
              </a:rPr>
              <a:t>Keep your information current </a:t>
            </a:r>
            <a:endParaRPr lang="en-US" sz="2800" dirty="0" smtClean="0">
              <a:latin typeface="Arial" pitchFamily="34" charset="0"/>
              <a:cs typeface="Arial" pitchFamily="34" charset="0"/>
              <a:hlinkClick r:id="rId3"/>
            </a:endParaRPr>
          </a:p>
          <a:p>
            <a:pPr lvl="2"/>
            <a:r>
              <a:rPr lang="en-US" sz="2800" dirty="0" smtClean="0">
                <a:latin typeface="Arial" pitchFamily="34" charset="0"/>
                <a:cs typeface="Arial" pitchFamily="34" charset="0"/>
              </a:rPr>
              <a:t>Liaison Officers tab</a:t>
            </a:r>
          </a:p>
          <a:p>
            <a:pPr lvl="3"/>
            <a:r>
              <a:rPr lang="en-US" sz="2800" dirty="0" smtClean="0">
                <a:latin typeface="Arial" pitchFamily="34" charset="0"/>
                <a:cs typeface="Arial" pitchFamily="34" charset="0"/>
              </a:rPr>
              <a:t>Mandatory Institutional Profile</a:t>
            </a:r>
            <a:br>
              <a:rPr lang="en-US" sz="2800" dirty="0" smtClean="0"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latin typeface="Arial" pitchFamily="34" charset="0"/>
                <a:cs typeface="Arial" pitchFamily="34" charset="0"/>
              </a:rPr>
              <a:t>Confirm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and/or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add overview information</a:t>
            </a:r>
          </a:p>
          <a:p>
            <a:pPr lvl="3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Best Practice Hint!  Ask for help from Marketing and Admissions, make sure your message is school approved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!</a:t>
            </a:r>
            <a:br>
              <a:rPr lang="en-US" sz="2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 lvl="3"/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lvl="3"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3"/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381000" y="3886200"/>
            <a:ext cx="838200" cy="76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Tuition Exchange Officer Duties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Tuition Exchange Student Guidelines template</a:t>
            </a:r>
          </a:p>
          <a:p>
            <a:pPr lvl="1"/>
            <a:r>
              <a:rPr lang="en-US" dirty="0" smtClean="0"/>
              <a:t>Use this as a guideline to confirm your guidelines are up-to-date</a:t>
            </a:r>
          </a:p>
          <a:p>
            <a:pPr lvl="1"/>
            <a:r>
              <a:rPr lang="en-US" dirty="0" smtClean="0"/>
              <a:t>Use this template as your guidelines if your guidelines are in your head</a:t>
            </a:r>
          </a:p>
          <a:p>
            <a:r>
              <a:rPr lang="en-US" dirty="0" smtClean="0"/>
              <a:t>Tuition Exchange Handbook</a:t>
            </a:r>
          </a:p>
          <a:p>
            <a:pPr lvl="1"/>
            <a:r>
              <a:rPr lang="en-US" dirty="0" smtClean="0"/>
              <a:t>Is a fluid document </a:t>
            </a:r>
          </a:p>
          <a:p>
            <a:pPr lvl="1"/>
            <a:r>
              <a:rPr lang="en-US" dirty="0" smtClean="0"/>
              <a:t>Refer to it when in doubt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50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Tuition Exchange Officer  Duties and Responsibilities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198" y="1752600"/>
            <a:ext cx="6347714" cy="373380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>
                <a:latin typeface="Arial" pitchFamily="34" charset="0"/>
                <a:cs typeface="Arial" pitchFamily="34" charset="0"/>
              </a:rPr>
              <a:t>Policies and Procedures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Who is eligible?</a:t>
            </a:r>
          </a:p>
          <a:p>
            <a:pPr lvl="2"/>
            <a:r>
              <a:rPr lang="en-US" sz="2100" dirty="0" smtClean="0">
                <a:latin typeface="Arial" pitchFamily="34" charset="0"/>
                <a:cs typeface="Arial" pitchFamily="34" charset="0"/>
              </a:rPr>
              <a:t>Refer to your internal tuition remission policy for guidance</a:t>
            </a:r>
          </a:p>
          <a:p>
            <a:pPr lvl="2"/>
            <a:r>
              <a:rPr lang="en-US" sz="1900" dirty="0" smtClean="0">
                <a:latin typeface="Arial" pitchFamily="34" charset="0"/>
                <a:cs typeface="Arial" pitchFamily="34" charset="0"/>
              </a:rPr>
              <a:t>Employee eligibility considerations</a:t>
            </a:r>
          </a:p>
          <a:p>
            <a:pPr lvl="3"/>
            <a:r>
              <a:rPr lang="en-US" sz="1900" dirty="0" smtClean="0">
                <a:latin typeface="Arial" pitchFamily="34" charset="0"/>
                <a:cs typeface="Arial" pitchFamily="34" charset="0"/>
              </a:rPr>
              <a:t>Seniority</a:t>
            </a:r>
          </a:p>
          <a:p>
            <a:pPr lvl="3"/>
            <a:r>
              <a:rPr lang="en-US" sz="1900" dirty="0" smtClean="0">
                <a:latin typeface="Arial" pitchFamily="34" charset="0"/>
                <a:cs typeface="Arial" pitchFamily="34" charset="0"/>
              </a:rPr>
              <a:t>Longevity</a:t>
            </a:r>
          </a:p>
          <a:p>
            <a:pPr lvl="3"/>
            <a:r>
              <a:rPr lang="en-US" sz="1900" dirty="0" smtClean="0">
                <a:latin typeface="Arial" pitchFamily="34" charset="0"/>
                <a:cs typeface="Arial" pitchFamily="34" charset="0"/>
              </a:rPr>
              <a:t>Faculty and staff</a:t>
            </a:r>
          </a:p>
          <a:p>
            <a:pPr lvl="3"/>
            <a:r>
              <a:rPr lang="en-US" sz="1900" dirty="0" smtClean="0">
                <a:latin typeface="Arial" pitchFamily="34" charset="0"/>
                <a:cs typeface="Arial" pitchFamily="34" charset="0"/>
              </a:rPr>
              <a:t>Staff and faculty</a:t>
            </a:r>
          </a:p>
          <a:p>
            <a:pPr lvl="3"/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Best Practice Hint!  This is a potential benefit – but not one that is guaranteed! Be sure you disclose this…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28600" y="39624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25475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Today’s Focus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441163"/>
          </a:xfrm>
        </p:spPr>
        <p:txBody>
          <a:bodyPr/>
          <a:lstStyle/>
          <a:p>
            <a:r>
              <a:rPr lang="en-US" dirty="0" smtClean="0"/>
              <a:t>Marketing Tuition Exchange</a:t>
            </a:r>
          </a:p>
          <a:p>
            <a:r>
              <a:rPr lang="en-US" dirty="0" smtClean="0"/>
              <a:t>Understanding </a:t>
            </a:r>
            <a:r>
              <a:rPr lang="en-US" dirty="0"/>
              <a:t>Institutional </a:t>
            </a:r>
            <a:r>
              <a:rPr lang="en-US" dirty="0" smtClean="0"/>
              <a:t>Capacity</a:t>
            </a:r>
          </a:p>
          <a:p>
            <a:r>
              <a:rPr lang="en-US" dirty="0" smtClean="0"/>
              <a:t>Communication and </a:t>
            </a:r>
            <a:r>
              <a:rPr lang="en-US" dirty="0" smtClean="0"/>
              <a:t>Documentation</a:t>
            </a:r>
          </a:p>
          <a:p>
            <a:r>
              <a:rPr lang="en-US" dirty="0" smtClean="0"/>
              <a:t>Recent program additions</a:t>
            </a:r>
            <a:endParaRPr lang="en-US" dirty="0"/>
          </a:p>
          <a:p>
            <a:pPr lvl="1"/>
            <a:r>
              <a:rPr lang="en-US" dirty="0" smtClean="0"/>
              <a:t>Export/Import 3  (E/I 3)</a:t>
            </a:r>
          </a:p>
          <a:p>
            <a:pPr lvl="1"/>
            <a:r>
              <a:rPr lang="en-US" dirty="0" smtClean="0"/>
              <a:t>Double Credit 3   (DC3)</a:t>
            </a:r>
            <a:endParaRPr lang="en-US" dirty="0" smtClean="0"/>
          </a:p>
          <a:p>
            <a:r>
              <a:rPr lang="en-US" dirty="0" smtClean="0"/>
              <a:t>Tuition Exchange Officer’s Duties and Responsibilities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17652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Tuition Exchange Officer Duties and Responsibilities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3510"/>
            <a:ext cx="8229600" cy="499567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Timing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Spring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Notify all TE applicants of their final TE status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Update  TE website with your BEST known applicant information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Online Forms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Scholarship Certification &amp; Application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Submit Form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|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4"/>
              </a:rPr>
              <a:t>View Applicants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Scholarship Recertification of Eligibility 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  <a:hlinkClick r:id="rId5"/>
              </a:rPr>
              <a:t>Annual Report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|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6"/>
              </a:rPr>
              <a:t>View Submissions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Best Practice Hint!  Keep a log, checklist or spreadsheet so you know at a glance each potential TE scholar’s status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28600" y="3810000"/>
            <a:ext cx="6858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0"/>
            <a:ext cx="6347713" cy="110032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Tuition Exchange Office Duties and Responsibilities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7086600" cy="3928872"/>
          </a:xfrm>
        </p:spPr>
        <p:txBody>
          <a:bodyPr>
            <a:normAutofit fontScale="32500" lnSpcReduction="20000"/>
          </a:bodyPr>
          <a:lstStyle/>
          <a:p>
            <a:r>
              <a:rPr lang="en-US" sz="2500" dirty="0" smtClean="0">
                <a:latin typeface="Arial" pitchFamily="34" charset="0"/>
                <a:cs typeface="Arial" pitchFamily="34" charset="0"/>
              </a:rPr>
              <a:t>Timing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Summer</a:t>
            </a:r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sz="2500" dirty="0" smtClean="0">
                <a:latin typeface="Arial" pitchFamily="34" charset="0"/>
                <a:cs typeface="Arial" pitchFamily="34" charset="0"/>
              </a:rPr>
              <a:t>Stay in contact with the employee – students change their minds </a:t>
            </a:r>
          </a:p>
          <a:p>
            <a:pPr lvl="2"/>
            <a:r>
              <a:rPr lang="en-US" sz="2500" dirty="0" smtClean="0">
                <a:latin typeface="Arial" pitchFamily="34" charset="0"/>
                <a:cs typeface="Arial" pitchFamily="34" charset="0"/>
              </a:rPr>
              <a:t>Confirm with Financial Aid, HR,  and Registrar all school required paperwork is complete </a:t>
            </a:r>
          </a:p>
          <a:p>
            <a:pPr lvl="2"/>
            <a:r>
              <a:rPr lang="en-US" sz="2500" dirty="0" smtClean="0">
                <a:latin typeface="Arial" pitchFamily="34" charset="0"/>
                <a:cs typeface="Arial" pitchFamily="34" charset="0"/>
              </a:rPr>
              <a:t>Continuing (renewal) student – did the student maintain eligibility</a:t>
            </a:r>
          </a:p>
          <a:p>
            <a:pPr lvl="2"/>
            <a:r>
              <a:rPr lang="en-US" sz="2500" dirty="0" smtClean="0">
                <a:latin typeface="Arial" pitchFamily="34" charset="0"/>
                <a:cs typeface="Arial" pitchFamily="34" charset="0"/>
              </a:rPr>
              <a:t>Share with Admissions, Financial Aid , HR, and Registrar all TE scholars annually</a:t>
            </a:r>
          </a:p>
          <a:p>
            <a:pPr lvl="2"/>
            <a:endParaRPr lang="en-US" sz="25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500" dirty="0" smtClean="0">
                <a:latin typeface="Arial" pitchFamily="34" charset="0"/>
                <a:cs typeface="Arial" pitchFamily="34" charset="0"/>
              </a:rPr>
              <a:t>Year round communication</a:t>
            </a:r>
          </a:p>
          <a:p>
            <a:pPr lvl="3"/>
            <a:r>
              <a:rPr lang="en-US" sz="2500" dirty="0" smtClean="0">
                <a:latin typeface="Arial" pitchFamily="34" charset="0"/>
                <a:cs typeface="Arial" pitchFamily="34" charset="0"/>
              </a:rPr>
              <a:t>Share and keep up-to-date with key staff supervisors the TE message</a:t>
            </a:r>
          </a:p>
          <a:p>
            <a:pPr lvl="3"/>
            <a:r>
              <a:rPr lang="en-US" sz="2500" dirty="0" smtClean="0">
                <a:latin typeface="Arial" pitchFamily="34" charset="0"/>
                <a:cs typeface="Arial" pitchFamily="34" charset="0"/>
              </a:rPr>
              <a:t>Share the TE message with all faculty and staff</a:t>
            </a:r>
          </a:p>
          <a:p>
            <a:pPr lvl="3"/>
            <a:r>
              <a:rPr lang="en-US" sz="2500" dirty="0" smtClean="0">
                <a:latin typeface="Arial" pitchFamily="34" charset="0"/>
                <a:cs typeface="Arial" pitchFamily="34" charset="0"/>
              </a:rPr>
              <a:t>Share your priority date for TE applications</a:t>
            </a:r>
          </a:p>
          <a:p>
            <a:pPr lvl="3"/>
            <a:r>
              <a:rPr lang="en-US" sz="2500" dirty="0" smtClean="0">
                <a:latin typeface="Arial" pitchFamily="34" charset="0"/>
                <a:cs typeface="Arial" pitchFamily="34" charset="0"/>
              </a:rPr>
              <a:t>Share how to apply, when to apply, where to apply and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US" sz="2500" dirty="0" smtClean="0">
                <a:latin typeface="Arial" pitchFamily="34" charset="0"/>
                <a:cs typeface="Arial" pitchFamily="34" charset="0"/>
              </a:rPr>
              <a:t>happens next…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Best Practice Hint!  Make sure all eligible students can be found in the TE Liaison Officer website online forms section before mid-July</a:t>
            </a:r>
            <a:endParaRPr lang="en-US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431799" y="3810000"/>
            <a:ext cx="558801" cy="457200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Communication and Documentation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Policy and Procedures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Always share your TE policies because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Reduces confusion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Eliminates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incorrect information sharing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Demonstrates professionalism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Share information often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Newsletters and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general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internal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emails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Internal websites</a:t>
            </a: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0"/>
            <a:ext cx="6347713" cy="1100328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Communication and Documentation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Policy and Procedures con’t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Create a working calendar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Helps with future year TE management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No missed information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Reduces your stress and 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Minimizes 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applicant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stress</a:t>
            </a:r>
          </a:p>
          <a:p>
            <a:pPr lvl="2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Best Practice Hint!  A calendar helps you keep track of what do I need to do next.  Since TE is not a daily task, the calendar helps keep your tasks on task.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2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/>
            <a:endParaRPr lang="en-US" dirty="0"/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381000" y="3657600"/>
            <a:ext cx="609600" cy="533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81000"/>
            <a:ext cx="6347713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Communication and Documentation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8580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Letters, emails and calls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Families desire information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Does your school require a TE application?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Create and share a Frequently Asked Questions document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Keep employee in the loop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What is my kid’s application status?  is their biggest question</a:t>
            </a:r>
          </a:p>
          <a:p>
            <a:pPr lvl="4"/>
            <a:r>
              <a:rPr lang="en-US" dirty="0" smtClean="0">
                <a:latin typeface="Arial" pitchFamily="34" charset="0"/>
                <a:cs typeface="Arial" pitchFamily="34" charset="0"/>
              </a:rPr>
              <a:t>Inform them when you receive it </a:t>
            </a:r>
          </a:p>
          <a:p>
            <a:pPr lvl="4"/>
            <a:r>
              <a:rPr lang="en-US" dirty="0" smtClean="0">
                <a:latin typeface="Arial" pitchFamily="34" charset="0"/>
                <a:cs typeface="Arial" pitchFamily="34" charset="0"/>
              </a:rPr>
              <a:t>Inform them when you approve or deny their export or import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</a:rPr>
              <a:t>Share your contact email 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The number one parent phone call TE Central receives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!!!</a:t>
            </a:r>
          </a:p>
          <a:p>
            <a:pPr lvl="3"/>
            <a:r>
              <a:rPr lang="en-US" dirty="0" smtClean="0">
                <a:latin typeface="Arial" pitchFamily="34" charset="0"/>
                <a:cs typeface="Arial" pitchFamily="34" charset="0"/>
              </a:rPr>
              <a:t>Second parent phone call is I am thinking about applying for a job at a local college.  What do I need to know for my kid to be eligible for TE?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600" dirty="0" smtClean="0">
                <a:latin typeface="Arial" pitchFamily="34" charset="0"/>
                <a:cs typeface="Arial" pitchFamily="34" charset="0"/>
              </a:rPr>
              <a:t>Best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Practice Hint!  Each school administers TE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differently,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encourage families to contact the TELO at their importing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school for concise information.   </a:t>
            </a:r>
            <a:endParaRPr lang="en-US" sz="2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228600" y="3962400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pPr algn="r"/>
            <a:r>
              <a:rPr lang="en-US" dirty="0" smtClean="0"/>
              <a:t>Newest TE </a:t>
            </a:r>
            <a:r>
              <a:rPr lang="en-US" dirty="0" smtClean="0"/>
              <a:t>Program </a:t>
            </a:r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76400"/>
            <a:ext cx="6347714" cy="4364963"/>
          </a:xfrm>
        </p:spPr>
        <p:txBody>
          <a:bodyPr/>
          <a:lstStyle/>
          <a:p>
            <a:r>
              <a:rPr lang="en-US" dirty="0" smtClean="0"/>
              <a:t>Export/Import 3 (E/I 3)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 smtClean="0"/>
              <a:t>school has the opportunity to export up to three TE scholars annually </a:t>
            </a:r>
          </a:p>
          <a:p>
            <a:pPr lvl="1"/>
            <a:r>
              <a:rPr lang="en-US" dirty="0" smtClean="0"/>
              <a:t>This provides each TE school the opportunity to offer increased </a:t>
            </a:r>
            <a:r>
              <a:rPr lang="en-US" dirty="0" smtClean="0"/>
              <a:t>export opportunities </a:t>
            </a:r>
            <a:r>
              <a:rPr lang="en-US" dirty="0" smtClean="0"/>
              <a:t>to your employees</a:t>
            </a:r>
          </a:p>
          <a:p>
            <a:pPr lvl="1"/>
            <a:r>
              <a:rPr lang="en-US" dirty="0" smtClean="0"/>
              <a:t>Can export with any TE school – not just a few</a:t>
            </a:r>
          </a:p>
          <a:p>
            <a:pPr lvl="1"/>
            <a:r>
              <a:rPr lang="en-US" dirty="0" smtClean="0"/>
              <a:t>For those schools who sign-up the issue of Restriction should be a non-issue</a:t>
            </a:r>
          </a:p>
          <a:p>
            <a:pPr lvl="1"/>
            <a:r>
              <a:rPr lang="en-US" dirty="0" smtClean="0"/>
              <a:t>TE Central encourages all former TE Co-Op schools to update your profile question # 7 to YES</a:t>
            </a:r>
            <a:r>
              <a:rPr lang="en-US" dirty="0" smtClean="0"/>
              <a:t>!</a:t>
            </a:r>
          </a:p>
          <a:p>
            <a:pPr lvl="2"/>
            <a:r>
              <a:rPr lang="en-US" dirty="0" smtClean="0"/>
              <a:t>No additional cost to participate in this option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51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New </a:t>
            </a:r>
            <a:r>
              <a:rPr lang="en-US" dirty="0" smtClean="0"/>
              <a:t>TE Program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/>
          <a:lstStyle/>
          <a:p>
            <a:r>
              <a:rPr lang="en-US" dirty="0" smtClean="0"/>
              <a:t>Double Credit 3 (DC 3)</a:t>
            </a:r>
          </a:p>
          <a:p>
            <a:pPr lvl="1"/>
            <a:r>
              <a:rPr lang="en-US" dirty="0" smtClean="0"/>
              <a:t>Provides TE member schools credit for exchanging with other TE recognized exchange programs</a:t>
            </a:r>
          </a:p>
          <a:p>
            <a:pPr lvl="1"/>
            <a:r>
              <a:rPr lang="en-US" dirty="0" smtClean="0"/>
              <a:t>Matches done via the Annual Report</a:t>
            </a:r>
          </a:p>
          <a:p>
            <a:pPr lvl="1"/>
            <a:r>
              <a:rPr lang="en-US" dirty="0" smtClean="0"/>
              <a:t>School gains </a:t>
            </a:r>
            <a:r>
              <a:rPr lang="en-US" dirty="0" smtClean="0"/>
              <a:t>import credit </a:t>
            </a:r>
          </a:p>
          <a:p>
            <a:pPr lvl="1"/>
            <a:r>
              <a:rPr lang="en-US" dirty="0" smtClean="0"/>
              <a:t>Cost is $35 per import for this program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638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pPr algn="r"/>
            <a:r>
              <a:rPr lang="en-US" dirty="0" smtClean="0"/>
              <a:t>Newer TE Program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441163"/>
          </a:xfrm>
        </p:spPr>
        <p:txBody>
          <a:bodyPr/>
          <a:lstStyle/>
          <a:p>
            <a:r>
              <a:rPr lang="en-US" dirty="0" smtClean="0"/>
              <a:t>TE members can choose to participate in one or both of these new options</a:t>
            </a:r>
          </a:p>
          <a:p>
            <a:r>
              <a:rPr lang="en-US" dirty="0" smtClean="0"/>
              <a:t>Still your program for purposes of administration and oversight</a:t>
            </a:r>
          </a:p>
          <a:p>
            <a:r>
              <a:rPr lang="en-US" dirty="0" smtClean="0"/>
              <a:t>TE Central </a:t>
            </a:r>
            <a:r>
              <a:rPr lang="en-US" dirty="0" smtClean="0"/>
              <a:t>knows these </a:t>
            </a:r>
            <a:r>
              <a:rPr lang="en-US" dirty="0" smtClean="0"/>
              <a:t>additions </a:t>
            </a:r>
            <a:r>
              <a:rPr lang="en-US" dirty="0" smtClean="0"/>
              <a:t>provide </a:t>
            </a:r>
            <a:r>
              <a:rPr lang="en-US" dirty="0" smtClean="0"/>
              <a:t>for increased </a:t>
            </a:r>
            <a:r>
              <a:rPr lang="en-US" dirty="0" smtClean="0"/>
              <a:t>exports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9979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096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Let’s Recap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3880773"/>
          </a:xfrm>
        </p:spPr>
        <p:txBody>
          <a:bodyPr/>
          <a:lstStyle/>
          <a:p>
            <a:r>
              <a:rPr lang="en-US" dirty="0" smtClean="0"/>
              <a:t>Marketing </a:t>
            </a:r>
            <a:r>
              <a:rPr lang="en-US" dirty="0"/>
              <a:t>Tuition Exchange</a:t>
            </a:r>
          </a:p>
          <a:p>
            <a:r>
              <a:rPr lang="en-US" dirty="0" smtClean="0"/>
              <a:t>Understanding </a:t>
            </a:r>
            <a:r>
              <a:rPr lang="en-US" dirty="0"/>
              <a:t>Institutional Capacity</a:t>
            </a:r>
          </a:p>
          <a:p>
            <a:r>
              <a:rPr lang="en-US" dirty="0"/>
              <a:t>Communication and </a:t>
            </a:r>
            <a:r>
              <a:rPr lang="en-US" dirty="0" smtClean="0"/>
              <a:t>Documentation</a:t>
            </a:r>
          </a:p>
          <a:p>
            <a:r>
              <a:rPr lang="en-US" dirty="0" smtClean="0"/>
              <a:t>Review of recent program options</a:t>
            </a:r>
            <a:endParaRPr lang="en-US" dirty="0"/>
          </a:p>
          <a:p>
            <a:r>
              <a:rPr lang="en-US" dirty="0" smtClean="0"/>
              <a:t>Tuition </a:t>
            </a:r>
            <a:r>
              <a:rPr lang="en-US" dirty="0"/>
              <a:t>Exchange Officer’s Duties and Responsibilities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latin typeface="Arial" pitchFamily="34" charset="0"/>
                <a:cs typeface="Arial" pitchFamily="34" charset="0"/>
              </a:rPr>
              <a:t>Contact Information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Janet Dodson,  Associate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Director of Communications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jdodson@tuitionexchange.org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402.418.1081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Robert Shorb,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Executive Director </a:t>
            </a:r>
            <a:r>
              <a:rPr lang="en-US" smtClean="0">
                <a:latin typeface="Arial" pitchFamily="34" charset="0"/>
                <a:cs typeface="Arial" pitchFamily="34" charset="0"/>
              </a:rPr>
              <a:t>and CEO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rshorb@tuitionexchange.org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Kristine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Lev, Assistant Director of Administration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klev@tuitionexchange.org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Tuition Exchange Central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hlinkClick r:id="rId4"/>
              </a:rPr>
              <a:t>info@tuitionexchange.org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301.941.1827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On line at 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5"/>
              </a:rPr>
              <a:t>www.tuitionexchange.org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685800"/>
          </a:xfrm>
        </p:spPr>
        <p:txBody>
          <a:bodyPr/>
          <a:lstStyle/>
          <a:p>
            <a:pPr algn="r"/>
            <a:r>
              <a:rPr lang="en-US" dirty="0" smtClean="0"/>
              <a:t>Marketing Tuition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81" y="1447800"/>
            <a:ext cx="6347714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Internal </a:t>
            </a:r>
            <a:r>
              <a:rPr lang="en-US" dirty="0" smtClean="0"/>
              <a:t>audience</a:t>
            </a:r>
          </a:p>
          <a:p>
            <a:pPr lvl="1"/>
            <a:r>
              <a:rPr lang="en-US" dirty="0" smtClean="0"/>
              <a:t>Employees</a:t>
            </a:r>
          </a:p>
          <a:p>
            <a:pPr lvl="1"/>
            <a:r>
              <a:rPr lang="en-US" dirty="0" smtClean="0"/>
              <a:t>Cabinet</a:t>
            </a:r>
          </a:p>
          <a:p>
            <a:pPr lvl="1"/>
            <a:r>
              <a:rPr lang="en-US" dirty="0" smtClean="0"/>
              <a:t>Enrollment Management</a:t>
            </a:r>
          </a:p>
          <a:p>
            <a:pPr lvl="1"/>
            <a:r>
              <a:rPr lang="en-US" dirty="0" smtClean="0"/>
              <a:t>Financial Aid</a:t>
            </a:r>
          </a:p>
          <a:p>
            <a:pPr lvl="1"/>
            <a:r>
              <a:rPr lang="en-US" dirty="0" smtClean="0"/>
              <a:t>Human Resources</a:t>
            </a:r>
          </a:p>
          <a:p>
            <a:r>
              <a:rPr lang="en-US" dirty="0" smtClean="0"/>
              <a:t>External audience</a:t>
            </a:r>
          </a:p>
          <a:p>
            <a:pPr lvl="1"/>
            <a:r>
              <a:rPr lang="en-US" dirty="0" smtClean="0"/>
              <a:t>Potential new students</a:t>
            </a:r>
          </a:p>
          <a:p>
            <a:pPr lvl="1"/>
            <a:r>
              <a:rPr lang="en-US" dirty="0" smtClean="0"/>
              <a:t>Transfer students</a:t>
            </a:r>
          </a:p>
          <a:p>
            <a:pPr lvl="1"/>
            <a:r>
              <a:rPr lang="en-US" dirty="0" smtClean="0"/>
              <a:t>Those seeking employment</a:t>
            </a:r>
          </a:p>
          <a:p>
            <a:pPr lvl="1"/>
            <a:r>
              <a:rPr lang="en-US" dirty="0" smtClean="0"/>
              <a:t>New hires</a:t>
            </a:r>
          </a:p>
          <a:p>
            <a:pPr lvl="1"/>
            <a:r>
              <a:rPr lang="en-US" dirty="0" smtClean="0"/>
              <a:t>Retired/disabled employees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24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Internal Audiences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70000"/>
            <a:ext cx="6347714" cy="3880773"/>
          </a:xfrm>
        </p:spPr>
        <p:txBody>
          <a:bodyPr/>
          <a:lstStyle/>
          <a:p>
            <a:r>
              <a:rPr lang="en-US" dirty="0" smtClean="0"/>
              <a:t>Think beyond the box…</a:t>
            </a:r>
          </a:p>
          <a:p>
            <a:pPr lvl="1"/>
            <a:r>
              <a:rPr lang="en-US" dirty="0" smtClean="0"/>
              <a:t>Employees – past, present and future</a:t>
            </a:r>
            <a:endParaRPr lang="en-US" dirty="0" smtClean="0"/>
          </a:p>
          <a:p>
            <a:pPr lvl="2"/>
            <a:r>
              <a:rPr lang="en-US" dirty="0" smtClean="0"/>
              <a:t>Define who is eligible</a:t>
            </a:r>
          </a:p>
          <a:p>
            <a:pPr lvl="1"/>
            <a:r>
              <a:rPr lang="en-US" dirty="0" smtClean="0"/>
              <a:t>Admissions – new applicants and those of the future</a:t>
            </a:r>
            <a:endParaRPr lang="en-US" dirty="0" smtClean="0"/>
          </a:p>
          <a:p>
            <a:pPr lvl="2"/>
            <a:r>
              <a:rPr lang="en-US" dirty="0" smtClean="0"/>
              <a:t>Provide them with clear up-to-date information</a:t>
            </a:r>
          </a:p>
          <a:p>
            <a:pPr lvl="1"/>
            <a:r>
              <a:rPr lang="en-US" dirty="0" smtClean="0"/>
              <a:t>Financial </a:t>
            </a:r>
            <a:r>
              <a:rPr lang="en-US" dirty="0" smtClean="0"/>
              <a:t>Aid – new awards and continuing awards</a:t>
            </a:r>
            <a:endParaRPr lang="en-US" dirty="0" smtClean="0"/>
          </a:p>
          <a:p>
            <a:pPr lvl="2"/>
            <a:r>
              <a:rPr lang="en-US" dirty="0" smtClean="0"/>
              <a:t>Keep them in the loop with who has been awarded</a:t>
            </a:r>
          </a:p>
          <a:p>
            <a:pPr lvl="1"/>
            <a:r>
              <a:rPr lang="en-US" dirty="0" smtClean="0"/>
              <a:t>Human </a:t>
            </a:r>
            <a:r>
              <a:rPr lang="en-US" dirty="0" smtClean="0"/>
              <a:t>Resources – current employees</a:t>
            </a:r>
            <a:endParaRPr lang="en-US" dirty="0" smtClean="0"/>
          </a:p>
          <a:p>
            <a:pPr lvl="2"/>
            <a:r>
              <a:rPr lang="en-US" dirty="0" smtClean="0"/>
              <a:t>Confirm employee eligibility annually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986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External Audience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7801"/>
            <a:ext cx="6347714" cy="3962400"/>
          </a:xfrm>
        </p:spPr>
        <p:txBody>
          <a:bodyPr/>
          <a:lstStyle/>
          <a:p>
            <a:r>
              <a:rPr lang="en-US" dirty="0" smtClean="0"/>
              <a:t>Potential new </a:t>
            </a:r>
            <a:r>
              <a:rPr lang="en-US" dirty="0" smtClean="0"/>
              <a:t>students/employees</a:t>
            </a:r>
            <a:endParaRPr lang="en-US" dirty="0" smtClean="0"/>
          </a:p>
          <a:p>
            <a:pPr lvl="1"/>
            <a:r>
              <a:rPr lang="en-US" dirty="0" smtClean="0"/>
              <a:t>Admissions </a:t>
            </a:r>
            <a:r>
              <a:rPr lang="en-US" dirty="0" smtClean="0"/>
              <a:t>knows…</a:t>
            </a:r>
            <a:endParaRPr lang="en-US" dirty="0" smtClean="0"/>
          </a:p>
          <a:p>
            <a:pPr lvl="2"/>
            <a:r>
              <a:rPr lang="en-US" dirty="0" smtClean="0"/>
              <a:t>Consider adding a question to your Admissions application</a:t>
            </a:r>
          </a:p>
          <a:p>
            <a:pPr lvl="1"/>
            <a:r>
              <a:rPr lang="en-US" dirty="0" smtClean="0"/>
              <a:t>Current e</a:t>
            </a:r>
            <a:r>
              <a:rPr lang="en-US" dirty="0" smtClean="0"/>
              <a:t>mployees want to know…</a:t>
            </a:r>
            <a:endParaRPr lang="en-US" dirty="0" smtClean="0"/>
          </a:p>
          <a:p>
            <a:pPr lvl="2"/>
            <a:r>
              <a:rPr lang="en-US" dirty="0" smtClean="0"/>
              <a:t>Consider hosting a benefits fair</a:t>
            </a:r>
          </a:p>
          <a:p>
            <a:pPr lvl="3"/>
            <a:r>
              <a:rPr lang="en-US" dirty="0" smtClean="0"/>
              <a:t>Include </a:t>
            </a:r>
            <a:r>
              <a:rPr lang="en-US" dirty="0" smtClean="0"/>
              <a:t>TE information</a:t>
            </a:r>
          </a:p>
          <a:p>
            <a:pPr lvl="4"/>
            <a:r>
              <a:rPr lang="en-US" dirty="0" smtClean="0"/>
              <a:t>See snippet on how to order TE materials</a:t>
            </a:r>
            <a:endParaRPr lang="en-US" dirty="0" smtClean="0"/>
          </a:p>
          <a:p>
            <a:pPr lvl="1"/>
            <a:r>
              <a:rPr lang="en-US" dirty="0" smtClean="0"/>
              <a:t>New </a:t>
            </a:r>
            <a:r>
              <a:rPr lang="en-US" dirty="0" smtClean="0"/>
              <a:t>hires think they know…</a:t>
            </a:r>
            <a:endParaRPr lang="en-US" dirty="0" smtClean="0"/>
          </a:p>
          <a:p>
            <a:pPr lvl="2"/>
            <a:r>
              <a:rPr lang="en-US" dirty="0" smtClean="0"/>
              <a:t>Be sure </a:t>
            </a:r>
            <a:r>
              <a:rPr lang="en-US" dirty="0" smtClean="0"/>
              <a:t>new hires</a:t>
            </a:r>
            <a:r>
              <a:rPr lang="en-US" dirty="0" smtClean="0"/>
              <a:t> </a:t>
            </a:r>
            <a:r>
              <a:rPr lang="en-US" dirty="0" smtClean="0"/>
              <a:t>understand </a:t>
            </a:r>
            <a:r>
              <a:rPr lang="en-US" dirty="0" smtClean="0"/>
              <a:t>your program guidelines</a:t>
            </a:r>
            <a:endParaRPr lang="en-US" dirty="0" smtClean="0"/>
          </a:p>
          <a:p>
            <a:pPr lvl="2"/>
            <a:r>
              <a:rPr lang="en-US" dirty="0" smtClean="0"/>
              <a:t>Be specific when sharing </a:t>
            </a:r>
            <a:r>
              <a:rPr lang="en-US" dirty="0" smtClean="0"/>
              <a:t>eligibility guidelines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8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000"/>
          </a:xfrm>
        </p:spPr>
        <p:txBody>
          <a:bodyPr/>
          <a:lstStyle/>
          <a:p>
            <a:pPr algn="r"/>
            <a:r>
              <a:rPr lang="en-US" dirty="0" smtClean="0"/>
              <a:t>Marketing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347714" cy="4669763"/>
          </a:xfrm>
        </p:spPr>
        <p:txBody>
          <a:bodyPr/>
          <a:lstStyle/>
          <a:p>
            <a:r>
              <a:rPr lang="en-US" dirty="0" smtClean="0"/>
              <a:t>Consider adding a link between TE Central’s website and the school </a:t>
            </a:r>
            <a:r>
              <a:rPr lang="en-US" dirty="0" smtClean="0"/>
              <a:t>website</a:t>
            </a:r>
          </a:p>
          <a:p>
            <a:pPr lvl="1"/>
            <a:r>
              <a:rPr lang="en-US" dirty="0" smtClean="0"/>
              <a:t>Is your institutional over-view up-to-date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smtClean="0"/>
              <a:t>generic TE application is available for school branding</a:t>
            </a:r>
          </a:p>
          <a:p>
            <a:r>
              <a:rPr lang="en-US" dirty="0" smtClean="0"/>
              <a:t>Create an Frequently Asked Questions document – print it on the back of the TE application</a:t>
            </a:r>
          </a:p>
          <a:p>
            <a:r>
              <a:rPr lang="en-US" dirty="0" smtClean="0"/>
              <a:t>Make sure the </a:t>
            </a:r>
            <a:r>
              <a:rPr lang="en-US" dirty="0" smtClean="0"/>
              <a:t>switchboard, Human Resources, Financial Aid </a:t>
            </a:r>
            <a:r>
              <a:rPr lang="en-US" dirty="0" smtClean="0"/>
              <a:t>and Admissions staff </a:t>
            </a:r>
            <a:r>
              <a:rPr lang="en-US" dirty="0" smtClean="0"/>
              <a:t>knows the name and contact information for the </a:t>
            </a:r>
            <a:r>
              <a:rPr lang="en-US" dirty="0" smtClean="0"/>
              <a:t>TELO </a:t>
            </a:r>
            <a:r>
              <a:rPr lang="en-US" dirty="0" smtClean="0"/>
              <a:t>at </a:t>
            </a:r>
            <a:r>
              <a:rPr lang="en-US" dirty="0" smtClean="0"/>
              <a:t>your school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179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66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Understanding Institutional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110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First one needs to understand </a:t>
            </a:r>
            <a:r>
              <a:rPr lang="en-US" dirty="0" smtClean="0"/>
              <a:t>the issue of capacity at all schools…</a:t>
            </a:r>
            <a:endParaRPr lang="en-US" dirty="0" smtClean="0"/>
          </a:p>
          <a:p>
            <a:pPr lvl="1"/>
            <a:r>
              <a:rPr lang="en-US" dirty="0" smtClean="0"/>
              <a:t>Who fills your </a:t>
            </a:r>
            <a:r>
              <a:rPr lang="en-US" dirty="0" smtClean="0"/>
              <a:t>classroom seats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 you have empty </a:t>
            </a:r>
            <a:r>
              <a:rPr lang="en-US" dirty="0" smtClean="0"/>
              <a:t>residence hall beds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Faculty and staff are hired to work with students</a:t>
            </a:r>
          </a:p>
          <a:p>
            <a:pPr lvl="1"/>
            <a:r>
              <a:rPr lang="en-US" dirty="0" smtClean="0"/>
              <a:t>Residence halls and dining facilities are built to house and feed students</a:t>
            </a:r>
          </a:p>
          <a:p>
            <a:pPr lvl="1"/>
            <a:r>
              <a:rPr lang="en-US" dirty="0" smtClean="0"/>
              <a:t>By increasing TE scholarship offers</a:t>
            </a:r>
          </a:p>
          <a:p>
            <a:pPr lvl="2"/>
            <a:r>
              <a:rPr lang="en-US" dirty="0" smtClean="0"/>
              <a:t>There is the potential for an </a:t>
            </a:r>
            <a:r>
              <a:rPr lang="en-US" dirty="0" smtClean="0"/>
              <a:t>increase in Auxiliary income</a:t>
            </a:r>
          </a:p>
          <a:p>
            <a:pPr lvl="2"/>
            <a:r>
              <a:rPr lang="en-US" dirty="0" smtClean="0"/>
              <a:t>If a recent graduate isn’t burdened by </a:t>
            </a:r>
            <a:r>
              <a:rPr lang="en-US" dirty="0" smtClean="0"/>
              <a:t>student loan debt, there m</a:t>
            </a:r>
            <a:r>
              <a:rPr lang="en-US" dirty="0" smtClean="0"/>
              <a:t>ay </a:t>
            </a:r>
            <a:r>
              <a:rPr lang="en-US" dirty="0" smtClean="0"/>
              <a:t>be a</a:t>
            </a:r>
            <a:r>
              <a:rPr lang="en-US" dirty="0" smtClean="0"/>
              <a:t>n </a:t>
            </a:r>
            <a:r>
              <a:rPr lang="en-US" dirty="0" smtClean="0"/>
              <a:t>increase in </a:t>
            </a:r>
            <a:r>
              <a:rPr lang="en-US" dirty="0" smtClean="0"/>
              <a:t>giving </a:t>
            </a:r>
            <a:r>
              <a:rPr lang="en-US" dirty="0" smtClean="0"/>
              <a:t>income</a:t>
            </a:r>
          </a:p>
          <a:p>
            <a:pPr lvl="2"/>
            <a:r>
              <a:rPr lang="en-US" dirty="0" smtClean="0"/>
              <a:t>Your national footprint is increased based on geographical </a:t>
            </a:r>
            <a:r>
              <a:rPr lang="en-US" dirty="0" smtClean="0"/>
              <a:t>diversity</a:t>
            </a:r>
          </a:p>
          <a:p>
            <a:pPr lvl="2"/>
            <a:r>
              <a:rPr lang="en-US" dirty="0" smtClean="0"/>
              <a:t>Students talk about their experiences – both good and not so good.  Make every student’s experience a positive one and your marketing efforts increase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15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28600"/>
            <a:ext cx="6347713" cy="1066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Understanding Institutional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045" y="1295400"/>
            <a:ext cx="6347714" cy="41093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Funding is always an issue</a:t>
            </a:r>
          </a:p>
          <a:p>
            <a:pPr lvl="1"/>
            <a:r>
              <a:rPr lang="en-US" dirty="0" smtClean="0"/>
              <a:t>Think creatively</a:t>
            </a:r>
          </a:p>
          <a:p>
            <a:pPr lvl="2"/>
            <a:r>
              <a:rPr lang="en-US" dirty="0" smtClean="0"/>
              <a:t>Instead of 100% TE funds – combine with Academic and co-curricular awards </a:t>
            </a:r>
          </a:p>
          <a:p>
            <a:pPr lvl="3"/>
            <a:r>
              <a:rPr lang="en-US" dirty="0" smtClean="0"/>
              <a:t>Don’t forget to check on Athletic rules to stay in compliance</a:t>
            </a:r>
          </a:p>
          <a:p>
            <a:pPr lvl="2"/>
            <a:r>
              <a:rPr lang="en-US" dirty="0" smtClean="0"/>
              <a:t>Require all students to complete the FAFSA</a:t>
            </a:r>
          </a:p>
          <a:p>
            <a:pPr lvl="3"/>
            <a:r>
              <a:rPr lang="en-US" dirty="0" smtClean="0"/>
              <a:t>If they don’t comply – consider reducing the TE award by the maximum Pell Grant and if available, maximum State grant.  </a:t>
            </a:r>
          </a:p>
          <a:p>
            <a:pPr lvl="2"/>
            <a:r>
              <a:rPr lang="en-US" dirty="0" smtClean="0"/>
              <a:t>Require all TE scholars to live in campus housing</a:t>
            </a:r>
          </a:p>
          <a:p>
            <a:pPr lvl="3"/>
            <a:r>
              <a:rPr lang="en-US" dirty="0" smtClean="0"/>
              <a:t>If you have a robust Greek system you may need to provide leniency in this case</a:t>
            </a:r>
          </a:p>
          <a:p>
            <a:pPr lvl="2"/>
            <a:r>
              <a:rPr lang="en-US" dirty="0" smtClean="0"/>
              <a:t>Work with CFO </a:t>
            </a:r>
          </a:p>
          <a:p>
            <a:pPr lvl="3"/>
            <a:r>
              <a:rPr lang="en-US" dirty="0" smtClean="0"/>
              <a:t>Since TE scholarships </a:t>
            </a:r>
            <a:r>
              <a:rPr lang="en-US" dirty="0" smtClean="0"/>
              <a:t>are in the realm of an employee benefit; is </a:t>
            </a:r>
            <a:r>
              <a:rPr lang="en-US" dirty="0" smtClean="0"/>
              <a:t>it possible to not count them in the Financial Aid budget as an expenditure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7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6347713" cy="10668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Understanding Institutional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24000"/>
            <a:ext cx="6347714" cy="4517363"/>
          </a:xfrm>
        </p:spPr>
        <p:txBody>
          <a:bodyPr/>
          <a:lstStyle/>
          <a:p>
            <a:r>
              <a:rPr lang="en-US" dirty="0" smtClean="0"/>
              <a:t>Shortly after May 1 </a:t>
            </a:r>
            <a:r>
              <a:rPr lang="en-US" dirty="0" smtClean="0"/>
              <a:t>TE Central </a:t>
            </a:r>
            <a:r>
              <a:rPr lang="en-US" dirty="0" smtClean="0"/>
              <a:t>will provide on our website a list of </a:t>
            </a:r>
            <a:r>
              <a:rPr lang="en-US" dirty="0" smtClean="0"/>
              <a:t>all schools with available TE scholarships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Always w</a:t>
            </a:r>
            <a:r>
              <a:rPr lang="en-US" dirty="0" smtClean="0"/>
              <a:t>ork closely </a:t>
            </a:r>
            <a:r>
              <a:rPr lang="en-US" dirty="0" smtClean="0"/>
              <a:t>with your Enrollment Management </a:t>
            </a:r>
            <a:r>
              <a:rPr lang="en-US" dirty="0" smtClean="0"/>
              <a:t>Team, Financial Aid Office and Human Resources</a:t>
            </a:r>
            <a:endParaRPr lang="en-US" dirty="0" smtClean="0"/>
          </a:p>
          <a:p>
            <a:pPr lvl="1"/>
            <a:r>
              <a:rPr lang="en-US" dirty="0" smtClean="0"/>
              <a:t>Remember TE Scholarships are NOT a guaranteed employee benefit</a:t>
            </a:r>
            <a:endParaRPr lang="en-US" dirty="0"/>
          </a:p>
          <a:p>
            <a:pPr lvl="1"/>
            <a:r>
              <a:rPr lang="en-US" dirty="0" smtClean="0"/>
              <a:t>There are program deadlines</a:t>
            </a:r>
          </a:p>
          <a:p>
            <a:pPr lvl="1"/>
            <a:r>
              <a:rPr lang="en-US" dirty="0" smtClean="0"/>
              <a:t>Keep your profile up to date</a:t>
            </a:r>
          </a:p>
          <a:p>
            <a:pPr lvl="1"/>
            <a:r>
              <a:rPr lang="en-US" dirty="0" smtClean="0"/>
              <a:t>Share your TE </a:t>
            </a:r>
            <a:r>
              <a:rPr lang="en-US" dirty="0" smtClean="0"/>
              <a:t>stories</a:t>
            </a:r>
          </a:p>
          <a:p>
            <a:r>
              <a:rPr lang="en-US" dirty="0" smtClean="0"/>
              <a:t>Remember TE is a two way street.  </a:t>
            </a:r>
          </a:p>
          <a:p>
            <a:pPr lvl="1"/>
            <a:r>
              <a:rPr lang="en-US" dirty="0" smtClean="0"/>
              <a:t>Exporting schools approve the export, but…</a:t>
            </a:r>
          </a:p>
          <a:p>
            <a:pPr lvl="1"/>
            <a:r>
              <a:rPr lang="en-US" dirty="0" smtClean="0"/>
              <a:t>Importing schools approve the award.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49FDA-E613-43D5-98A0-F5BD4D26B6B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2/8/2016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9622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641</TotalTime>
  <Words>1821</Words>
  <Application>Microsoft Office PowerPoint</Application>
  <PresentationFormat>On-screen Show (4:3)</PresentationFormat>
  <Paragraphs>353</Paragraphs>
  <Slides>29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Trebuchet MS</vt:lpstr>
      <vt:lpstr>Wingdings 3</vt:lpstr>
      <vt:lpstr>Facet</vt:lpstr>
      <vt:lpstr>Understanding Institutional Capacity &amp; TE </vt:lpstr>
      <vt:lpstr>Today’s Focus</vt:lpstr>
      <vt:lpstr>Marketing Tuition Exchange</vt:lpstr>
      <vt:lpstr>Internal Audiences</vt:lpstr>
      <vt:lpstr>External Audience</vt:lpstr>
      <vt:lpstr>Marketing materials</vt:lpstr>
      <vt:lpstr>Understanding Institutional Capacity</vt:lpstr>
      <vt:lpstr>Understanding Institutional Capacity</vt:lpstr>
      <vt:lpstr>Understanding Institutional Capacity</vt:lpstr>
      <vt:lpstr>Let’s look at a school</vt:lpstr>
      <vt:lpstr>Let’s look at another school</vt:lpstr>
      <vt:lpstr>Let’s look at another school</vt:lpstr>
      <vt:lpstr>Let’s look at another school</vt:lpstr>
      <vt:lpstr>Communication and Documentation</vt:lpstr>
      <vt:lpstr>Tuition Exchange Officer Duties and Responsibilities</vt:lpstr>
      <vt:lpstr>Tuition Exchange Officer Duties and Responsibilities</vt:lpstr>
      <vt:lpstr>Tuition Exchange Officer Duties and Responsibilities</vt:lpstr>
      <vt:lpstr>Tuition Exchange Officer Duties and Responsibilities</vt:lpstr>
      <vt:lpstr>Tuition Exchange Officer  Duties and Responsibilities</vt:lpstr>
      <vt:lpstr>Tuition Exchange Officer Duties and Responsibilities</vt:lpstr>
      <vt:lpstr>Tuition Exchange Office Duties and Responsibilities</vt:lpstr>
      <vt:lpstr>Communication and Documentation</vt:lpstr>
      <vt:lpstr>Communication and Documentation</vt:lpstr>
      <vt:lpstr>Communication and Documentation</vt:lpstr>
      <vt:lpstr>Newest TE Program options</vt:lpstr>
      <vt:lpstr>New TE Program options</vt:lpstr>
      <vt:lpstr>Newer TE Program options</vt:lpstr>
      <vt:lpstr>Let’s Recap</vt:lpstr>
      <vt:lpstr>Contact Information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janet dodson</dc:creator>
  <cp:lastModifiedBy>Janet Dodson</cp:lastModifiedBy>
  <cp:revision>33</cp:revision>
  <cp:lastPrinted>2016-02-09T01:55:17Z</cp:lastPrinted>
  <dcterms:created xsi:type="dcterms:W3CDTF">2013-10-14T20:36:01Z</dcterms:created>
  <dcterms:modified xsi:type="dcterms:W3CDTF">2016-02-09T02:24:51Z</dcterms:modified>
</cp:coreProperties>
</file>